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5" r:id="rId3"/>
    <p:sldId id="257" r:id="rId4"/>
    <p:sldId id="258" r:id="rId5"/>
    <p:sldId id="308" r:id="rId6"/>
    <p:sldId id="259" r:id="rId7"/>
    <p:sldId id="310" r:id="rId8"/>
    <p:sldId id="291" r:id="rId9"/>
    <p:sldId id="293" r:id="rId10"/>
    <p:sldId id="311" r:id="rId11"/>
    <p:sldId id="297" r:id="rId12"/>
    <p:sldId id="309" r:id="rId13"/>
    <p:sldId id="296" r:id="rId14"/>
    <p:sldId id="294" r:id="rId15"/>
    <p:sldId id="292" r:id="rId16"/>
    <p:sldId id="262" r:id="rId17"/>
    <p:sldId id="301" r:id="rId18"/>
    <p:sldId id="302" r:id="rId19"/>
    <p:sldId id="268" r:id="rId20"/>
    <p:sldId id="300" r:id="rId21"/>
    <p:sldId id="299" r:id="rId22"/>
    <p:sldId id="303" r:id="rId23"/>
    <p:sldId id="304" r:id="rId24"/>
    <p:sldId id="305" r:id="rId25"/>
    <p:sldId id="312" r:id="rId26"/>
    <p:sldId id="314"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7"/>
    <p:restoredTop sz="96291"/>
  </p:normalViewPr>
  <p:slideViewPr>
    <p:cSldViewPr snapToGrid="0" snapToObjects="1">
      <p:cViewPr varScale="1">
        <p:scale>
          <a:sx n="84" d="100"/>
          <a:sy n="84" d="100"/>
        </p:scale>
        <p:origin x="208" y="10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6D54A3-38E0-B543-9FA9-B979531FAE9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FE9F88C-DF9C-384B-8D2E-1497421B9F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F1B6747-95BB-C549-B2B8-E152FFDFE00E}"/>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19E28622-32A3-0542-B823-3401439C02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37ABE8-4E11-D048-BCE9-EBEA8F936246}"/>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599038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47A60A-80C9-5944-BFE0-0A186488F2F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551560D-D3E7-F848-BC55-D904664AD39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997460-9EF4-3849-AA78-9747FC072890}"/>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59D815E4-3BF0-1443-A103-3A435A1ED6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B36495-2B92-E34D-9346-CD78BC22A3A1}"/>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146713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5B6F579-11F1-EF48-A8C9-55E48755A79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8A38CE6-3A48-CC41-82F3-660E7C391C2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6AAFC4-D4A6-D546-86DE-58FBD2D87640}"/>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BCCC1158-1CB7-CE46-A4EB-592CDEC381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44A1A9-7D87-F64F-B5DA-9A3ABFDB3138}"/>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246702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E7E139-E510-7347-B687-3A88BB14511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F91E7AE-99B5-E444-8B18-AB56EBF789B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B9F551-0649-2D42-9942-2CEE792726B2}"/>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9BA4D4C4-B05E-E144-A591-5BEA1E2D3C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73B764-3DF8-7649-9D60-9F3947F4E6A5}"/>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390056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0A3C7D-7052-644F-B195-DFA6BC3D3DF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3E0654C-12E7-AA4F-9489-A68452C81F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80A509E-42DF-FB45-9717-C7D74040E7B4}"/>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0DCE8B39-CEA3-D34F-BC74-BB81116B6B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3F6FED-7386-B542-BA7E-2596DA5DABDA}"/>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332269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F3432-5420-5A42-B455-4971249DE3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0E70F8C-F905-7443-8FB4-FB46C01E005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3AAA7A9-1F67-374F-8DE1-9429E0F4658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C0E58D2-B053-4A42-9623-2E19388CA6AA}"/>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6" name="Espace réservé du pied de page 5">
            <a:extLst>
              <a:ext uri="{FF2B5EF4-FFF2-40B4-BE49-F238E27FC236}">
                <a16:creationId xmlns:a16="http://schemas.microsoft.com/office/drawing/2014/main" id="{402F7AB3-5D18-A24E-89A4-A0231DE1AAE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443F85C-98FB-244D-8778-E14C9A1C0DB6}"/>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150678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7FB47D-1BE4-2940-8B46-F5DEC926A16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09A8C19-5D66-2449-BF8F-C628C00D26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2C769EB-F434-5446-84BA-45302B4AB9A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8EB0A0D-5BFC-E54B-B399-4C556446A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4ECE249-5861-114B-9CD9-CDD110F0D84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49984CD-4297-C247-B158-D272B95D7181}"/>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8" name="Espace réservé du pied de page 7">
            <a:extLst>
              <a:ext uri="{FF2B5EF4-FFF2-40B4-BE49-F238E27FC236}">
                <a16:creationId xmlns:a16="http://schemas.microsoft.com/office/drawing/2014/main" id="{7E9269FB-EDF6-394A-8E78-7CAF3D7E2EE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066E670-DEBC-2C4F-98D3-35C00B3AF653}"/>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2208082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8BEC1-6062-6649-B2FB-9510FFAD1A9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12A0A45-4253-CE48-913C-4D3F607C3A50}"/>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4" name="Espace réservé du pied de page 3">
            <a:extLst>
              <a:ext uri="{FF2B5EF4-FFF2-40B4-BE49-F238E27FC236}">
                <a16:creationId xmlns:a16="http://schemas.microsoft.com/office/drawing/2014/main" id="{78732FA7-6075-C648-B31F-2C560CB7D7B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B999AA4-976A-0C45-AB27-495715E9AD85}"/>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323568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E370D45-F13B-9D47-AF35-D8DE5E812235}"/>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3" name="Espace réservé du pied de page 2">
            <a:extLst>
              <a:ext uri="{FF2B5EF4-FFF2-40B4-BE49-F238E27FC236}">
                <a16:creationId xmlns:a16="http://schemas.microsoft.com/office/drawing/2014/main" id="{1465D028-659F-3D42-B216-9F07BCB7ACF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941846A-2C10-A84D-BA46-2FC3439A0301}"/>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4114617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0BB352-ED2D-B441-9B06-420B34D15E2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2D3123B-CFA7-B746-8A59-71918F2743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B85BAF7-FD6E-8842-A99A-0D1000C95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0F1BA73-483C-FC40-82C2-0C4EC3762999}"/>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6" name="Espace réservé du pied de page 5">
            <a:extLst>
              <a:ext uri="{FF2B5EF4-FFF2-40B4-BE49-F238E27FC236}">
                <a16:creationId xmlns:a16="http://schemas.microsoft.com/office/drawing/2014/main" id="{214CCDEC-806C-E846-AC66-E98D9F31C1A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119A77-45CA-7047-8011-CA2C48C674AB}"/>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3934649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68244-C349-634D-99DA-E308CEBD762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6CA5E9D-D555-0849-8E61-9CF0B632BF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A6A9878-DC2F-8148-B73B-CA8F36AA0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BAF38D-4CED-6F45-AE51-93A5144A4098}"/>
              </a:ext>
            </a:extLst>
          </p:cNvPr>
          <p:cNvSpPr>
            <a:spLocks noGrp="1"/>
          </p:cNvSpPr>
          <p:nvPr>
            <p:ph type="dt" sz="half" idx="10"/>
          </p:nvPr>
        </p:nvSpPr>
        <p:spPr/>
        <p:txBody>
          <a:bodyPr/>
          <a:lstStyle/>
          <a:p>
            <a:fld id="{78B9C111-27AA-1047-9D4C-54F4AD08272B}" type="datetimeFigureOut">
              <a:rPr lang="fr-FR" smtClean="0"/>
              <a:t>20/01/2022</a:t>
            </a:fld>
            <a:endParaRPr lang="fr-FR"/>
          </a:p>
        </p:txBody>
      </p:sp>
      <p:sp>
        <p:nvSpPr>
          <p:cNvPr id="6" name="Espace réservé du pied de page 5">
            <a:extLst>
              <a:ext uri="{FF2B5EF4-FFF2-40B4-BE49-F238E27FC236}">
                <a16:creationId xmlns:a16="http://schemas.microsoft.com/office/drawing/2014/main" id="{DD30674B-D51B-D34A-918F-2C426FB7416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F43D253-CF80-E943-897F-F089DBD3FB1B}"/>
              </a:ext>
            </a:extLst>
          </p:cNvPr>
          <p:cNvSpPr>
            <a:spLocks noGrp="1"/>
          </p:cNvSpPr>
          <p:nvPr>
            <p:ph type="sldNum" sz="quarter" idx="12"/>
          </p:nvPr>
        </p:nvSpPr>
        <p:spPr/>
        <p:txBody>
          <a:bodyPr/>
          <a:lstStyle/>
          <a:p>
            <a:fld id="{AC7C0590-9F07-4F46-AAE5-4E96BAECBE51}" type="slidenum">
              <a:rPr lang="fr-FR" smtClean="0"/>
              <a:t>‹N°›</a:t>
            </a:fld>
            <a:endParaRPr lang="fr-FR"/>
          </a:p>
        </p:txBody>
      </p:sp>
    </p:spTree>
    <p:extLst>
      <p:ext uri="{BB962C8B-B14F-4D97-AF65-F5344CB8AC3E}">
        <p14:creationId xmlns:p14="http://schemas.microsoft.com/office/powerpoint/2010/main" val="86019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F427F9-D1B5-1E4D-B90B-3F6114E84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83171FE-E23F-2E4F-A671-88C9152342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F450AF-93E7-0241-BEC1-1D7CE528F0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C111-27AA-1047-9D4C-54F4AD08272B}" type="datetimeFigureOut">
              <a:rPr lang="fr-FR" smtClean="0"/>
              <a:t>20/01/2022</a:t>
            </a:fld>
            <a:endParaRPr lang="fr-FR"/>
          </a:p>
        </p:txBody>
      </p:sp>
      <p:sp>
        <p:nvSpPr>
          <p:cNvPr id="5" name="Espace réservé du pied de page 4">
            <a:extLst>
              <a:ext uri="{FF2B5EF4-FFF2-40B4-BE49-F238E27FC236}">
                <a16:creationId xmlns:a16="http://schemas.microsoft.com/office/drawing/2014/main" id="{2B69E5F5-ED0B-ED47-ABEC-63FE15DB4D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9903F7D-2825-924E-9BBD-D9739DBDE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C0590-9F07-4F46-AAE5-4E96BAECBE51}" type="slidenum">
              <a:rPr lang="fr-FR" smtClean="0"/>
              <a:t>‹N°›</a:t>
            </a:fld>
            <a:endParaRPr lang="fr-FR"/>
          </a:p>
        </p:txBody>
      </p:sp>
    </p:spTree>
    <p:extLst>
      <p:ext uri="{BB962C8B-B14F-4D97-AF65-F5344CB8AC3E}">
        <p14:creationId xmlns:p14="http://schemas.microsoft.com/office/powerpoint/2010/main" val="453736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1.tiff"/></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19AF8-138F-304E-9397-CA226B09BDEF}"/>
              </a:ext>
            </a:extLst>
          </p:cNvPr>
          <p:cNvSpPr>
            <a:spLocks noGrp="1"/>
          </p:cNvSpPr>
          <p:nvPr>
            <p:ph type="ctrTitle"/>
          </p:nvPr>
        </p:nvSpPr>
        <p:spPr>
          <a:xfrm>
            <a:off x="2425386" y="1708361"/>
            <a:ext cx="7341220" cy="1045543"/>
          </a:xfrm>
        </p:spPr>
        <p:txBody>
          <a:bodyPr>
            <a:normAutofit/>
          </a:bodyPr>
          <a:lstStyle/>
          <a:p>
            <a:r>
              <a:rPr lang="fr-FR" sz="6600" dirty="0">
                <a:latin typeface="+mn-lt"/>
              </a:rPr>
              <a:t>Le Rapport Flexner</a:t>
            </a:r>
          </a:p>
        </p:txBody>
      </p:sp>
      <p:sp>
        <p:nvSpPr>
          <p:cNvPr id="3" name="Sous-titre 2">
            <a:extLst>
              <a:ext uri="{FF2B5EF4-FFF2-40B4-BE49-F238E27FC236}">
                <a16:creationId xmlns:a16="http://schemas.microsoft.com/office/drawing/2014/main" id="{167E4960-E5E3-204A-BAC6-DA3222FC5C1A}"/>
              </a:ext>
            </a:extLst>
          </p:cNvPr>
          <p:cNvSpPr>
            <a:spLocks noGrp="1"/>
          </p:cNvSpPr>
          <p:nvPr>
            <p:ph type="subTitle" idx="1"/>
          </p:nvPr>
        </p:nvSpPr>
        <p:spPr>
          <a:xfrm>
            <a:off x="1570460" y="2753904"/>
            <a:ext cx="9051073" cy="769240"/>
          </a:xfrm>
        </p:spPr>
        <p:txBody>
          <a:bodyPr>
            <a:normAutofit/>
          </a:bodyPr>
          <a:lstStyle/>
          <a:p>
            <a:r>
              <a:rPr lang="fr-FR" sz="3200" dirty="0">
                <a:latin typeface="Bernard MT Condensed" panose="02050806060905020404" pitchFamily="18" charset="77"/>
              </a:rPr>
              <a:t>ou les débuts de la médecine moderne</a:t>
            </a:r>
          </a:p>
        </p:txBody>
      </p:sp>
      <p:pic>
        <p:nvPicPr>
          <p:cNvPr id="4" name="Image 3">
            <a:extLst>
              <a:ext uri="{FF2B5EF4-FFF2-40B4-BE49-F238E27FC236}">
                <a16:creationId xmlns:a16="http://schemas.microsoft.com/office/drawing/2014/main" id="{6570BE71-63DF-3248-8165-B526FA778296}"/>
              </a:ext>
            </a:extLst>
          </p:cNvPr>
          <p:cNvPicPr>
            <a:picLocks noChangeAspect="1"/>
          </p:cNvPicPr>
          <p:nvPr/>
        </p:nvPicPr>
        <p:blipFill>
          <a:blip r:embed="rId2"/>
          <a:stretch>
            <a:fillRect/>
          </a:stretch>
        </p:blipFill>
        <p:spPr>
          <a:xfrm>
            <a:off x="3371413" y="3523144"/>
            <a:ext cx="2148406" cy="2196791"/>
          </a:xfrm>
          <a:prstGeom prst="rect">
            <a:avLst/>
          </a:prstGeom>
        </p:spPr>
      </p:pic>
      <p:pic>
        <p:nvPicPr>
          <p:cNvPr id="5" name="Image 4">
            <a:extLst>
              <a:ext uri="{FF2B5EF4-FFF2-40B4-BE49-F238E27FC236}">
                <a16:creationId xmlns:a16="http://schemas.microsoft.com/office/drawing/2014/main" id="{E6235513-D074-E843-915C-F050055075BD}"/>
              </a:ext>
            </a:extLst>
          </p:cNvPr>
          <p:cNvPicPr>
            <a:picLocks noChangeAspect="1"/>
          </p:cNvPicPr>
          <p:nvPr/>
        </p:nvPicPr>
        <p:blipFill>
          <a:blip r:embed="rId3"/>
          <a:stretch>
            <a:fillRect/>
          </a:stretch>
        </p:blipFill>
        <p:spPr>
          <a:xfrm>
            <a:off x="5708727" y="3918835"/>
            <a:ext cx="3785376" cy="1405411"/>
          </a:xfrm>
          <a:prstGeom prst="rect">
            <a:avLst/>
          </a:prstGeom>
        </p:spPr>
      </p:pic>
    </p:spTree>
    <p:extLst>
      <p:ext uri="{BB962C8B-B14F-4D97-AF65-F5344CB8AC3E}">
        <p14:creationId xmlns:p14="http://schemas.microsoft.com/office/powerpoint/2010/main" val="40702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9F2B3-F391-EC4A-B1BD-1DCEB4C7DB5D}"/>
              </a:ext>
            </a:extLst>
          </p:cNvPr>
          <p:cNvSpPr>
            <a:spLocks noGrp="1"/>
          </p:cNvSpPr>
          <p:nvPr>
            <p:ph type="title"/>
          </p:nvPr>
        </p:nvSpPr>
        <p:spPr>
          <a:xfrm>
            <a:off x="3836019" y="552519"/>
            <a:ext cx="8231831" cy="1325563"/>
          </a:xfrm>
        </p:spPr>
        <p:txBody>
          <a:bodyPr>
            <a:normAutofit/>
          </a:bodyPr>
          <a:lstStyle/>
          <a:p>
            <a:r>
              <a:rPr lang="fr-FR" b="1" dirty="0">
                <a:latin typeface="+mn-lt"/>
              </a:rPr>
              <a:t>La médecine </a:t>
            </a:r>
            <a:br>
              <a:rPr lang="fr-FR" b="1" dirty="0">
                <a:latin typeface="+mn-lt"/>
              </a:rPr>
            </a:br>
            <a:r>
              <a:rPr lang="fr-FR" b="1" dirty="0">
                <a:latin typeface="+mn-lt"/>
              </a:rPr>
              <a:t>devient une science clinique</a:t>
            </a:r>
          </a:p>
        </p:txBody>
      </p:sp>
      <p:pic>
        <p:nvPicPr>
          <p:cNvPr id="9" name="Image 8">
            <a:extLst>
              <a:ext uri="{FF2B5EF4-FFF2-40B4-BE49-F238E27FC236}">
                <a16:creationId xmlns:a16="http://schemas.microsoft.com/office/drawing/2014/main" id="{BA044C61-FAF3-8F40-A973-4DDFC94C047A}"/>
              </a:ext>
            </a:extLst>
          </p:cNvPr>
          <p:cNvPicPr>
            <a:picLocks noChangeAspect="1"/>
          </p:cNvPicPr>
          <p:nvPr/>
        </p:nvPicPr>
        <p:blipFill>
          <a:blip r:embed="rId2"/>
          <a:stretch>
            <a:fillRect/>
          </a:stretch>
        </p:blipFill>
        <p:spPr>
          <a:xfrm>
            <a:off x="838200" y="605473"/>
            <a:ext cx="2667000" cy="812800"/>
          </a:xfrm>
          <a:prstGeom prst="rect">
            <a:avLst/>
          </a:prstGeom>
        </p:spPr>
      </p:pic>
      <p:sp>
        <p:nvSpPr>
          <p:cNvPr id="12" name="ZoneTexte 11">
            <a:extLst>
              <a:ext uri="{FF2B5EF4-FFF2-40B4-BE49-F238E27FC236}">
                <a16:creationId xmlns:a16="http://schemas.microsoft.com/office/drawing/2014/main" id="{25EB5EED-20F8-1142-B817-EAB9DD637BF5}"/>
              </a:ext>
            </a:extLst>
          </p:cNvPr>
          <p:cNvSpPr txBox="1"/>
          <p:nvPr/>
        </p:nvSpPr>
        <p:spPr>
          <a:xfrm>
            <a:off x="576890" y="2150497"/>
            <a:ext cx="11490960" cy="4154984"/>
          </a:xfrm>
          <a:prstGeom prst="rect">
            <a:avLst/>
          </a:prstGeom>
          <a:noFill/>
        </p:spPr>
        <p:txBody>
          <a:bodyPr wrap="square">
            <a:spAutoFit/>
          </a:bodyPr>
          <a:lstStyle/>
          <a:p>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Dans la seconde moitié du XIX</a:t>
            </a:r>
            <a:r>
              <a:rPr lang="fr-CH" sz="2200" b="1" baseline="300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e</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siècle, la médecine a ­réalisé des progrès importants. </a:t>
            </a:r>
          </a:p>
          <a:p>
            <a:endParaRPr lang="fr-CH" sz="2200" dirty="0">
              <a:latin typeface="Helvetica Neue" panose="02000503000000020004" pitchFamily="2" charset="0"/>
              <a:ea typeface="Helvetica Neue" panose="02000503000000020004" pitchFamily="2" charset="0"/>
              <a:cs typeface="Helvetica Neue" panose="02000503000000020004" pitchFamily="2" charset="0"/>
            </a:endParaRPr>
          </a:p>
          <a:p>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La pratique médicale s’est modifiée de manière durable par la découverte  de bactéries comme agents pathogènes des maladies transmissibles</a:t>
            </a:r>
            <a:r>
              <a:rPr lang="fr-CH" sz="2200" dirty="0">
                <a:latin typeface="Helvetica Neue" panose="02000503000000020004" pitchFamily="2" charset="0"/>
                <a:ea typeface="Helvetica Neue" panose="02000503000000020004" pitchFamily="2" charset="0"/>
                <a:cs typeface="Helvetica Neue" panose="02000503000000020004" pitchFamily="2" charset="0"/>
              </a:rPr>
              <a:t>, par de nouveaux moyens de prévention des infections et par l’introduction de divers instruments et techniques de laboratoire pour le diagnostic des mala­dies. </a:t>
            </a:r>
          </a:p>
          <a:p>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La médecine est devenue une science clinique.</a:t>
            </a:r>
            <a:r>
              <a:rPr lang="fr-CH" sz="2200" dirty="0">
                <a:latin typeface="Helvetica Neue" panose="02000503000000020004" pitchFamily="2" charset="0"/>
                <a:ea typeface="Helvetica Neue" panose="02000503000000020004" pitchFamily="2" charset="0"/>
                <a:cs typeface="Helvetica Neue" panose="02000503000000020004" pitchFamily="2" charset="0"/>
              </a:rPr>
              <a:t> La connaissance dynamique des revues scien­tifiques a remplacé de plus en plus la connaissance ­statique des livres. </a:t>
            </a:r>
          </a:p>
          <a:p>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Les sociétés professionnelles médicales se sont affirmées de plus en plus dans la politique professionnelle et scientifique.</a:t>
            </a:r>
            <a:r>
              <a:rPr lang="fr-CH" sz="2200" b="1" dirty="0">
                <a:latin typeface="Helvetica Neue" panose="02000503000000020004" pitchFamily="2" charset="0"/>
                <a:ea typeface="Helvetica Neue" panose="02000503000000020004" pitchFamily="2" charset="0"/>
                <a:cs typeface="Helvetica Neue" panose="02000503000000020004" pitchFamily="2" charset="0"/>
              </a:rPr>
              <a:t> </a:t>
            </a:r>
          </a:p>
          <a:p>
            <a:r>
              <a:rPr lang="fr-CH" sz="2200" b="1" dirty="0">
                <a:latin typeface="Helvetica Neue" panose="02000503000000020004" pitchFamily="2" charset="0"/>
                <a:ea typeface="Helvetica Neue" panose="02000503000000020004" pitchFamily="2" charset="0"/>
                <a:cs typeface="Helvetica Neue" panose="02000503000000020004" pitchFamily="2" charset="0"/>
              </a:rPr>
              <a:t>Les hôpitaux ont progressivement perdu leur rôle d’asile </a:t>
            </a:r>
            <a:r>
              <a:rPr lang="fr-CH" sz="2200" dirty="0">
                <a:latin typeface="Helvetica Neue" panose="02000503000000020004" pitchFamily="2" charset="0"/>
                <a:ea typeface="Helvetica Neue" panose="02000503000000020004" pitchFamily="2" charset="0"/>
                <a:cs typeface="Helvetica Neue" panose="02000503000000020004" pitchFamily="2" charset="0"/>
              </a:rPr>
              <a:t>pour les pauvres et incurables et </a:t>
            </a:r>
            <a:r>
              <a:rPr lang="fr-CH" sz="2200" b="1" dirty="0">
                <a:latin typeface="Helvetica Neue" panose="02000503000000020004" pitchFamily="2" charset="0"/>
                <a:ea typeface="Helvetica Neue" panose="02000503000000020004" pitchFamily="2" charset="0"/>
                <a:cs typeface="Helvetica Neue" panose="02000503000000020004" pitchFamily="2" charset="0"/>
              </a:rPr>
              <a:t>sont devenus des lieux de traitement de maladies guérissables.</a:t>
            </a:r>
            <a:endParaRPr lang="fr-CH" sz="2200" b="1" i="0" spc="4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Image 2">
            <a:extLst>
              <a:ext uri="{FF2B5EF4-FFF2-40B4-BE49-F238E27FC236}">
                <a16:creationId xmlns:a16="http://schemas.microsoft.com/office/drawing/2014/main" id="{5ED99D2A-F20B-6D46-8DC5-3E00F9A69B41}"/>
              </a:ext>
            </a:extLst>
          </p:cNvPr>
          <p:cNvPicPr>
            <a:picLocks noChangeAspect="1"/>
          </p:cNvPicPr>
          <p:nvPr/>
        </p:nvPicPr>
        <p:blipFill>
          <a:blip r:embed="rId3"/>
          <a:stretch>
            <a:fillRect/>
          </a:stretch>
        </p:blipFill>
        <p:spPr>
          <a:xfrm>
            <a:off x="838200" y="1496130"/>
            <a:ext cx="1079500" cy="266700"/>
          </a:xfrm>
          <a:prstGeom prst="rect">
            <a:avLst/>
          </a:prstGeom>
        </p:spPr>
      </p:pic>
    </p:spTree>
    <p:extLst>
      <p:ext uri="{BB962C8B-B14F-4D97-AF65-F5344CB8AC3E}">
        <p14:creationId xmlns:p14="http://schemas.microsoft.com/office/powerpoint/2010/main" val="36910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BF84582-1B54-4C41-8737-62E9A0BA76C5}"/>
              </a:ext>
            </a:extLst>
          </p:cNvPr>
          <p:cNvSpPr txBox="1"/>
          <p:nvPr/>
        </p:nvSpPr>
        <p:spPr>
          <a:xfrm>
            <a:off x="1082041" y="2732067"/>
            <a:ext cx="10256520" cy="3785652"/>
          </a:xfrm>
          <a:prstGeom prst="rect">
            <a:avLst/>
          </a:prstGeom>
          <a:noFill/>
        </p:spPr>
        <p:txBody>
          <a:bodyPr wrap="square">
            <a:spAutoFit/>
          </a:bodyPr>
          <a:lstStyle/>
          <a:p>
            <a:r>
              <a:rPr lang="fr-CH" sz="2400" b="1" dirty="0">
                <a:effectLst/>
                <a:highlight>
                  <a:srgbClr val="FFFF00"/>
                </a:highlight>
                <a:latin typeface="Helvetica Neue" panose="02000503000000020004" pitchFamily="2" charset="0"/>
              </a:rPr>
              <a:t>En 1876, l’Université Johns Hopkins a créé la première faculté de médecine sur le modèle allemand et a intégré l’hôpital à la faculté de médecine.</a:t>
            </a:r>
            <a:r>
              <a:rPr lang="fr-CH" sz="2400" dirty="0">
                <a:effectLst/>
                <a:latin typeface="Helvetica Neue" panose="02000503000000020004" pitchFamily="2" charset="0"/>
              </a:rPr>
              <a:t> Elle a joué ­ensuite </a:t>
            </a:r>
            <a:r>
              <a:rPr lang="fr-CH" sz="2400" b="1" dirty="0">
                <a:effectLst/>
                <a:highlight>
                  <a:srgbClr val="FFFF00"/>
                </a:highlight>
                <a:latin typeface="Helvetica Neue" panose="02000503000000020004" pitchFamily="2" charset="0"/>
              </a:rPr>
              <a:t>un rôle de premier plan dans la réforme de l’enseignement médical</a:t>
            </a:r>
            <a:r>
              <a:rPr lang="fr-CH" sz="2400" dirty="0">
                <a:effectLst/>
                <a:latin typeface="Helvetica Neue" panose="02000503000000020004" pitchFamily="2" charset="0"/>
              </a:rPr>
              <a:t> et a élaboré, avec </a:t>
            </a:r>
            <a:r>
              <a:rPr lang="fr-CH" sz="2400" b="1" dirty="0">
                <a:effectLst/>
                <a:latin typeface="Helvetica Neue" panose="02000503000000020004" pitchFamily="2" charset="0"/>
              </a:rPr>
              <a:t>l’American ­</a:t>
            </a:r>
            <a:r>
              <a:rPr lang="fr-CH" sz="2400" b="1" dirty="0" err="1">
                <a:effectLst/>
                <a:latin typeface="Helvetica Neue" panose="02000503000000020004" pitchFamily="2" charset="0"/>
              </a:rPr>
              <a:t>Medical</a:t>
            </a:r>
            <a:r>
              <a:rPr lang="fr-CH" sz="2400" b="1" dirty="0">
                <a:effectLst/>
                <a:latin typeface="Helvetica Neue" panose="02000503000000020004" pitchFamily="2" charset="0"/>
              </a:rPr>
              <a:t> Association (AMA)</a:t>
            </a:r>
            <a:r>
              <a:rPr lang="fr-CH" sz="2400" dirty="0">
                <a:effectLst/>
                <a:latin typeface="Helvetica Neue" panose="02000503000000020004" pitchFamily="2" charset="0"/>
              </a:rPr>
              <a:t>, une étude pilote visant à identifier les éléments clefs </a:t>
            </a:r>
            <a:r>
              <a:rPr lang="fr-CH" sz="2400" b="1" dirty="0">
                <a:effectLst/>
                <a:highlight>
                  <a:srgbClr val="FFFF00"/>
                </a:highlight>
                <a:latin typeface="Helvetica Neue" panose="02000503000000020004" pitchFamily="2" charset="0"/>
              </a:rPr>
              <a:t>d’une réforme destinée aux écoles de médecine de tout le pays. </a:t>
            </a:r>
          </a:p>
          <a:p>
            <a:endParaRPr lang="fr-CH" sz="2400" dirty="0">
              <a:effectLst/>
              <a:latin typeface="Helvetica Neue" panose="02000503000000020004" pitchFamily="2" charset="0"/>
            </a:endParaRPr>
          </a:p>
          <a:p>
            <a:r>
              <a:rPr lang="fr-CH" sz="2400" b="1" dirty="0">
                <a:effectLst/>
                <a:latin typeface="Helvetica Neue" panose="02000503000000020004" pitchFamily="2" charset="0"/>
              </a:rPr>
              <a:t>De concert avec le Conseil d’éducation médicale de l’AMA, en 1908, </a:t>
            </a:r>
            <a:r>
              <a:rPr lang="fr-CH" sz="2400" b="1" dirty="0">
                <a:effectLst/>
                <a:highlight>
                  <a:srgbClr val="FFFF00"/>
                </a:highlight>
                <a:latin typeface="Helvetica Neue" panose="02000503000000020004" pitchFamily="2" charset="0"/>
              </a:rPr>
              <a:t>la Fondation Carnegie a décidé de mener une étude détaillée sur la formation médicale nord-américaine.  </a:t>
            </a:r>
          </a:p>
        </p:txBody>
      </p:sp>
      <p:pic>
        <p:nvPicPr>
          <p:cNvPr id="5" name="Image 4">
            <a:extLst>
              <a:ext uri="{FF2B5EF4-FFF2-40B4-BE49-F238E27FC236}">
                <a16:creationId xmlns:a16="http://schemas.microsoft.com/office/drawing/2014/main" id="{DED962D9-26CA-9A46-A02C-A0A420FABC10}"/>
              </a:ext>
            </a:extLst>
          </p:cNvPr>
          <p:cNvPicPr>
            <a:picLocks noChangeAspect="1"/>
          </p:cNvPicPr>
          <p:nvPr/>
        </p:nvPicPr>
        <p:blipFill>
          <a:blip r:embed="rId2"/>
          <a:stretch>
            <a:fillRect/>
          </a:stretch>
        </p:blipFill>
        <p:spPr>
          <a:xfrm>
            <a:off x="838200" y="605473"/>
            <a:ext cx="2667000" cy="812800"/>
          </a:xfrm>
          <a:prstGeom prst="rect">
            <a:avLst/>
          </a:prstGeom>
        </p:spPr>
      </p:pic>
      <p:pic>
        <p:nvPicPr>
          <p:cNvPr id="8" name="Image 7">
            <a:extLst>
              <a:ext uri="{FF2B5EF4-FFF2-40B4-BE49-F238E27FC236}">
                <a16:creationId xmlns:a16="http://schemas.microsoft.com/office/drawing/2014/main" id="{87442B04-3D60-164C-B49A-6226D59DDD6C}"/>
              </a:ext>
            </a:extLst>
          </p:cNvPr>
          <p:cNvPicPr>
            <a:picLocks noChangeAspect="1"/>
          </p:cNvPicPr>
          <p:nvPr/>
        </p:nvPicPr>
        <p:blipFill>
          <a:blip r:embed="rId3"/>
          <a:stretch>
            <a:fillRect/>
          </a:stretch>
        </p:blipFill>
        <p:spPr>
          <a:xfrm>
            <a:off x="838200" y="1496130"/>
            <a:ext cx="1079500" cy="266700"/>
          </a:xfrm>
          <a:prstGeom prst="rect">
            <a:avLst/>
          </a:prstGeom>
        </p:spPr>
      </p:pic>
      <p:pic>
        <p:nvPicPr>
          <p:cNvPr id="3" name="Image 2">
            <a:extLst>
              <a:ext uri="{FF2B5EF4-FFF2-40B4-BE49-F238E27FC236}">
                <a16:creationId xmlns:a16="http://schemas.microsoft.com/office/drawing/2014/main" id="{420EE8B6-454C-2D45-85C2-E031541D816F}"/>
              </a:ext>
            </a:extLst>
          </p:cNvPr>
          <p:cNvPicPr>
            <a:picLocks noChangeAspect="1"/>
          </p:cNvPicPr>
          <p:nvPr/>
        </p:nvPicPr>
        <p:blipFill>
          <a:blip r:embed="rId4"/>
          <a:stretch>
            <a:fillRect/>
          </a:stretch>
        </p:blipFill>
        <p:spPr>
          <a:xfrm>
            <a:off x="8442960" y="101689"/>
            <a:ext cx="3139440" cy="1483048"/>
          </a:xfrm>
          <a:prstGeom prst="rect">
            <a:avLst/>
          </a:prstGeom>
        </p:spPr>
      </p:pic>
      <p:sp>
        <p:nvSpPr>
          <p:cNvPr id="9" name="Titre 1">
            <a:extLst>
              <a:ext uri="{FF2B5EF4-FFF2-40B4-BE49-F238E27FC236}">
                <a16:creationId xmlns:a16="http://schemas.microsoft.com/office/drawing/2014/main" id="{19F205EA-84CC-B448-B292-A9EC5053CBF5}"/>
              </a:ext>
            </a:extLst>
          </p:cNvPr>
          <p:cNvSpPr>
            <a:spLocks noGrp="1"/>
          </p:cNvSpPr>
          <p:nvPr>
            <p:ph type="title"/>
          </p:nvPr>
        </p:nvSpPr>
        <p:spPr>
          <a:xfrm>
            <a:off x="1064415" y="1762830"/>
            <a:ext cx="9649305" cy="1325563"/>
          </a:xfrm>
        </p:spPr>
        <p:txBody>
          <a:bodyPr>
            <a:normAutofit fontScale="90000"/>
          </a:bodyPr>
          <a:lstStyle/>
          <a:p>
            <a:r>
              <a:rPr lang="fr-FR" b="1" dirty="0">
                <a:latin typeface="+mn-lt"/>
              </a:rPr>
              <a:t>Vers un changement de paradigme médical </a:t>
            </a:r>
            <a:br>
              <a:rPr lang="fr-FR" b="1" dirty="0">
                <a:latin typeface="+mn-lt"/>
              </a:rPr>
            </a:br>
            <a:endParaRPr lang="fr-FR" dirty="0">
              <a:latin typeface="+mn-lt"/>
            </a:endParaRPr>
          </a:p>
        </p:txBody>
      </p:sp>
      <p:pic>
        <p:nvPicPr>
          <p:cNvPr id="10" name="Image 9">
            <a:extLst>
              <a:ext uri="{FF2B5EF4-FFF2-40B4-BE49-F238E27FC236}">
                <a16:creationId xmlns:a16="http://schemas.microsoft.com/office/drawing/2014/main" id="{D62A2746-D19E-4F49-92A6-0BB3677153C2}"/>
              </a:ext>
            </a:extLst>
          </p:cNvPr>
          <p:cNvPicPr>
            <a:picLocks noChangeAspect="1"/>
          </p:cNvPicPr>
          <p:nvPr/>
        </p:nvPicPr>
        <p:blipFill>
          <a:blip r:embed="rId5"/>
          <a:stretch>
            <a:fillRect/>
          </a:stretch>
        </p:blipFill>
        <p:spPr>
          <a:xfrm>
            <a:off x="4423022" y="534904"/>
            <a:ext cx="3785376" cy="1405411"/>
          </a:xfrm>
          <a:prstGeom prst="rect">
            <a:avLst/>
          </a:prstGeom>
        </p:spPr>
      </p:pic>
    </p:spTree>
    <p:extLst>
      <p:ext uri="{BB962C8B-B14F-4D97-AF65-F5344CB8AC3E}">
        <p14:creationId xmlns:p14="http://schemas.microsoft.com/office/powerpoint/2010/main" val="130720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par>
                                <p:cTn id="9" presetID="1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right)">
                                      <p:cBhvr>
                                        <p:cTn id="12" dur="500"/>
                                        <p:tgtEl>
                                          <p:spTgt spid="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ppt_x</p:attrName>
                                        </p:attrNameLst>
                                      </p:cBhvr>
                                      <p:tavLst>
                                        <p:tav tm="0">
                                          <p:val>
                                            <p:strVal val="#ppt_x-#ppt_w*1.125000"/>
                                          </p:val>
                                        </p:tav>
                                        <p:tav tm="100000">
                                          <p:val>
                                            <p:strVal val="#ppt_x"/>
                                          </p:val>
                                        </p:tav>
                                      </p:tavLst>
                                    </p:anim>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9F2B3-F391-EC4A-B1BD-1DCEB4C7DB5D}"/>
              </a:ext>
            </a:extLst>
          </p:cNvPr>
          <p:cNvSpPr>
            <a:spLocks noGrp="1"/>
          </p:cNvSpPr>
          <p:nvPr>
            <p:ph type="title"/>
          </p:nvPr>
        </p:nvSpPr>
        <p:spPr>
          <a:xfrm>
            <a:off x="3836019" y="461079"/>
            <a:ext cx="8231831" cy="1325563"/>
          </a:xfrm>
        </p:spPr>
        <p:txBody>
          <a:bodyPr>
            <a:normAutofit/>
          </a:bodyPr>
          <a:lstStyle/>
          <a:p>
            <a:r>
              <a:rPr lang="fr-FR" b="1" dirty="0">
                <a:latin typeface="+mn-lt"/>
              </a:rPr>
              <a:t>L’impact du rapport Flexner </a:t>
            </a:r>
            <a:endParaRPr lang="fr-FR" dirty="0">
              <a:latin typeface="+mn-lt"/>
            </a:endParaRPr>
          </a:p>
        </p:txBody>
      </p:sp>
      <p:pic>
        <p:nvPicPr>
          <p:cNvPr id="9" name="Image 8">
            <a:extLst>
              <a:ext uri="{FF2B5EF4-FFF2-40B4-BE49-F238E27FC236}">
                <a16:creationId xmlns:a16="http://schemas.microsoft.com/office/drawing/2014/main" id="{BA044C61-FAF3-8F40-A973-4DDFC94C047A}"/>
              </a:ext>
            </a:extLst>
          </p:cNvPr>
          <p:cNvPicPr>
            <a:picLocks noChangeAspect="1"/>
          </p:cNvPicPr>
          <p:nvPr/>
        </p:nvPicPr>
        <p:blipFill>
          <a:blip r:embed="rId2"/>
          <a:stretch>
            <a:fillRect/>
          </a:stretch>
        </p:blipFill>
        <p:spPr>
          <a:xfrm>
            <a:off x="838200" y="605473"/>
            <a:ext cx="2667000" cy="812800"/>
          </a:xfrm>
          <a:prstGeom prst="rect">
            <a:avLst/>
          </a:prstGeom>
        </p:spPr>
      </p:pic>
      <p:sp>
        <p:nvSpPr>
          <p:cNvPr id="12" name="ZoneTexte 11">
            <a:extLst>
              <a:ext uri="{FF2B5EF4-FFF2-40B4-BE49-F238E27FC236}">
                <a16:creationId xmlns:a16="http://schemas.microsoft.com/office/drawing/2014/main" id="{25EB5EED-20F8-1142-B817-EAB9DD637BF5}"/>
              </a:ext>
            </a:extLst>
          </p:cNvPr>
          <p:cNvSpPr txBox="1"/>
          <p:nvPr/>
        </p:nvSpPr>
        <p:spPr>
          <a:xfrm>
            <a:off x="838200" y="2155011"/>
            <a:ext cx="11229650" cy="4185761"/>
          </a:xfrm>
          <a:prstGeom prst="rect">
            <a:avLst/>
          </a:prstGeom>
          <a:noFill/>
        </p:spPr>
        <p:txBody>
          <a:bodyPr wrap="square">
            <a:spAutoFit/>
          </a:bodyPr>
          <a:lstStyle/>
          <a:p>
            <a:pPr algn="l"/>
            <a:r>
              <a:rPr lang="fr-CH" sz="2400" b="1" i="0" spc="4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L’impact public du rapport Flexner a été très important. </a:t>
            </a:r>
          </a:p>
          <a:p>
            <a:endParaRPr lang="fr-CH" sz="2200" dirty="0">
              <a:latin typeface="Helvetica Neue" panose="02000503000000020004" pitchFamily="2" charset="0"/>
              <a:ea typeface="Helvetica Neue" panose="02000503000000020004" pitchFamily="2" charset="0"/>
              <a:cs typeface="Helvetica Neue" panose="02000503000000020004" pitchFamily="2" charset="0"/>
            </a:endParaRPr>
          </a:p>
          <a:p>
            <a:r>
              <a:rPr lang="fr-CH" sz="2200" dirty="0">
                <a:latin typeface="Helvetica Neue" panose="02000503000000020004" pitchFamily="2" charset="0"/>
                <a:ea typeface="Helvetica Neue" panose="02000503000000020004" pitchFamily="2" charset="0"/>
                <a:cs typeface="Helvetica Neue" panose="02000503000000020004" pitchFamily="2" charset="0"/>
              </a:rPr>
              <a:t>Le rapport a connu un retentissement sensationnel dans les médias et le grand public après sa publication. </a:t>
            </a:r>
            <a:r>
              <a:rPr lang="fr-CH" sz="2200" b="1" dirty="0">
                <a:latin typeface="Helvetica Neue" panose="02000503000000020004" pitchFamily="2" charset="0"/>
                <a:ea typeface="Helvetica Neue" panose="02000503000000020004" pitchFamily="2" charset="0"/>
                <a:cs typeface="Helvetica Neue" panose="02000503000000020004" pitchFamily="2" charset="0"/>
              </a:rPr>
              <a:t>Les reportages publics ont choqué beaucoup de gens. </a:t>
            </a:r>
            <a:r>
              <a:rPr lang="fr-CH" sz="2200" dirty="0">
                <a:latin typeface="Helvetica Neue" panose="02000503000000020004" pitchFamily="2" charset="0"/>
                <a:ea typeface="Helvetica Neue" panose="02000503000000020004" pitchFamily="2" charset="0"/>
                <a:cs typeface="Helvetica Neue" panose="02000503000000020004" pitchFamily="2" charset="0"/>
              </a:rPr>
              <a:t>Certaines écoles de médecine ont immédiatement mis en œuvre ses suggestions. D’autres ont fermé. </a:t>
            </a:r>
            <a:endPar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a:p>
            <a:r>
              <a:rPr lang="fr-CH" sz="2200" b="1" i="0" spc="4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Les facultés de médecine américaines ont reçu leur triple mission: clinique, enseignement et recherche.</a:t>
            </a:r>
            <a:r>
              <a:rPr lang="fr-CH" sz="2200" b="1" i="0" spc="40" dirty="0">
                <a:effectLst/>
                <a:latin typeface="Helvetica Neue" panose="02000503000000020004" pitchFamily="2" charset="0"/>
                <a:ea typeface="Helvetica Neue" panose="02000503000000020004" pitchFamily="2" charset="0"/>
                <a:cs typeface="Helvetica Neue" panose="02000503000000020004" pitchFamily="2" charset="0"/>
              </a:rPr>
              <a:t> </a:t>
            </a:r>
            <a:r>
              <a:rPr lang="fr-CH" sz="2200" b="0" i="0" spc="40" dirty="0">
                <a:effectLst/>
                <a:latin typeface="Helvetica Neue" panose="02000503000000020004" pitchFamily="2" charset="0"/>
                <a:ea typeface="Helvetica Neue" panose="02000503000000020004" pitchFamily="2" charset="0"/>
                <a:cs typeface="Helvetica Neue" panose="02000503000000020004" pitchFamily="2" charset="0"/>
              </a:rPr>
              <a:t>Son rapport a joué un rôle de catalyseur qui a accéléré les réformes déjà initiées au cours des décennies précédentes. </a:t>
            </a:r>
            <a:r>
              <a:rPr lang="fr-CH" sz="2200" b="1" i="0" spc="4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Ce rapport est paru à un moment où le public prenait conscience des grandes avancées de la médecine et où la société américaine accueillait favorablement les changements.</a:t>
            </a:r>
          </a:p>
        </p:txBody>
      </p:sp>
      <p:pic>
        <p:nvPicPr>
          <p:cNvPr id="3" name="Image 2">
            <a:extLst>
              <a:ext uri="{FF2B5EF4-FFF2-40B4-BE49-F238E27FC236}">
                <a16:creationId xmlns:a16="http://schemas.microsoft.com/office/drawing/2014/main" id="{5ED99D2A-F20B-6D46-8DC5-3E00F9A69B41}"/>
              </a:ext>
            </a:extLst>
          </p:cNvPr>
          <p:cNvPicPr>
            <a:picLocks noChangeAspect="1"/>
          </p:cNvPicPr>
          <p:nvPr/>
        </p:nvPicPr>
        <p:blipFill>
          <a:blip r:embed="rId3"/>
          <a:stretch>
            <a:fillRect/>
          </a:stretch>
        </p:blipFill>
        <p:spPr>
          <a:xfrm>
            <a:off x="838200" y="1496130"/>
            <a:ext cx="1079500" cy="266700"/>
          </a:xfrm>
          <a:prstGeom prst="rect">
            <a:avLst/>
          </a:prstGeom>
        </p:spPr>
      </p:pic>
    </p:spTree>
    <p:extLst>
      <p:ext uri="{BB962C8B-B14F-4D97-AF65-F5344CB8AC3E}">
        <p14:creationId xmlns:p14="http://schemas.microsoft.com/office/powerpoint/2010/main" val="11058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23D76C0-A62D-9E45-8CCA-40F69AB7894B}"/>
              </a:ext>
            </a:extLst>
          </p:cNvPr>
          <p:cNvSpPr txBox="1"/>
          <p:nvPr/>
        </p:nvSpPr>
        <p:spPr>
          <a:xfrm>
            <a:off x="1331561" y="3510674"/>
            <a:ext cx="10234930" cy="2677656"/>
          </a:xfrm>
          <a:prstGeom prst="rect">
            <a:avLst/>
          </a:prstGeom>
          <a:noFill/>
        </p:spPr>
        <p:txBody>
          <a:bodyPr wrap="square">
            <a:spAutoFit/>
          </a:bodyPr>
          <a:lstStyle/>
          <a:p>
            <a:r>
              <a:rPr lang="fr-CH" sz="2400" dirty="0">
                <a:effectLst/>
                <a:latin typeface="Helvetica Neue" panose="02000503000000020004" pitchFamily="2" charset="0"/>
              </a:rPr>
              <a:t>Les grands changements ont été réalisés grâce à la participation de divers acteurs: le soutien institutionnel de l’AMA, d’éminents professeurs, des régulations étatiques, </a:t>
            </a:r>
            <a:r>
              <a:rPr lang="fr-CH" sz="2400" b="1" dirty="0">
                <a:highlight>
                  <a:srgbClr val="FFFF00"/>
                </a:highlight>
                <a:latin typeface="Helvetica Neue" panose="02000503000000020004" pitchFamily="2" charset="0"/>
              </a:rPr>
              <a:t>d</a:t>
            </a:r>
            <a:r>
              <a:rPr lang="fr-CH" sz="2400" b="1" dirty="0">
                <a:effectLst/>
                <a:highlight>
                  <a:srgbClr val="FFFF00"/>
                </a:highlight>
                <a:latin typeface="Helvetica Neue" panose="02000503000000020004" pitchFamily="2" charset="0"/>
              </a:rPr>
              <a:t>es Fondations Carnegie</a:t>
            </a:r>
            <a:r>
              <a:rPr lang="fr-CH" sz="2400" b="1" dirty="0">
                <a:effectLst/>
                <a:latin typeface="Helvetica Neue" panose="02000503000000020004" pitchFamily="2" charset="0"/>
              </a:rPr>
              <a:t> </a:t>
            </a:r>
            <a:r>
              <a:rPr lang="fr-CH" sz="2400" dirty="0">
                <a:effectLst/>
                <a:latin typeface="Helvetica Neue" panose="02000503000000020004" pitchFamily="2" charset="0"/>
              </a:rPr>
              <a:t>et </a:t>
            </a:r>
            <a:r>
              <a:rPr lang="fr-CH" sz="2400" b="1" dirty="0">
                <a:effectLst/>
                <a:highlight>
                  <a:srgbClr val="FFFF00"/>
                </a:highlight>
                <a:latin typeface="Helvetica Neue" panose="02000503000000020004" pitchFamily="2" charset="0"/>
              </a:rPr>
              <a:t>Rockefeller</a:t>
            </a:r>
            <a:r>
              <a:rPr lang="fr-CH" sz="2400" dirty="0">
                <a:effectLst/>
                <a:latin typeface="Helvetica Neue" panose="02000503000000020004" pitchFamily="2" charset="0"/>
              </a:rPr>
              <a:t>, ainsi que l’entêtement et la volonté politique d’Abraham Flexner. </a:t>
            </a:r>
            <a:br>
              <a:rPr lang="fr-CH" sz="2400" dirty="0">
                <a:effectLst/>
                <a:latin typeface="Helvetica Neue" panose="02000503000000020004" pitchFamily="2" charset="0"/>
              </a:rPr>
            </a:br>
            <a:endParaRPr lang="fr-CH" sz="2400" dirty="0">
              <a:effectLst/>
              <a:latin typeface="Helvetica Neue" panose="02000503000000020004" pitchFamily="2" charset="0"/>
            </a:endParaRPr>
          </a:p>
          <a:p>
            <a:r>
              <a:rPr lang="fr-CH" sz="2400" b="1" dirty="0">
                <a:effectLst/>
                <a:highlight>
                  <a:srgbClr val="FFFF00"/>
                </a:highlight>
                <a:latin typeface="Helvetica Neue" panose="02000503000000020004" pitchFamily="2" charset="0"/>
              </a:rPr>
              <a:t>La Fondation Rockefeller a engagé Abraham Flexner à partir de 1918 en tant que secrétaire de son Conseil d’enseignement général.  </a:t>
            </a:r>
          </a:p>
        </p:txBody>
      </p:sp>
      <p:pic>
        <p:nvPicPr>
          <p:cNvPr id="5" name="Image 4">
            <a:extLst>
              <a:ext uri="{FF2B5EF4-FFF2-40B4-BE49-F238E27FC236}">
                <a16:creationId xmlns:a16="http://schemas.microsoft.com/office/drawing/2014/main" id="{19A6DE33-0715-5E42-96A1-1420CFF4FA94}"/>
              </a:ext>
            </a:extLst>
          </p:cNvPr>
          <p:cNvPicPr>
            <a:picLocks noChangeAspect="1"/>
          </p:cNvPicPr>
          <p:nvPr/>
        </p:nvPicPr>
        <p:blipFill>
          <a:blip r:embed="rId2"/>
          <a:stretch>
            <a:fillRect/>
          </a:stretch>
        </p:blipFill>
        <p:spPr>
          <a:xfrm>
            <a:off x="838200" y="605473"/>
            <a:ext cx="2667000" cy="812800"/>
          </a:xfrm>
          <a:prstGeom prst="rect">
            <a:avLst/>
          </a:prstGeom>
        </p:spPr>
      </p:pic>
      <p:pic>
        <p:nvPicPr>
          <p:cNvPr id="8" name="Image 7">
            <a:extLst>
              <a:ext uri="{FF2B5EF4-FFF2-40B4-BE49-F238E27FC236}">
                <a16:creationId xmlns:a16="http://schemas.microsoft.com/office/drawing/2014/main" id="{CE72C4DB-E851-E942-B9A2-4EF4E7F83079}"/>
              </a:ext>
            </a:extLst>
          </p:cNvPr>
          <p:cNvPicPr>
            <a:picLocks noChangeAspect="1"/>
          </p:cNvPicPr>
          <p:nvPr/>
        </p:nvPicPr>
        <p:blipFill>
          <a:blip r:embed="rId3"/>
          <a:stretch>
            <a:fillRect/>
          </a:stretch>
        </p:blipFill>
        <p:spPr>
          <a:xfrm>
            <a:off x="838200" y="1496130"/>
            <a:ext cx="1079500" cy="266700"/>
          </a:xfrm>
          <a:prstGeom prst="rect">
            <a:avLst/>
          </a:prstGeom>
        </p:spPr>
      </p:pic>
      <p:sp>
        <p:nvSpPr>
          <p:cNvPr id="9" name="Titre 1">
            <a:extLst>
              <a:ext uri="{FF2B5EF4-FFF2-40B4-BE49-F238E27FC236}">
                <a16:creationId xmlns:a16="http://schemas.microsoft.com/office/drawing/2014/main" id="{94923FA9-7911-6C4E-B540-CD7FA1B01812}"/>
              </a:ext>
            </a:extLst>
          </p:cNvPr>
          <p:cNvSpPr>
            <a:spLocks noGrp="1"/>
          </p:cNvSpPr>
          <p:nvPr>
            <p:ph type="title"/>
          </p:nvPr>
        </p:nvSpPr>
        <p:spPr>
          <a:xfrm>
            <a:off x="3836019" y="461079"/>
            <a:ext cx="8231831" cy="1325563"/>
          </a:xfrm>
        </p:spPr>
        <p:txBody>
          <a:bodyPr>
            <a:normAutofit/>
          </a:bodyPr>
          <a:lstStyle/>
          <a:p>
            <a:r>
              <a:rPr lang="fr-FR" b="1" dirty="0">
                <a:latin typeface="+mn-lt"/>
              </a:rPr>
              <a:t>Les philanthropes ont changé </a:t>
            </a:r>
            <a:br>
              <a:rPr lang="fr-FR" b="1" dirty="0">
                <a:latin typeface="+mn-lt"/>
              </a:rPr>
            </a:br>
            <a:r>
              <a:rPr lang="fr-FR" b="1" dirty="0">
                <a:latin typeface="+mn-lt"/>
              </a:rPr>
              <a:t>la médecine.</a:t>
            </a:r>
            <a:endParaRPr lang="fr-FR" dirty="0">
              <a:latin typeface="+mn-lt"/>
            </a:endParaRPr>
          </a:p>
        </p:txBody>
      </p:sp>
      <p:pic>
        <p:nvPicPr>
          <p:cNvPr id="10" name="Image 9">
            <a:extLst>
              <a:ext uri="{FF2B5EF4-FFF2-40B4-BE49-F238E27FC236}">
                <a16:creationId xmlns:a16="http://schemas.microsoft.com/office/drawing/2014/main" id="{C0DA736D-177D-1C42-BC44-E197F19337AD}"/>
              </a:ext>
            </a:extLst>
          </p:cNvPr>
          <p:cNvPicPr>
            <a:picLocks noChangeAspect="1"/>
          </p:cNvPicPr>
          <p:nvPr/>
        </p:nvPicPr>
        <p:blipFill>
          <a:blip r:embed="rId4"/>
          <a:stretch>
            <a:fillRect/>
          </a:stretch>
        </p:blipFill>
        <p:spPr>
          <a:xfrm>
            <a:off x="1331561" y="1754699"/>
            <a:ext cx="1587500" cy="1623253"/>
          </a:xfrm>
          <a:prstGeom prst="rect">
            <a:avLst/>
          </a:prstGeom>
        </p:spPr>
      </p:pic>
      <p:pic>
        <p:nvPicPr>
          <p:cNvPr id="11" name="Image 10">
            <a:extLst>
              <a:ext uri="{FF2B5EF4-FFF2-40B4-BE49-F238E27FC236}">
                <a16:creationId xmlns:a16="http://schemas.microsoft.com/office/drawing/2014/main" id="{E4BF10B2-B497-BE41-839D-32C58788AB58}"/>
              </a:ext>
            </a:extLst>
          </p:cNvPr>
          <p:cNvPicPr>
            <a:picLocks noChangeAspect="1"/>
          </p:cNvPicPr>
          <p:nvPr/>
        </p:nvPicPr>
        <p:blipFill>
          <a:blip r:embed="rId5"/>
          <a:stretch>
            <a:fillRect/>
          </a:stretch>
        </p:blipFill>
        <p:spPr>
          <a:xfrm>
            <a:off x="3040312" y="1919364"/>
            <a:ext cx="3485085" cy="1293921"/>
          </a:xfrm>
          <a:prstGeom prst="rect">
            <a:avLst/>
          </a:prstGeom>
        </p:spPr>
      </p:pic>
    </p:spTree>
    <p:extLst>
      <p:ext uri="{BB962C8B-B14F-4D97-AF65-F5344CB8AC3E}">
        <p14:creationId xmlns:p14="http://schemas.microsoft.com/office/powerpoint/2010/main" val="61343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par>
                                <p:cTn id="13" presetID="1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9F2B3-F391-EC4A-B1BD-1DCEB4C7DB5D}"/>
              </a:ext>
            </a:extLst>
          </p:cNvPr>
          <p:cNvSpPr>
            <a:spLocks noGrp="1"/>
          </p:cNvSpPr>
          <p:nvPr>
            <p:ph type="title"/>
          </p:nvPr>
        </p:nvSpPr>
        <p:spPr>
          <a:xfrm>
            <a:off x="3903669" y="237742"/>
            <a:ext cx="7584688" cy="1325563"/>
          </a:xfrm>
        </p:spPr>
        <p:txBody>
          <a:bodyPr/>
          <a:lstStyle/>
          <a:p>
            <a:r>
              <a:rPr lang="fr-FR" b="1" dirty="0">
                <a:latin typeface="+mn-lt"/>
              </a:rPr>
              <a:t>Einstein et Flexner</a:t>
            </a:r>
          </a:p>
        </p:txBody>
      </p:sp>
      <p:pic>
        <p:nvPicPr>
          <p:cNvPr id="3" name="Image 2">
            <a:extLst>
              <a:ext uri="{FF2B5EF4-FFF2-40B4-BE49-F238E27FC236}">
                <a16:creationId xmlns:a16="http://schemas.microsoft.com/office/drawing/2014/main" id="{99FC821B-EE01-6941-A804-32611406D5AA}"/>
              </a:ext>
            </a:extLst>
          </p:cNvPr>
          <p:cNvPicPr>
            <a:picLocks noChangeAspect="1"/>
          </p:cNvPicPr>
          <p:nvPr/>
        </p:nvPicPr>
        <p:blipFill>
          <a:blip r:embed="rId2"/>
          <a:stretch>
            <a:fillRect/>
          </a:stretch>
        </p:blipFill>
        <p:spPr>
          <a:xfrm>
            <a:off x="3505200" y="1563305"/>
            <a:ext cx="5969000" cy="4127500"/>
          </a:xfrm>
          <a:prstGeom prst="rect">
            <a:avLst/>
          </a:prstGeom>
        </p:spPr>
      </p:pic>
      <p:sp>
        <p:nvSpPr>
          <p:cNvPr id="8" name="ZoneTexte 7">
            <a:extLst>
              <a:ext uri="{FF2B5EF4-FFF2-40B4-BE49-F238E27FC236}">
                <a16:creationId xmlns:a16="http://schemas.microsoft.com/office/drawing/2014/main" id="{541A6B62-5CE4-E347-ADD2-FEB35394AE43}"/>
              </a:ext>
            </a:extLst>
          </p:cNvPr>
          <p:cNvSpPr txBox="1"/>
          <p:nvPr/>
        </p:nvSpPr>
        <p:spPr>
          <a:xfrm>
            <a:off x="3505200" y="5846544"/>
            <a:ext cx="7818120" cy="892552"/>
          </a:xfrm>
          <a:prstGeom prst="rect">
            <a:avLst/>
          </a:prstGeom>
          <a:noFill/>
        </p:spPr>
        <p:txBody>
          <a:bodyPr wrap="square">
            <a:spAutoFit/>
          </a:bodyPr>
          <a:lstStyle/>
          <a:p>
            <a:r>
              <a:rPr lang="fr-CH" b="1" i="0" dirty="0">
                <a:effectLst/>
                <a:highlight>
                  <a:srgbClr val="FFFF00"/>
                </a:highlight>
                <a:latin typeface="Open Sans" panose="020B0606030504020204" pitchFamily="34" charset="0"/>
              </a:rPr>
              <a:t>Einstein</a:t>
            </a:r>
            <a:r>
              <a:rPr lang="fr-CH" b="0" i="0" dirty="0">
                <a:effectLst/>
                <a:latin typeface="Open Sans" panose="020B0606030504020204" pitchFamily="34" charset="0"/>
              </a:rPr>
              <a:t>, </a:t>
            </a:r>
            <a:r>
              <a:rPr lang="fr-CH" b="1" i="0" dirty="0">
                <a:effectLst/>
                <a:highlight>
                  <a:srgbClr val="FFFF00"/>
                </a:highlight>
                <a:latin typeface="Open Sans" panose="020B0606030504020204" pitchFamily="34" charset="0"/>
              </a:rPr>
              <a:t>Flexner</a:t>
            </a:r>
            <a:r>
              <a:rPr lang="fr-CH" b="0" i="0" dirty="0">
                <a:effectLst/>
                <a:latin typeface="Open Sans" panose="020B0606030504020204" pitchFamily="34" charset="0"/>
              </a:rPr>
              <a:t>, John R. Hardin et Herbert </a:t>
            </a:r>
            <a:r>
              <a:rPr lang="fr-CH" b="0" i="0" dirty="0" err="1">
                <a:effectLst/>
                <a:latin typeface="Open Sans" panose="020B0606030504020204" pitchFamily="34" charset="0"/>
              </a:rPr>
              <a:t>Maass</a:t>
            </a:r>
            <a:r>
              <a:rPr lang="fr-CH" b="0" i="0" dirty="0">
                <a:effectLst/>
                <a:latin typeface="Open Sans" panose="020B0606030504020204" pitchFamily="34" charset="0"/>
              </a:rPr>
              <a:t> posant la première pierre à </a:t>
            </a:r>
            <a:r>
              <a:rPr lang="fr-CH" b="1" i="0" dirty="0">
                <a:effectLst/>
                <a:latin typeface="Open Sans" panose="020B0606030504020204" pitchFamily="34" charset="0"/>
              </a:rPr>
              <a:t>l’Institute for Advanced </a:t>
            </a:r>
            <a:r>
              <a:rPr lang="fr-CH" b="1" i="0" dirty="0" err="1">
                <a:effectLst/>
                <a:latin typeface="Open Sans" panose="020B0606030504020204" pitchFamily="34" charset="0"/>
              </a:rPr>
              <a:t>Study</a:t>
            </a:r>
            <a:r>
              <a:rPr lang="fr-CH" b="1" i="0" dirty="0">
                <a:effectLst/>
                <a:latin typeface="Open Sans" panose="020B0606030504020204" pitchFamily="34" charset="0"/>
              </a:rPr>
              <a:t> le 22 mai 1939</a:t>
            </a:r>
          </a:p>
          <a:p>
            <a:r>
              <a:rPr lang="fr-CH" sz="1600" dirty="0">
                <a:latin typeface="Open Sans" panose="020B0606030504020204" pitchFamily="34" charset="0"/>
              </a:rPr>
              <a:t>(l’un des plus prestigieux laboratoires de recherche au monde, à Princeton)</a:t>
            </a:r>
            <a:endParaRPr lang="fr-FR" sz="1600" dirty="0">
              <a:latin typeface="Open Sans" panose="020B0606030504020204" pitchFamily="34" charset="0"/>
            </a:endParaRPr>
          </a:p>
        </p:txBody>
      </p:sp>
      <p:pic>
        <p:nvPicPr>
          <p:cNvPr id="6" name="Image 5">
            <a:extLst>
              <a:ext uri="{FF2B5EF4-FFF2-40B4-BE49-F238E27FC236}">
                <a16:creationId xmlns:a16="http://schemas.microsoft.com/office/drawing/2014/main" id="{2859AFA3-4D48-5141-AE8C-46491CD0782C}"/>
              </a:ext>
            </a:extLst>
          </p:cNvPr>
          <p:cNvPicPr>
            <a:picLocks noChangeAspect="1"/>
          </p:cNvPicPr>
          <p:nvPr/>
        </p:nvPicPr>
        <p:blipFill>
          <a:blip r:embed="rId3"/>
          <a:stretch>
            <a:fillRect/>
          </a:stretch>
        </p:blipFill>
        <p:spPr>
          <a:xfrm>
            <a:off x="838200" y="605473"/>
            <a:ext cx="2667000" cy="812800"/>
          </a:xfrm>
          <a:prstGeom prst="rect">
            <a:avLst/>
          </a:prstGeom>
        </p:spPr>
      </p:pic>
      <p:pic>
        <p:nvPicPr>
          <p:cNvPr id="7" name="Image 6">
            <a:extLst>
              <a:ext uri="{FF2B5EF4-FFF2-40B4-BE49-F238E27FC236}">
                <a16:creationId xmlns:a16="http://schemas.microsoft.com/office/drawing/2014/main" id="{747C3D00-FCDE-EA4F-BFB9-6B1B3BA5ADFC}"/>
              </a:ext>
            </a:extLst>
          </p:cNvPr>
          <p:cNvPicPr>
            <a:picLocks noChangeAspect="1"/>
          </p:cNvPicPr>
          <p:nvPr/>
        </p:nvPicPr>
        <p:blipFill>
          <a:blip r:embed="rId4"/>
          <a:stretch>
            <a:fillRect/>
          </a:stretch>
        </p:blipFill>
        <p:spPr>
          <a:xfrm>
            <a:off x="838200" y="1496130"/>
            <a:ext cx="1079500" cy="266700"/>
          </a:xfrm>
          <a:prstGeom prst="rect">
            <a:avLst/>
          </a:prstGeom>
        </p:spPr>
      </p:pic>
    </p:spTree>
    <p:extLst>
      <p:ext uri="{BB962C8B-B14F-4D97-AF65-F5344CB8AC3E}">
        <p14:creationId xmlns:p14="http://schemas.microsoft.com/office/powerpoint/2010/main" val="41031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9F2B3-F391-EC4A-B1BD-1DCEB4C7DB5D}"/>
              </a:ext>
            </a:extLst>
          </p:cNvPr>
          <p:cNvSpPr>
            <a:spLocks noGrp="1"/>
          </p:cNvSpPr>
          <p:nvPr>
            <p:ph type="title"/>
          </p:nvPr>
        </p:nvSpPr>
        <p:spPr/>
        <p:txBody>
          <a:bodyPr/>
          <a:lstStyle/>
          <a:p>
            <a:r>
              <a:rPr lang="fr-FR" b="1" dirty="0">
                <a:latin typeface="+mn-lt"/>
              </a:rPr>
              <a:t>Naissance de la médecine « moderne »</a:t>
            </a:r>
          </a:p>
        </p:txBody>
      </p:sp>
      <p:pic>
        <p:nvPicPr>
          <p:cNvPr id="6" name="Image 5">
            <a:extLst>
              <a:ext uri="{FF2B5EF4-FFF2-40B4-BE49-F238E27FC236}">
                <a16:creationId xmlns:a16="http://schemas.microsoft.com/office/drawing/2014/main" id="{C4996F27-098C-B743-87A5-1E06FC709B14}"/>
              </a:ext>
            </a:extLst>
          </p:cNvPr>
          <p:cNvPicPr>
            <a:picLocks noChangeAspect="1"/>
          </p:cNvPicPr>
          <p:nvPr/>
        </p:nvPicPr>
        <p:blipFill>
          <a:blip r:embed="rId2"/>
          <a:stretch>
            <a:fillRect/>
          </a:stretch>
        </p:blipFill>
        <p:spPr>
          <a:xfrm>
            <a:off x="838200" y="1595902"/>
            <a:ext cx="3345466" cy="1325562"/>
          </a:xfrm>
          <a:prstGeom prst="rect">
            <a:avLst/>
          </a:prstGeom>
        </p:spPr>
      </p:pic>
      <p:sp>
        <p:nvSpPr>
          <p:cNvPr id="8" name="ZoneTexte 7">
            <a:extLst>
              <a:ext uri="{FF2B5EF4-FFF2-40B4-BE49-F238E27FC236}">
                <a16:creationId xmlns:a16="http://schemas.microsoft.com/office/drawing/2014/main" id="{E4191DAE-1E66-0848-BE6D-979FEB4ACC5A}"/>
              </a:ext>
            </a:extLst>
          </p:cNvPr>
          <p:cNvSpPr txBox="1"/>
          <p:nvPr/>
        </p:nvSpPr>
        <p:spPr>
          <a:xfrm>
            <a:off x="838200" y="3182745"/>
            <a:ext cx="11030415" cy="2893100"/>
          </a:xfrm>
          <a:prstGeom prst="rect">
            <a:avLst/>
          </a:prstGeom>
          <a:noFill/>
        </p:spPr>
        <p:txBody>
          <a:bodyPr wrap="square">
            <a:spAutoFit/>
          </a:bodyPr>
          <a:lstStyle/>
          <a:p>
            <a:r>
              <a:rPr lang="fr-CH" sz="2600" b="1" i="0" dirty="0">
                <a:solidFill>
                  <a:srgbClr val="000000"/>
                </a:solidFill>
                <a:effectLst/>
                <a:highlight>
                  <a:srgbClr val="FFFF00"/>
                </a:highlight>
                <a:latin typeface="Times New Roman" panose="02020603050405020304" pitchFamily="18" charset="0"/>
              </a:rPr>
              <a:t>Le rapport Flexner de 1910 a transformé la nature et le processus de l'enseignement médical en Amérique, entraînant l'élimination des écoles privées et l'établissement du modèle biomédical comme référence en matière de formation médicale.</a:t>
            </a:r>
            <a:r>
              <a:rPr lang="fr-CH" sz="2600" b="0" i="0" dirty="0">
                <a:solidFill>
                  <a:srgbClr val="000000"/>
                </a:solidFill>
                <a:effectLst/>
                <a:highlight>
                  <a:srgbClr val="FFFF00"/>
                </a:highlight>
                <a:latin typeface="Times New Roman" panose="02020603050405020304" pitchFamily="18" charset="0"/>
              </a:rPr>
              <a:t> </a:t>
            </a:r>
          </a:p>
          <a:p>
            <a:r>
              <a:rPr lang="fr-CH" sz="2600" b="0" i="0" dirty="0">
                <a:solidFill>
                  <a:srgbClr val="000000"/>
                </a:solidFill>
                <a:effectLst/>
                <a:latin typeface="Times New Roman" panose="02020603050405020304" pitchFamily="18" charset="0"/>
              </a:rPr>
              <a:t>Cette transformation s'est produite à la suite du rapport, qui a adopté la connaissance scientifique et son avancement comme l'éthos définissant d'un médecin moderne. </a:t>
            </a:r>
          </a:p>
        </p:txBody>
      </p:sp>
    </p:spTree>
    <p:extLst>
      <p:ext uri="{BB962C8B-B14F-4D97-AF65-F5344CB8AC3E}">
        <p14:creationId xmlns:p14="http://schemas.microsoft.com/office/powerpoint/2010/main" val="14731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ABF682C-8EA1-BF42-9DD7-CC51EF6122A1}"/>
              </a:ext>
            </a:extLst>
          </p:cNvPr>
          <p:cNvSpPr txBox="1"/>
          <p:nvPr/>
        </p:nvSpPr>
        <p:spPr>
          <a:xfrm>
            <a:off x="838200" y="3145820"/>
            <a:ext cx="10335322" cy="2893100"/>
          </a:xfrm>
          <a:prstGeom prst="rect">
            <a:avLst/>
          </a:prstGeom>
          <a:noFill/>
        </p:spPr>
        <p:txBody>
          <a:bodyPr wrap="square">
            <a:spAutoFit/>
          </a:bodyPr>
          <a:lstStyle/>
          <a:p>
            <a:r>
              <a:rPr lang="fr-CH" sz="2600" b="1" dirty="0">
                <a:effectLst/>
                <a:highlight>
                  <a:srgbClr val="FFFF00"/>
                </a:highlight>
                <a:latin typeface="Times New Roman" panose="02020603050405020304" pitchFamily="18" charset="0"/>
                <a:cs typeface="Times New Roman" panose="02020603050405020304" pitchFamily="18" charset="0"/>
              </a:rPr>
              <a:t>Le rapport Flexner a été adopté comme la définition du modèle académique qui devait caractériser l'enseignement médical américain </a:t>
            </a:r>
            <a:r>
              <a:rPr lang="fr-CH" sz="2600" dirty="0">
                <a:effectLst/>
                <a:latin typeface="Times New Roman" panose="02020603050405020304" pitchFamily="18" charset="0"/>
                <a:cs typeface="Times New Roman" panose="02020603050405020304" pitchFamily="18" charset="0"/>
              </a:rPr>
              <a:t>jusqu'à présent. </a:t>
            </a:r>
          </a:p>
          <a:p>
            <a:r>
              <a:rPr lang="fr-CH" sz="2600" b="1" dirty="0">
                <a:effectLst/>
                <a:highlight>
                  <a:srgbClr val="FFFF00"/>
                </a:highlight>
                <a:latin typeface="Times New Roman" panose="02020603050405020304" pitchFamily="18" charset="0"/>
                <a:cs typeface="Times New Roman" panose="02020603050405020304" pitchFamily="18" charset="0"/>
              </a:rPr>
              <a:t>Son succès était surtout assuré par les énormes dons financiers des fondations Rockefeller et Carnegie</a:t>
            </a:r>
            <a:r>
              <a:rPr lang="fr-CH" sz="2600" b="1" dirty="0">
                <a:effectLst/>
                <a:latin typeface="Times New Roman" panose="02020603050405020304" pitchFamily="18" charset="0"/>
                <a:cs typeface="Times New Roman" panose="02020603050405020304" pitchFamily="18" charset="0"/>
              </a:rPr>
              <a:t> </a:t>
            </a:r>
            <a:r>
              <a:rPr lang="fr-CH" sz="2600" dirty="0">
                <a:effectLst/>
                <a:latin typeface="Times New Roman" panose="02020603050405020304" pitchFamily="18" charset="0"/>
                <a:cs typeface="Times New Roman" panose="02020603050405020304" pitchFamily="18" charset="0"/>
              </a:rPr>
              <a:t>- ce modèle unique de formation médicale nécessitait des sommes importantes pour soutenir la concentration scientifique en son sein. </a:t>
            </a:r>
            <a:endParaRPr lang="fr-CH" sz="2600" dirty="0">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C4996F27-098C-B743-87A5-1E06FC709B14}"/>
              </a:ext>
            </a:extLst>
          </p:cNvPr>
          <p:cNvPicPr>
            <a:picLocks noChangeAspect="1"/>
          </p:cNvPicPr>
          <p:nvPr/>
        </p:nvPicPr>
        <p:blipFill>
          <a:blip r:embed="rId2"/>
          <a:stretch>
            <a:fillRect/>
          </a:stretch>
        </p:blipFill>
        <p:spPr>
          <a:xfrm>
            <a:off x="838200" y="1595902"/>
            <a:ext cx="3345466" cy="1325562"/>
          </a:xfrm>
          <a:prstGeom prst="rect">
            <a:avLst/>
          </a:prstGeom>
        </p:spPr>
      </p:pic>
      <p:sp>
        <p:nvSpPr>
          <p:cNvPr id="7" name="Titre 1">
            <a:extLst>
              <a:ext uri="{FF2B5EF4-FFF2-40B4-BE49-F238E27FC236}">
                <a16:creationId xmlns:a16="http://schemas.microsoft.com/office/drawing/2014/main" id="{5E2700E2-7D5C-7E49-90CB-4CF8233BABDC}"/>
              </a:ext>
            </a:extLst>
          </p:cNvPr>
          <p:cNvSpPr>
            <a:spLocks noGrp="1"/>
          </p:cNvSpPr>
          <p:nvPr>
            <p:ph type="title"/>
          </p:nvPr>
        </p:nvSpPr>
        <p:spPr>
          <a:xfrm>
            <a:off x="838200" y="365125"/>
            <a:ext cx="10515600" cy="1325563"/>
          </a:xfrm>
        </p:spPr>
        <p:txBody>
          <a:bodyPr/>
          <a:lstStyle/>
          <a:p>
            <a:r>
              <a:rPr lang="fr-FR" b="1" dirty="0">
                <a:latin typeface="+mn-lt"/>
              </a:rPr>
              <a:t>Naissance de la médecine « moderne »</a:t>
            </a:r>
          </a:p>
        </p:txBody>
      </p:sp>
    </p:spTree>
    <p:extLst>
      <p:ext uri="{BB962C8B-B14F-4D97-AF65-F5344CB8AC3E}">
        <p14:creationId xmlns:p14="http://schemas.microsoft.com/office/powerpoint/2010/main" val="22916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C1D020F7-0546-2045-B2AA-BFC6493AB480}"/>
              </a:ext>
            </a:extLst>
          </p:cNvPr>
          <p:cNvSpPr txBox="1"/>
          <p:nvPr/>
        </p:nvSpPr>
        <p:spPr>
          <a:xfrm>
            <a:off x="417893" y="1420828"/>
            <a:ext cx="2940296" cy="2739211"/>
          </a:xfrm>
          <a:prstGeom prst="rect">
            <a:avLst/>
          </a:prstGeom>
          <a:noFill/>
          <a:ln w="25400">
            <a:solidFill>
              <a:schemeClr val="tx1"/>
            </a:solidFill>
          </a:ln>
        </p:spPr>
        <p:txBody>
          <a:bodyPr wrap="square">
            <a:spAutoFit/>
          </a:bodyPr>
          <a:lstStyle/>
          <a:p>
            <a:pPr algn="ctr"/>
            <a:r>
              <a:rPr lang="fr-CH" sz="2800" b="1" cap="small" dirty="0"/>
              <a:t>Autobiographie</a:t>
            </a:r>
          </a:p>
          <a:p>
            <a:pPr algn="ctr"/>
            <a:endParaRPr lang="fr-CH" sz="2400" b="1" dirty="0">
              <a:highlight>
                <a:srgbClr val="FFFF00"/>
              </a:highlight>
            </a:endParaRPr>
          </a:p>
          <a:p>
            <a:pPr algn="ctr"/>
            <a:r>
              <a:rPr lang="fr-CH" sz="2400" b="1" dirty="0">
                <a:highlight>
                  <a:srgbClr val="FFFF00"/>
                </a:highlight>
              </a:rPr>
              <a:t>écrite par </a:t>
            </a:r>
          </a:p>
          <a:p>
            <a:pPr algn="ctr"/>
            <a:r>
              <a:rPr lang="fr-CH" sz="2400" b="1" dirty="0">
                <a:highlight>
                  <a:srgbClr val="FFFF00"/>
                </a:highlight>
              </a:rPr>
              <a:t>John D. Rockefeller</a:t>
            </a:r>
          </a:p>
          <a:p>
            <a:pPr algn="ctr"/>
            <a:r>
              <a:rPr lang="fr-CH" sz="2400" b="1" dirty="0">
                <a:highlight>
                  <a:srgbClr val="FFFF00"/>
                </a:highlight>
              </a:rPr>
              <a:t>&amp;</a:t>
            </a:r>
          </a:p>
          <a:p>
            <a:pPr algn="ctr"/>
            <a:r>
              <a:rPr lang="fr-CH" sz="2400" b="1" dirty="0">
                <a:highlight>
                  <a:srgbClr val="FFFF00"/>
                </a:highlight>
              </a:rPr>
              <a:t>Andrew Carnegie</a:t>
            </a:r>
          </a:p>
          <a:p>
            <a:pPr algn="ctr"/>
            <a:r>
              <a:rPr lang="fr-CH" sz="2400" b="1" dirty="0">
                <a:highlight>
                  <a:srgbClr val="FFFF00"/>
                </a:highlight>
              </a:rPr>
              <a:t>En 1909</a:t>
            </a:r>
            <a:endParaRPr lang="fr-CH" sz="2000" b="1" dirty="0">
              <a:highlight>
                <a:srgbClr val="FFFF00"/>
              </a:highlight>
            </a:endParaRPr>
          </a:p>
        </p:txBody>
      </p:sp>
      <p:cxnSp>
        <p:nvCxnSpPr>
          <p:cNvPr id="3" name="Connecteur droit 2">
            <a:extLst>
              <a:ext uri="{FF2B5EF4-FFF2-40B4-BE49-F238E27FC236}">
                <a16:creationId xmlns:a16="http://schemas.microsoft.com/office/drawing/2014/main" id="{FE6F56CB-1369-4E47-BF77-B018CE37701C}"/>
              </a:ext>
            </a:extLst>
          </p:cNvPr>
          <p:cNvCxnSpPr>
            <a:cxnSpLocks/>
            <a:endCxn id="2" idx="1"/>
          </p:cNvCxnSpPr>
          <p:nvPr/>
        </p:nvCxnSpPr>
        <p:spPr>
          <a:xfrm>
            <a:off x="3358189" y="2746391"/>
            <a:ext cx="653455" cy="6826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469E0271-6573-2348-AB36-13B26953AF80}"/>
              </a:ext>
            </a:extLst>
          </p:cNvPr>
          <p:cNvPicPr>
            <a:picLocks noChangeAspect="1"/>
          </p:cNvPicPr>
          <p:nvPr/>
        </p:nvPicPr>
        <p:blipFill>
          <a:blip r:embed="rId2"/>
          <a:stretch>
            <a:fillRect/>
          </a:stretch>
        </p:blipFill>
        <p:spPr>
          <a:xfrm>
            <a:off x="4011644" y="0"/>
            <a:ext cx="4573681" cy="6858000"/>
          </a:xfrm>
          <a:prstGeom prst="rect">
            <a:avLst/>
          </a:prstGeom>
        </p:spPr>
      </p:pic>
    </p:spTree>
    <p:extLst>
      <p:ext uri="{BB962C8B-B14F-4D97-AF65-F5344CB8AC3E}">
        <p14:creationId xmlns:p14="http://schemas.microsoft.com/office/powerpoint/2010/main" val="8454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par>
                                <p:cTn id="17" presetID="5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3B6C161-33A7-CF45-A302-57E1D16BBC7E}"/>
              </a:ext>
            </a:extLst>
          </p:cNvPr>
          <p:cNvSpPr>
            <a:spLocks noGrp="1"/>
          </p:cNvSpPr>
          <p:nvPr>
            <p:ph type="title"/>
          </p:nvPr>
        </p:nvSpPr>
        <p:spPr>
          <a:xfrm>
            <a:off x="2724892" y="204485"/>
            <a:ext cx="7135388" cy="2053575"/>
          </a:xfrm>
        </p:spPr>
        <p:txBody>
          <a:bodyPr>
            <a:normAutofit/>
          </a:bodyPr>
          <a:lstStyle/>
          <a:p>
            <a:pPr algn="ctr"/>
            <a:r>
              <a:rPr lang="fr-FR" b="1" dirty="0">
                <a:latin typeface="+mn-lt"/>
              </a:rPr>
              <a:t>Andrew Carnegie</a:t>
            </a:r>
            <a:br>
              <a:rPr lang="fr-FR" b="1" dirty="0">
                <a:latin typeface="+mn-lt"/>
              </a:rPr>
            </a:br>
            <a:r>
              <a:rPr lang="fr-CH" dirty="0"/>
              <a:t>(1835-1919)</a:t>
            </a:r>
            <a:br>
              <a:rPr lang="fr-CH" dirty="0"/>
            </a:br>
            <a:r>
              <a:rPr lang="fr-FR" b="1" dirty="0">
                <a:latin typeface="+mn-lt"/>
              </a:rPr>
              <a:t>Le roi de l’Acier</a:t>
            </a:r>
            <a:endParaRPr lang="fr-FR" sz="3600" dirty="0">
              <a:latin typeface="+mn-lt"/>
            </a:endParaRPr>
          </a:p>
        </p:txBody>
      </p:sp>
      <p:pic>
        <p:nvPicPr>
          <p:cNvPr id="2" name="Image 1">
            <a:extLst>
              <a:ext uri="{FF2B5EF4-FFF2-40B4-BE49-F238E27FC236}">
                <a16:creationId xmlns:a16="http://schemas.microsoft.com/office/drawing/2014/main" id="{650BF229-FA65-794A-ABCE-A7AD6F3B9294}"/>
              </a:ext>
            </a:extLst>
          </p:cNvPr>
          <p:cNvPicPr>
            <a:picLocks noChangeAspect="1"/>
          </p:cNvPicPr>
          <p:nvPr/>
        </p:nvPicPr>
        <p:blipFill>
          <a:blip r:embed="rId2"/>
          <a:stretch>
            <a:fillRect/>
          </a:stretch>
        </p:blipFill>
        <p:spPr>
          <a:xfrm>
            <a:off x="4564383" y="2258060"/>
            <a:ext cx="3678592" cy="4279900"/>
          </a:xfrm>
          <a:prstGeom prst="rect">
            <a:avLst/>
          </a:prstGeom>
        </p:spPr>
      </p:pic>
      <p:sp>
        <p:nvSpPr>
          <p:cNvPr id="11" name="ZoneTexte 10">
            <a:extLst>
              <a:ext uri="{FF2B5EF4-FFF2-40B4-BE49-F238E27FC236}">
                <a16:creationId xmlns:a16="http://schemas.microsoft.com/office/drawing/2014/main" id="{FC3B919F-63F2-084E-988F-7434124B3473}"/>
              </a:ext>
            </a:extLst>
          </p:cNvPr>
          <p:cNvSpPr txBox="1"/>
          <p:nvPr/>
        </p:nvSpPr>
        <p:spPr>
          <a:xfrm>
            <a:off x="857522" y="2258060"/>
            <a:ext cx="3557337" cy="2308324"/>
          </a:xfrm>
          <a:prstGeom prst="rect">
            <a:avLst/>
          </a:prstGeom>
          <a:noFill/>
        </p:spPr>
        <p:txBody>
          <a:bodyPr wrap="square">
            <a:spAutoFit/>
          </a:bodyPr>
          <a:lstStyle/>
          <a:p>
            <a:r>
              <a:rPr lang="fr-CH" sz="2400" b="1" i="0" dirty="0">
                <a:effectLst/>
                <a:highlight>
                  <a:srgbClr val="FFFF00"/>
                </a:highlight>
                <a:latin typeface="TiemposText"/>
              </a:rPr>
              <a:t>Il fabrique des locomotives, mais surtout des rails de chemins de fer en un temps record</a:t>
            </a:r>
            <a:r>
              <a:rPr lang="fr-CH" sz="2400" b="0" i="0" dirty="0">
                <a:effectLst/>
                <a:latin typeface="TiemposText"/>
              </a:rPr>
              <a:t>, à une époque où les Etats-Unis regardent vers l'ouest.</a:t>
            </a:r>
            <a:endParaRPr lang="fr-FR" sz="2400" dirty="0"/>
          </a:p>
        </p:txBody>
      </p:sp>
      <p:sp>
        <p:nvSpPr>
          <p:cNvPr id="12" name="ZoneTexte 11">
            <a:extLst>
              <a:ext uri="{FF2B5EF4-FFF2-40B4-BE49-F238E27FC236}">
                <a16:creationId xmlns:a16="http://schemas.microsoft.com/office/drawing/2014/main" id="{043BEC17-DC79-CE44-A4D8-CF37D26A5D4D}"/>
              </a:ext>
            </a:extLst>
          </p:cNvPr>
          <p:cNvSpPr txBox="1"/>
          <p:nvPr/>
        </p:nvSpPr>
        <p:spPr>
          <a:xfrm>
            <a:off x="8542023" y="2258060"/>
            <a:ext cx="3244255" cy="2677656"/>
          </a:xfrm>
          <a:prstGeom prst="rect">
            <a:avLst/>
          </a:prstGeom>
          <a:noFill/>
        </p:spPr>
        <p:txBody>
          <a:bodyPr wrap="square">
            <a:spAutoFit/>
          </a:bodyPr>
          <a:lstStyle/>
          <a:p>
            <a:r>
              <a:rPr lang="fr-CH" sz="2400" b="1" i="0" dirty="0">
                <a:effectLst/>
                <a:highlight>
                  <a:srgbClr val="FFFF00"/>
                </a:highlight>
                <a:latin typeface="TiemposText"/>
              </a:rPr>
              <a:t>En 1900</a:t>
            </a:r>
            <a:r>
              <a:rPr lang="fr-CH" sz="2400" b="0" i="0" dirty="0">
                <a:effectLst/>
                <a:latin typeface="TiemposText"/>
              </a:rPr>
              <a:t>, à la tête d'une fortune estimée à 480 millions de dollars, </a:t>
            </a:r>
          </a:p>
          <a:p>
            <a:r>
              <a:rPr lang="fr-CH" sz="2400" b="1" i="0" dirty="0">
                <a:effectLst/>
                <a:highlight>
                  <a:srgbClr val="FFFF00"/>
                </a:highlight>
                <a:latin typeface="TiemposText"/>
              </a:rPr>
              <a:t>il vend ses entreprises à JP Morgan, devenant «l'homme le plus riche du monde».</a:t>
            </a:r>
            <a:endParaRPr lang="fr-FR" sz="2400" b="1" dirty="0">
              <a:highlight>
                <a:srgbClr val="FFFF00"/>
              </a:highlight>
            </a:endParaRPr>
          </a:p>
        </p:txBody>
      </p:sp>
    </p:spTree>
    <p:extLst>
      <p:ext uri="{BB962C8B-B14F-4D97-AF65-F5344CB8AC3E}">
        <p14:creationId xmlns:p14="http://schemas.microsoft.com/office/powerpoint/2010/main" val="9175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ACF3E1-F6FE-624D-9756-93F48EA933C4}"/>
              </a:ext>
            </a:extLst>
          </p:cNvPr>
          <p:cNvSpPr>
            <a:spLocks noGrp="1"/>
          </p:cNvSpPr>
          <p:nvPr>
            <p:ph type="title"/>
          </p:nvPr>
        </p:nvSpPr>
        <p:spPr>
          <a:xfrm>
            <a:off x="215591" y="234175"/>
            <a:ext cx="7373929" cy="1325563"/>
          </a:xfrm>
        </p:spPr>
        <p:txBody>
          <a:bodyPr/>
          <a:lstStyle/>
          <a:p>
            <a:r>
              <a:rPr lang="fr-FR" b="1" dirty="0">
                <a:latin typeface="+mn-lt"/>
              </a:rPr>
              <a:t>John Davison Rockefeller</a:t>
            </a:r>
          </a:p>
        </p:txBody>
      </p:sp>
      <p:pic>
        <p:nvPicPr>
          <p:cNvPr id="9" name="Image 8">
            <a:extLst>
              <a:ext uri="{FF2B5EF4-FFF2-40B4-BE49-F238E27FC236}">
                <a16:creationId xmlns:a16="http://schemas.microsoft.com/office/drawing/2014/main" id="{FC5459F8-0088-E145-9FF4-9B0F1C4B1ACD}"/>
              </a:ext>
            </a:extLst>
          </p:cNvPr>
          <p:cNvPicPr>
            <a:picLocks noChangeAspect="1"/>
          </p:cNvPicPr>
          <p:nvPr/>
        </p:nvPicPr>
        <p:blipFill>
          <a:blip r:embed="rId2"/>
          <a:stretch>
            <a:fillRect/>
          </a:stretch>
        </p:blipFill>
        <p:spPr>
          <a:xfrm>
            <a:off x="7589520" y="1457438"/>
            <a:ext cx="2911077" cy="4203159"/>
          </a:xfrm>
          <a:prstGeom prst="rect">
            <a:avLst/>
          </a:prstGeom>
        </p:spPr>
      </p:pic>
      <p:sp>
        <p:nvSpPr>
          <p:cNvPr id="10" name="ZoneTexte 9">
            <a:extLst>
              <a:ext uri="{FF2B5EF4-FFF2-40B4-BE49-F238E27FC236}">
                <a16:creationId xmlns:a16="http://schemas.microsoft.com/office/drawing/2014/main" id="{A494FFC9-584A-974D-95C6-466613FCD134}"/>
              </a:ext>
            </a:extLst>
          </p:cNvPr>
          <p:cNvSpPr txBox="1"/>
          <p:nvPr/>
        </p:nvSpPr>
        <p:spPr>
          <a:xfrm>
            <a:off x="1188720" y="2606040"/>
            <a:ext cx="6293199" cy="2677656"/>
          </a:xfrm>
          <a:prstGeom prst="rect">
            <a:avLst/>
          </a:prstGeom>
          <a:noFill/>
        </p:spPr>
        <p:txBody>
          <a:bodyPr wrap="square">
            <a:spAutoFit/>
          </a:bodyPr>
          <a:lstStyle/>
          <a:p>
            <a:r>
              <a:rPr lang="fr-CH" sz="2400" b="1" i="0" dirty="0">
                <a:effectLst/>
                <a:highlight>
                  <a:srgbClr val="FFFF00"/>
                </a:highlight>
                <a:latin typeface="Arial" panose="020B0604020202020204" pitchFamily="34" charset="0"/>
              </a:rPr>
              <a:t>John D. Rockefeller (1839-1937)</a:t>
            </a:r>
            <a:r>
              <a:rPr lang="fr-CH" sz="2400" b="1" dirty="0">
                <a:latin typeface="Arial" panose="020B0604020202020204" pitchFamily="34" charset="0"/>
              </a:rPr>
              <a:t> </a:t>
            </a:r>
            <a:r>
              <a:rPr lang="fr-CH" sz="2400" b="1" i="0" dirty="0">
                <a:effectLst/>
                <a:latin typeface="Arial" panose="020B0604020202020204" pitchFamily="34" charset="0"/>
              </a:rPr>
              <a:t>:</a:t>
            </a:r>
          </a:p>
          <a:p>
            <a:r>
              <a:rPr lang="fr-CH" sz="2400" b="1" i="0" dirty="0">
                <a:effectLst/>
                <a:latin typeface="Arial" panose="020B0604020202020204" pitchFamily="34" charset="0"/>
              </a:rPr>
              <a:t>1er </a:t>
            </a:r>
            <a:r>
              <a:rPr lang="fr-CH" sz="2400" b="1" i="0" u="none" strike="noStrike" dirty="0">
                <a:effectLst/>
                <a:latin typeface="Arial" panose="020B0604020202020204" pitchFamily="34" charset="0"/>
              </a:rPr>
              <a:t>milliardaire</a:t>
            </a:r>
            <a:r>
              <a:rPr lang="fr-CH" sz="2400" b="1" i="0" dirty="0">
                <a:effectLst/>
                <a:latin typeface="Arial" panose="020B0604020202020204" pitchFamily="34" charset="0"/>
              </a:rPr>
              <a:t> </a:t>
            </a:r>
            <a:r>
              <a:rPr lang="fr-CH" sz="2400" b="0" i="0" dirty="0">
                <a:effectLst/>
                <a:latin typeface="Arial" panose="020B0604020202020204" pitchFamily="34" charset="0"/>
              </a:rPr>
              <a:t>de l'époque contemporaine, </a:t>
            </a:r>
            <a:r>
              <a:rPr lang="fr-CH" sz="2400" b="1" i="0" dirty="0">
                <a:effectLst/>
                <a:latin typeface="Arial" panose="020B0604020202020204" pitchFamily="34" charset="0"/>
              </a:rPr>
              <a:t>sa famille a été à la tête d'un empire financier durant près de deux siècles</a:t>
            </a:r>
            <a:r>
              <a:rPr lang="fr-CH" sz="2400" b="0" i="0" dirty="0">
                <a:effectLst/>
                <a:latin typeface="Arial" panose="020B0604020202020204" pitchFamily="34" charset="0"/>
              </a:rPr>
              <a:t> en créant </a:t>
            </a:r>
            <a:r>
              <a:rPr lang="fr-CH" sz="2400" b="1" i="0" dirty="0">
                <a:effectLst/>
                <a:latin typeface="Arial" panose="020B0604020202020204" pitchFamily="34" charset="0"/>
              </a:rPr>
              <a:t>Rockefeller &amp; Andrews, qui devient en 1870 la </a:t>
            </a:r>
            <a:r>
              <a:rPr lang="fr-CH" sz="2400" b="1" i="0" u="none" strike="noStrike" dirty="0">
                <a:effectLst/>
                <a:latin typeface="Arial" panose="020B0604020202020204" pitchFamily="34" charset="0"/>
              </a:rPr>
              <a:t>Standard </a:t>
            </a:r>
            <a:r>
              <a:rPr lang="fr-CH" sz="2400" b="1" i="0" u="none" strike="noStrike" dirty="0" err="1">
                <a:effectLst/>
                <a:latin typeface="Arial" panose="020B0604020202020204" pitchFamily="34" charset="0"/>
              </a:rPr>
              <a:t>Oil</a:t>
            </a:r>
            <a:r>
              <a:rPr lang="fr-CH" sz="2400" b="1" i="0" dirty="0">
                <a:effectLst/>
                <a:latin typeface="Arial" panose="020B0604020202020204" pitchFamily="34" charset="0"/>
              </a:rPr>
              <a:t>  rebaptisée ensuite </a:t>
            </a:r>
            <a:r>
              <a:rPr lang="fr-CH" sz="2400" b="1" dirty="0">
                <a:effectLst/>
                <a:latin typeface="Arial" panose="020B0604020202020204" pitchFamily="34" charset="0"/>
              </a:rPr>
              <a:t>Esso, puis </a:t>
            </a:r>
            <a:r>
              <a:rPr lang="fr-CH" sz="2400" b="1" u="none" strike="noStrike" dirty="0" err="1">
                <a:effectLst/>
                <a:latin typeface="Arial" panose="020B0604020202020204" pitchFamily="34" charset="0"/>
              </a:rPr>
              <a:t>ExxonMobil</a:t>
            </a:r>
            <a:r>
              <a:rPr lang="fr-CH" sz="2400" b="1" dirty="0">
                <a:effectLst/>
                <a:latin typeface="Arial" panose="020B0604020202020204" pitchFamily="34" charset="0"/>
              </a:rPr>
              <a:t>.</a:t>
            </a:r>
            <a:endParaRPr lang="fr-FR" sz="2400" dirty="0"/>
          </a:p>
        </p:txBody>
      </p:sp>
    </p:spTree>
    <p:extLst>
      <p:ext uri="{BB962C8B-B14F-4D97-AF65-F5344CB8AC3E}">
        <p14:creationId xmlns:p14="http://schemas.microsoft.com/office/powerpoint/2010/main" val="362162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071AA-365C-334C-96A6-44646D96BDD8}"/>
              </a:ext>
            </a:extLst>
          </p:cNvPr>
          <p:cNvSpPr>
            <a:spLocks noGrp="1"/>
          </p:cNvSpPr>
          <p:nvPr>
            <p:ph type="title"/>
          </p:nvPr>
        </p:nvSpPr>
        <p:spPr/>
        <p:txBody>
          <a:bodyPr/>
          <a:lstStyle/>
          <a:p>
            <a:r>
              <a:rPr lang="fr-FR" b="1" dirty="0">
                <a:latin typeface="+mn-lt"/>
              </a:rPr>
              <a:t>Abraham Flexner</a:t>
            </a:r>
          </a:p>
        </p:txBody>
      </p:sp>
      <p:pic>
        <p:nvPicPr>
          <p:cNvPr id="8" name="Image 7">
            <a:extLst>
              <a:ext uri="{FF2B5EF4-FFF2-40B4-BE49-F238E27FC236}">
                <a16:creationId xmlns:a16="http://schemas.microsoft.com/office/drawing/2014/main" id="{5A0469D7-C6E4-6A4D-8FFF-033D7CD8806E}"/>
              </a:ext>
            </a:extLst>
          </p:cNvPr>
          <p:cNvPicPr>
            <a:picLocks noChangeAspect="1"/>
          </p:cNvPicPr>
          <p:nvPr/>
        </p:nvPicPr>
        <p:blipFill>
          <a:blip r:embed="rId2"/>
          <a:stretch>
            <a:fillRect/>
          </a:stretch>
        </p:blipFill>
        <p:spPr>
          <a:xfrm>
            <a:off x="7126459" y="1295400"/>
            <a:ext cx="4196861" cy="4959927"/>
          </a:xfrm>
          <a:prstGeom prst="rect">
            <a:avLst/>
          </a:prstGeom>
        </p:spPr>
      </p:pic>
      <p:sp>
        <p:nvSpPr>
          <p:cNvPr id="7" name="ZoneTexte 6">
            <a:extLst>
              <a:ext uri="{FF2B5EF4-FFF2-40B4-BE49-F238E27FC236}">
                <a16:creationId xmlns:a16="http://schemas.microsoft.com/office/drawing/2014/main" id="{BEA33493-9B0B-7141-B292-C6C26DB811EE}"/>
              </a:ext>
            </a:extLst>
          </p:cNvPr>
          <p:cNvSpPr txBox="1"/>
          <p:nvPr/>
        </p:nvSpPr>
        <p:spPr>
          <a:xfrm>
            <a:off x="727617" y="2550046"/>
            <a:ext cx="5561671" cy="3447098"/>
          </a:xfrm>
          <a:prstGeom prst="rect">
            <a:avLst/>
          </a:prstGeom>
          <a:noFill/>
        </p:spPr>
        <p:txBody>
          <a:bodyPr wrap="square">
            <a:spAutoFit/>
          </a:bodyPr>
          <a:lstStyle/>
          <a:p>
            <a:r>
              <a:rPr lang="fr-CH" sz="2400" b="1" dirty="0">
                <a:highlight>
                  <a:srgbClr val="FFFF00"/>
                </a:highlight>
                <a:latin typeface="Helvetica Neue" panose="02000503000000020004" pitchFamily="2" charset="0"/>
              </a:rPr>
              <a:t>Abraham Flexner (1866-1959) n’était pas médecin mais enseignant</a:t>
            </a:r>
            <a:r>
              <a:rPr lang="fr-CH" sz="2400" b="1" dirty="0">
                <a:latin typeface="Helvetica Neue" panose="02000503000000020004" pitchFamily="2" charset="0"/>
              </a:rPr>
              <a:t> </a:t>
            </a:r>
            <a:r>
              <a:rPr lang="fr-CH" sz="2400" dirty="0">
                <a:latin typeface="Helvetica Neue" panose="02000503000000020004" pitchFamily="2" charset="0"/>
              </a:rPr>
              <a:t>et principal de collège durant 19 </a:t>
            </a:r>
            <a:r>
              <a:rPr lang="fr-CH" sz="2600" dirty="0">
                <a:latin typeface="Helvetica Neue" panose="02000503000000020004" pitchFamily="2" charset="0"/>
              </a:rPr>
              <a:t>ans</a:t>
            </a:r>
            <a:r>
              <a:rPr lang="fr-CH" sz="2400" dirty="0">
                <a:latin typeface="Helvetica Neue" panose="02000503000000020004" pitchFamily="2" charset="0"/>
              </a:rPr>
              <a:t> </a:t>
            </a:r>
          </a:p>
          <a:p>
            <a:r>
              <a:rPr lang="fr-CH" sz="2400" dirty="0">
                <a:latin typeface="Helvetica Neue" panose="02000503000000020004" pitchFamily="2" charset="0"/>
              </a:rPr>
              <a:t>à Louisville, Kentucky. </a:t>
            </a:r>
          </a:p>
          <a:p>
            <a:r>
              <a:rPr lang="fr-CH" sz="2400" dirty="0">
                <a:latin typeface="Helvetica Neue" panose="02000503000000020004" pitchFamily="2" charset="0"/>
              </a:rPr>
              <a:t>Flexner enseigna ensuite à Harvard, à l’Université de Berlin puis </a:t>
            </a:r>
            <a:r>
              <a:rPr lang="fr-CH" sz="2400" b="1" dirty="0">
                <a:highlight>
                  <a:srgbClr val="FFFF00"/>
                </a:highlight>
                <a:latin typeface="Helvetica Neue" panose="02000503000000020004" pitchFamily="2" charset="0"/>
              </a:rPr>
              <a:t>rejoignit le personnel de la Fondation Carnegie pour la promotion de l'enseignement.</a:t>
            </a:r>
          </a:p>
        </p:txBody>
      </p:sp>
      <p:pic>
        <p:nvPicPr>
          <p:cNvPr id="9" name="Image 8">
            <a:extLst>
              <a:ext uri="{FF2B5EF4-FFF2-40B4-BE49-F238E27FC236}">
                <a16:creationId xmlns:a16="http://schemas.microsoft.com/office/drawing/2014/main" id="{52E48A5F-5139-AF4F-944A-E7F2A53C5724}"/>
              </a:ext>
            </a:extLst>
          </p:cNvPr>
          <p:cNvPicPr>
            <a:picLocks noChangeAspect="1"/>
          </p:cNvPicPr>
          <p:nvPr/>
        </p:nvPicPr>
        <p:blipFill>
          <a:blip r:embed="rId3"/>
          <a:stretch>
            <a:fillRect/>
          </a:stretch>
        </p:blipFill>
        <p:spPr>
          <a:xfrm>
            <a:off x="838200" y="1690688"/>
            <a:ext cx="1752600" cy="533400"/>
          </a:xfrm>
          <a:prstGeom prst="rect">
            <a:avLst/>
          </a:prstGeom>
        </p:spPr>
      </p:pic>
    </p:spTree>
    <p:extLst>
      <p:ext uri="{BB962C8B-B14F-4D97-AF65-F5344CB8AC3E}">
        <p14:creationId xmlns:p14="http://schemas.microsoft.com/office/powerpoint/2010/main" val="368078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ppt_x</p:attrName>
                                        </p:attrNameLst>
                                      </p:cBhvr>
                                      <p:tavLst>
                                        <p:tav tm="0">
                                          <p:val>
                                            <p:strVal val="#ppt_x-#ppt_w*1.125000"/>
                                          </p:val>
                                        </p:tav>
                                        <p:tav tm="100000">
                                          <p:val>
                                            <p:strVal val="#ppt_x"/>
                                          </p:val>
                                        </p:tav>
                                      </p:tavLst>
                                    </p:anim>
                                    <p:animEffect transition="in" filter="wipe(righ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15CDEEA-249A-ED40-B712-97F270F59992}"/>
              </a:ext>
            </a:extLst>
          </p:cNvPr>
          <p:cNvPicPr>
            <a:picLocks noChangeAspect="1"/>
          </p:cNvPicPr>
          <p:nvPr/>
        </p:nvPicPr>
        <p:blipFill>
          <a:blip r:embed="rId2"/>
          <a:stretch>
            <a:fillRect/>
          </a:stretch>
        </p:blipFill>
        <p:spPr>
          <a:xfrm>
            <a:off x="3944727" y="1481788"/>
            <a:ext cx="5009979" cy="3899868"/>
          </a:xfrm>
          <a:prstGeom prst="rect">
            <a:avLst/>
          </a:prstGeom>
          <a:ln w="25400">
            <a:solidFill>
              <a:schemeClr val="tx1"/>
            </a:solidFill>
          </a:ln>
        </p:spPr>
      </p:pic>
      <p:sp>
        <p:nvSpPr>
          <p:cNvPr id="5" name="Titre 1">
            <a:extLst>
              <a:ext uri="{FF2B5EF4-FFF2-40B4-BE49-F238E27FC236}">
                <a16:creationId xmlns:a16="http://schemas.microsoft.com/office/drawing/2014/main" id="{63B6C161-33A7-CF45-A302-57E1D16BBC7E}"/>
              </a:ext>
            </a:extLst>
          </p:cNvPr>
          <p:cNvSpPr>
            <a:spLocks noGrp="1"/>
          </p:cNvSpPr>
          <p:nvPr>
            <p:ph type="title"/>
          </p:nvPr>
        </p:nvSpPr>
        <p:spPr>
          <a:xfrm>
            <a:off x="2938252" y="95265"/>
            <a:ext cx="6930855" cy="1325563"/>
          </a:xfrm>
        </p:spPr>
        <p:txBody>
          <a:bodyPr/>
          <a:lstStyle/>
          <a:p>
            <a:pPr algn="ctr"/>
            <a:r>
              <a:rPr lang="fr-FR" b="1" dirty="0">
                <a:latin typeface="+mn-lt"/>
              </a:rPr>
              <a:t>Extrait du Rapport Flexner </a:t>
            </a:r>
            <a:br>
              <a:rPr lang="fr-FR" b="1" dirty="0">
                <a:latin typeface="+mn-lt"/>
              </a:rPr>
            </a:br>
            <a:r>
              <a:rPr lang="fr-FR" sz="3600" dirty="0">
                <a:latin typeface="+mn-lt"/>
              </a:rPr>
              <a:t>(9 pages)</a:t>
            </a:r>
          </a:p>
        </p:txBody>
      </p:sp>
      <p:sp>
        <p:nvSpPr>
          <p:cNvPr id="9" name="ZoneTexte 8">
            <a:extLst>
              <a:ext uri="{FF2B5EF4-FFF2-40B4-BE49-F238E27FC236}">
                <a16:creationId xmlns:a16="http://schemas.microsoft.com/office/drawing/2014/main" id="{C1D020F7-0546-2045-B2AA-BFC6493AB480}"/>
              </a:ext>
            </a:extLst>
          </p:cNvPr>
          <p:cNvSpPr txBox="1"/>
          <p:nvPr/>
        </p:nvSpPr>
        <p:spPr>
          <a:xfrm>
            <a:off x="417893" y="1420828"/>
            <a:ext cx="2940296" cy="2708434"/>
          </a:xfrm>
          <a:prstGeom prst="rect">
            <a:avLst/>
          </a:prstGeom>
          <a:noFill/>
          <a:ln w="25400">
            <a:solidFill>
              <a:schemeClr val="tx1"/>
            </a:solidFill>
          </a:ln>
        </p:spPr>
        <p:txBody>
          <a:bodyPr wrap="square">
            <a:spAutoFit/>
          </a:bodyPr>
          <a:lstStyle/>
          <a:p>
            <a:pPr algn="ctr"/>
            <a:r>
              <a:rPr lang="fr-CH" sz="2400" b="1" cap="small" dirty="0"/>
              <a:t>Formation médicale aux Etats-Unis </a:t>
            </a:r>
          </a:p>
          <a:p>
            <a:pPr algn="ctr"/>
            <a:r>
              <a:rPr lang="fr-CH" sz="2400" b="1" cap="small" dirty="0"/>
              <a:t>et au Canada</a:t>
            </a:r>
          </a:p>
          <a:p>
            <a:endParaRPr lang="fr-CH" b="1" cap="small" dirty="0"/>
          </a:p>
          <a:p>
            <a:pPr algn="ctr"/>
            <a:r>
              <a:rPr lang="fr-CH" sz="2000" b="1" dirty="0">
                <a:highlight>
                  <a:srgbClr val="FFFF00"/>
                </a:highlight>
              </a:rPr>
              <a:t>Un rapport </a:t>
            </a:r>
          </a:p>
          <a:p>
            <a:pPr algn="ctr"/>
            <a:r>
              <a:rPr lang="fr-CH" sz="2000" b="1" dirty="0">
                <a:highlight>
                  <a:srgbClr val="FFFF00"/>
                </a:highlight>
              </a:rPr>
              <a:t>à la fondation Carnegie </a:t>
            </a:r>
          </a:p>
          <a:p>
            <a:pPr algn="ctr"/>
            <a:r>
              <a:rPr lang="fr-CH" sz="2000" b="1" dirty="0">
                <a:highlight>
                  <a:srgbClr val="FFFF00"/>
                </a:highlight>
              </a:rPr>
              <a:t>pour l'avancement de l'enseignement</a:t>
            </a:r>
          </a:p>
        </p:txBody>
      </p:sp>
      <p:cxnSp>
        <p:nvCxnSpPr>
          <p:cNvPr id="3" name="Connecteur droit 2">
            <a:extLst>
              <a:ext uri="{FF2B5EF4-FFF2-40B4-BE49-F238E27FC236}">
                <a16:creationId xmlns:a16="http://schemas.microsoft.com/office/drawing/2014/main" id="{FE6F56CB-1369-4E47-BF77-B018CE37701C}"/>
              </a:ext>
            </a:extLst>
          </p:cNvPr>
          <p:cNvCxnSpPr>
            <a:cxnSpLocks/>
            <a:endCxn id="4" idx="1"/>
          </p:cNvCxnSpPr>
          <p:nvPr/>
        </p:nvCxnSpPr>
        <p:spPr>
          <a:xfrm>
            <a:off x="3358189" y="2746391"/>
            <a:ext cx="586538" cy="6853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9E30CA0F-858D-354C-B123-CAF01A8F936F}"/>
              </a:ext>
            </a:extLst>
          </p:cNvPr>
          <p:cNvPicPr>
            <a:picLocks noChangeAspect="1"/>
          </p:cNvPicPr>
          <p:nvPr/>
        </p:nvPicPr>
        <p:blipFill>
          <a:blip r:embed="rId3"/>
          <a:stretch>
            <a:fillRect/>
          </a:stretch>
        </p:blipFill>
        <p:spPr>
          <a:xfrm>
            <a:off x="5262523" y="5671501"/>
            <a:ext cx="5632559" cy="984553"/>
          </a:xfrm>
          <a:prstGeom prst="rect">
            <a:avLst/>
          </a:prstGeom>
        </p:spPr>
      </p:pic>
      <p:sp>
        <p:nvSpPr>
          <p:cNvPr id="12" name="Ellipse 11">
            <a:extLst>
              <a:ext uri="{FF2B5EF4-FFF2-40B4-BE49-F238E27FC236}">
                <a16:creationId xmlns:a16="http://schemas.microsoft.com/office/drawing/2014/main" id="{BB9E8E1D-CF23-9442-AEAD-D0539ED96D53}"/>
              </a:ext>
            </a:extLst>
          </p:cNvPr>
          <p:cNvSpPr/>
          <p:nvPr/>
        </p:nvSpPr>
        <p:spPr>
          <a:xfrm>
            <a:off x="5321121" y="5564820"/>
            <a:ext cx="5515362" cy="109123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2181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par>
                                <p:cTn id="13" presetID="1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par>
                                <p:cTn id="24" presetID="55"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strVal val="#ppt_w*0.70"/>
                                          </p:val>
                                        </p:tav>
                                        <p:tav tm="100000">
                                          <p:val>
                                            <p:strVal val="#ppt_w"/>
                                          </p:val>
                                        </p:tav>
                                      </p:tavLst>
                                    </p:anim>
                                    <p:anim calcmode="lin" valueType="num">
                                      <p:cBhvr>
                                        <p:cTn id="27" dur="1000" fill="hold"/>
                                        <p:tgtEl>
                                          <p:spTgt spid="3"/>
                                        </p:tgtEl>
                                        <p:attrNameLst>
                                          <p:attrName>ppt_h</p:attrName>
                                        </p:attrNameLst>
                                      </p:cBhvr>
                                      <p:tavLst>
                                        <p:tav tm="0">
                                          <p:val>
                                            <p:strVal val="#ppt_h"/>
                                          </p:val>
                                        </p:tav>
                                        <p:tav tm="100000">
                                          <p:val>
                                            <p:strVal val="#ppt_h"/>
                                          </p:val>
                                        </p:tav>
                                      </p:tavLst>
                                    </p:anim>
                                    <p:animEffect transition="in" filter="fade">
                                      <p:cBhvr>
                                        <p:cTn id="28" dur="1000"/>
                                        <p:tgtEl>
                                          <p:spTgt spid="3"/>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0.70"/>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752E3-431A-4A46-9C2A-CA32F4332447}"/>
              </a:ext>
            </a:extLst>
          </p:cNvPr>
          <p:cNvSpPr>
            <a:spLocks noGrp="1"/>
          </p:cNvSpPr>
          <p:nvPr>
            <p:ph type="title"/>
          </p:nvPr>
        </p:nvSpPr>
        <p:spPr>
          <a:xfrm>
            <a:off x="585538" y="378434"/>
            <a:ext cx="1868905" cy="1325563"/>
          </a:xfrm>
        </p:spPr>
        <p:txBody>
          <a:bodyPr>
            <a:normAutofit/>
          </a:bodyPr>
          <a:lstStyle/>
          <a:p>
            <a:r>
              <a:rPr lang="fr-FR" sz="4000" b="1" dirty="0">
                <a:latin typeface="+mn-lt"/>
              </a:rPr>
              <a:t>p. 9 </a:t>
            </a:r>
          </a:p>
        </p:txBody>
      </p:sp>
      <p:sp>
        <p:nvSpPr>
          <p:cNvPr id="9" name="Légende encadrée 1 8">
            <a:extLst>
              <a:ext uri="{FF2B5EF4-FFF2-40B4-BE49-F238E27FC236}">
                <a16:creationId xmlns:a16="http://schemas.microsoft.com/office/drawing/2014/main" id="{328F6C30-BE47-AE44-8CE0-D69576D05ADF}"/>
              </a:ext>
            </a:extLst>
          </p:cNvPr>
          <p:cNvSpPr/>
          <p:nvPr/>
        </p:nvSpPr>
        <p:spPr>
          <a:xfrm>
            <a:off x="6949440" y="778544"/>
            <a:ext cx="4892040" cy="5701022"/>
          </a:xfrm>
          <a:prstGeom prst="borderCallout1">
            <a:avLst>
              <a:gd name="adj1" fmla="val 72247"/>
              <a:gd name="adj2" fmla="val -160"/>
              <a:gd name="adj3" fmla="val 46429"/>
              <a:gd name="adj4" fmla="val -1622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C4EABE0-1F1F-1448-A070-E73FADC380D8}"/>
              </a:ext>
            </a:extLst>
          </p:cNvPr>
          <p:cNvPicPr>
            <a:picLocks noChangeAspect="1"/>
          </p:cNvPicPr>
          <p:nvPr/>
        </p:nvPicPr>
        <p:blipFill>
          <a:blip r:embed="rId2"/>
          <a:stretch>
            <a:fillRect/>
          </a:stretch>
        </p:blipFill>
        <p:spPr>
          <a:xfrm>
            <a:off x="585538" y="1411766"/>
            <a:ext cx="6223000" cy="673100"/>
          </a:xfrm>
          <a:prstGeom prst="rect">
            <a:avLst/>
          </a:prstGeom>
        </p:spPr>
      </p:pic>
      <p:pic>
        <p:nvPicPr>
          <p:cNvPr id="5" name="Image 4">
            <a:extLst>
              <a:ext uri="{FF2B5EF4-FFF2-40B4-BE49-F238E27FC236}">
                <a16:creationId xmlns:a16="http://schemas.microsoft.com/office/drawing/2014/main" id="{71233654-5007-C848-BDD6-E2B2A6A0364F}"/>
              </a:ext>
            </a:extLst>
          </p:cNvPr>
          <p:cNvPicPr>
            <a:picLocks noChangeAspect="1"/>
          </p:cNvPicPr>
          <p:nvPr/>
        </p:nvPicPr>
        <p:blipFill>
          <a:blip r:embed="rId3"/>
          <a:stretch>
            <a:fillRect/>
          </a:stretch>
        </p:blipFill>
        <p:spPr>
          <a:xfrm>
            <a:off x="509338" y="2267298"/>
            <a:ext cx="6299200" cy="850900"/>
          </a:xfrm>
          <a:prstGeom prst="rect">
            <a:avLst/>
          </a:prstGeom>
        </p:spPr>
      </p:pic>
      <p:sp>
        <p:nvSpPr>
          <p:cNvPr id="7" name="ZoneTexte 6">
            <a:extLst>
              <a:ext uri="{FF2B5EF4-FFF2-40B4-BE49-F238E27FC236}">
                <a16:creationId xmlns:a16="http://schemas.microsoft.com/office/drawing/2014/main" id="{50B7E057-EF67-E24E-B114-5C917F85DBA1}"/>
              </a:ext>
            </a:extLst>
          </p:cNvPr>
          <p:cNvSpPr txBox="1"/>
          <p:nvPr/>
        </p:nvSpPr>
        <p:spPr>
          <a:xfrm>
            <a:off x="7170086" y="1041215"/>
            <a:ext cx="4436376" cy="2246769"/>
          </a:xfrm>
          <a:prstGeom prst="rect">
            <a:avLst/>
          </a:prstGeom>
          <a:noFill/>
        </p:spPr>
        <p:txBody>
          <a:bodyPr wrap="square">
            <a:spAutoFit/>
          </a:bodyPr>
          <a:lstStyle/>
          <a:p>
            <a:r>
              <a:rPr lang="fr-FR" sz="2000" dirty="0"/>
              <a:t>En ce qui concerne les États-Unis, </a:t>
            </a:r>
            <a:r>
              <a:rPr lang="fr-FR" sz="2000" b="1" dirty="0">
                <a:highlight>
                  <a:srgbClr val="FFFF00"/>
                </a:highlight>
              </a:rPr>
              <a:t>l'esquisse ci-dessus prévoit 31 facultés de médecine avec une production annuelle actuelle d'environ 2 000 médecins</a:t>
            </a:r>
            <a:r>
              <a:rPr lang="fr-FR" sz="2000" dirty="0"/>
              <a:t>, c'est-à-dire une promotion moyenne d'environ 70 chacun. </a:t>
            </a:r>
            <a:r>
              <a:rPr lang="fr-FR" sz="2000" b="1" dirty="0">
                <a:highlight>
                  <a:srgbClr val="FFFF00"/>
                </a:highlight>
              </a:rPr>
              <a:t>Ils sont capables d'en produire 3500.</a:t>
            </a:r>
          </a:p>
        </p:txBody>
      </p:sp>
      <p:sp>
        <p:nvSpPr>
          <p:cNvPr id="10" name="ZoneTexte 9">
            <a:extLst>
              <a:ext uri="{FF2B5EF4-FFF2-40B4-BE49-F238E27FC236}">
                <a16:creationId xmlns:a16="http://schemas.microsoft.com/office/drawing/2014/main" id="{04885D05-043C-6D40-A814-56BE43D5D9D8}"/>
              </a:ext>
            </a:extLst>
          </p:cNvPr>
          <p:cNvSpPr txBox="1"/>
          <p:nvPr/>
        </p:nvSpPr>
        <p:spPr>
          <a:xfrm>
            <a:off x="7181449" y="3287984"/>
            <a:ext cx="4501213" cy="3170099"/>
          </a:xfrm>
          <a:prstGeom prst="rect">
            <a:avLst/>
          </a:prstGeom>
          <a:noFill/>
        </p:spPr>
        <p:txBody>
          <a:bodyPr wrap="square">
            <a:spAutoFit/>
          </a:bodyPr>
          <a:lstStyle/>
          <a:p>
            <a:r>
              <a:rPr lang="fr-FR" sz="2000" b="1" dirty="0">
                <a:highlight>
                  <a:srgbClr val="FFFF00"/>
                </a:highlight>
              </a:rPr>
              <a:t>La réduction de nos 165 facultés de médecine à 31 ne priverait d'une faculté de médecine aucune section qui soit aujourd'hui capable d'en maintenir une. Elle ne menacerait aucunement la pénurie de médecins</a:t>
            </a:r>
            <a:r>
              <a:rPr lang="fr-FR" sz="2000" dirty="0"/>
              <a:t> jusqu'à ce que le développement du pays nécessite effectivement plus de 3500 médecins par an, c'est-à-dire pendant une génération ou deux, au moins.</a:t>
            </a:r>
          </a:p>
        </p:txBody>
      </p:sp>
    </p:spTree>
    <p:extLst>
      <p:ext uri="{BB962C8B-B14F-4D97-AF65-F5344CB8AC3E}">
        <p14:creationId xmlns:p14="http://schemas.microsoft.com/office/powerpoint/2010/main" val="4294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par>
                                <p:cTn id="9" presetID="1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strVal val="#ppt_w*0.70"/>
                                          </p:val>
                                        </p:tav>
                                        <p:tav tm="100000">
                                          <p:val>
                                            <p:strVal val="#ppt_w"/>
                                          </p:val>
                                        </p:tav>
                                      </p:tavLst>
                                    </p:anim>
                                    <p:anim calcmode="lin" valueType="num">
                                      <p:cBhvr>
                                        <p:cTn id="32" dur="1000" fill="hold"/>
                                        <p:tgtEl>
                                          <p:spTgt spid="10"/>
                                        </p:tgtEl>
                                        <p:attrNameLst>
                                          <p:attrName>ppt_h</p:attrName>
                                        </p:attrNameLst>
                                      </p:cBhvr>
                                      <p:tavLst>
                                        <p:tav tm="0">
                                          <p:val>
                                            <p:strVal val="#ppt_h"/>
                                          </p:val>
                                        </p:tav>
                                        <p:tav tm="100000">
                                          <p:val>
                                            <p:strVal val="#ppt_h"/>
                                          </p:val>
                                        </p:tav>
                                      </p:tavLst>
                                    </p:anim>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3B6C161-33A7-CF45-A302-57E1D16BBC7E}"/>
              </a:ext>
            </a:extLst>
          </p:cNvPr>
          <p:cNvSpPr>
            <a:spLocks noGrp="1"/>
          </p:cNvSpPr>
          <p:nvPr>
            <p:ph type="title"/>
          </p:nvPr>
        </p:nvSpPr>
        <p:spPr>
          <a:xfrm>
            <a:off x="2209079" y="383091"/>
            <a:ext cx="8330183" cy="1325563"/>
          </a:xfrm>
        </p:spPr>
        <p:txBody>
          <a:bodyPr>
            <a:normAutofit/>
          </a:bodyPr>
          <a:lstStyle/>
          <a:p>
            <a:pPr algn="ctr"/>
            <a:r>
              <a:rPr lang="fr-FR" b="1" dirty="0">
                <a:latin typeface="+mn-lt"/>
              </a:rPr>
              <a:t>A la recherche du Rapport Flexner </a:t>
            </a:r>
            <a:r>
              <a:rPr lang="fr-FR" sz="3600" b="1" dirty="0">
                <a:latin typeface="+mn-lt"/>
              </a:rPr>
              <a:t>COMPLET...</a:t>
            </a:r>
          </a:p>
        </p:txBody>
      </p:sp>
      <p:sp>
        <p:nvSpPr>
          <p:cNvPr id="9" name="ZoneTexte 8">
            <a:extLst>
              <a:ext uri="{FF2B5EF4-FFF2-40B4-BE49-F238E27FC236}">
                <a16:creationId xmlns:a16="http://schemas.microsoft.com/office/drawing/2014/main" id="{C1D020F7-0546-2045-B2AA-BFC6493AB480}"/>
              </a:ext>
            </a:extLst>
          </p:cNvPr>
          <p:cNvSpPr txBox="1"/>
          <p:nvPr/>
        </p:nvSpPr>
        <p:spPr>
          <a:xfrm>
            <a:off x="1755214" y="2110011"/>
            <a:ext cx="9237912" cy="1077218"/>
          </a:xfrm>
          <a:prstGeom prst="rect">
            <a:avLst/>
          </a:prstGeom>
          <a:noFill/>
          <a:ln w="25400">
            <a:noFill/>
          </a:ln>
        </p:spPr>
        <p:txBody>
          <a:bodyPr wrap="square">
            <a:spAutoFit/>
          </a:bodyPr>
          <a:lstStyle/>
          <a:p>
            <a:pPr algn="ctr"/>
            <a:r>
              <a:rPr lang="fr-CH" sz="3200" b="1" dirty="0"/>
              <a:t>l’url</a:t>
            </a:r>
            <a:r>
              <a:rPr lang="fr-CH" sz="3200" b="1" cap="small" dirty="0">
                <a:solidFill>
                  <a:srgbClr val="FF0000"/>
                </a:solidFill>
              </a:rPr>
              <a:t> </a:t>
            </a:r>
            <a:r>
              <a:rPr lang="fr-CH" sz="3200" dirty="0">
                <a:solidFill>
                  <a:srgbClr val="0070C0"/>
                </a:solidFill>
              </a:rPr>
              <a:t>https://</a:t>
            </a:r>
            <a:r>
              <a:rPr lang="fr-CH" sz="3200" dirty="0" err="1">
                <a:solidFill>
                  <a:srgbClr val="0070C0"/>
                </a:solidFill>
              </a:rPr>
              <a:t>www.carnegiefoundation.org</a:t>
            </a:r>
            <a:r>
              <a:rPr lang="fr-CH" sz="3200" dirty="0">
                <a:solidFill>
                  <a:srgbClr val="0070C0"/>
                </a:solidFill>
              </a:rPr>
              <a:t>/ </a:t>
            </a:r>
          </a:p>
          <a:p>
            <a:pPr algn="ctr"/>
            <a:r>
              <a:rPr lang="fr-CH" sz="3200" b="1" dirty="0"/>
              <a:t>indiqué par l’OMS nous amène à :</a:t>
            </a:r>
          </a:p>
        </p:txBody>
      </p:sp>
      <p:pic>
        <p:nvPicPr>
          <p:cNvPr id="2" name="Image 1">
            <a:extLst>
              <a:ext uri="{FF2B5EF4-FFF2-40B4-BE49-F238E27FC236}">
                <a16:creationId xmlns:a16="http://schemas.microsoft.com/office/drawing/2014/main" id="{A825B723-4E82-C341-A47A-553DD5D317B8}"/>
              </a:ext>
            </a:extLst>
          </p:cNvPr>
          <p:cNvPicPr>
            <a:picLocks noChangeAspect="1"/>
          </p:cNvPicPr>
          <p:nvPr/>
        </p:nvPicPr>
        <p:blipFill>
          <a:blip r:embed="rId2"/>
          <a:stretch>
            <a:fillRect/>
          </a:stretch>
        </p:blipFill>
        <p:spPr>
          <a:xfrm>
            <a:off x="4700778" y="4115764"/>
            <a:ext cx="3072067" cy="1102330"/>
          </a:xfrm>
          <a:prstGeom prst="rect">
            <a:avLst/>
          </a:prstGeom>
        </p:spPr>
      </p:pic>
      <p:pic>
        <p:nvPicPr>
          <p:cNvPr id="6" name="Image 5">
            <a:extLst>
              <a:ext uri="{FF2B5EF4-FFF2-40B4-BE49-F238E27FC236}">
                <a16:creationId xmlns:a16="http://schemas.microsoft.com/office/drawing/2014/main" id="{0DE3ED00-C2EA-2E48-92E2-349D9DB3A012}"/>
              </a:ext>
            </a:extLst>
          </p:cNvPr>
          <p:cNvPicPr>
            <a:picLocks noChangeAspect="1"/>
          </p:cNvPicPr>
          <p:nvPr/>
        </p:nvPicPr>
        <p:blipFill>
          <a:blip r:embed="rId3"/>
          <a:stretch>
            <a:fillRect/>
          </a:stretch>
        </p:blipFill>
        <p:spPr>
          <a:xfrm>
            <a:off x="4294589" y="5253121"/>
            <a:ext cx="4572000" cy="914400"/>
          </a:xfrm>
          <a:prstGeom prst="rect">
            <a:avLst/>
          </a:prstGeom>
        </p:spPr>
      </p:pic>
      <p:sp>
        <p:nvSpPr>
          <p:cNvPr id="12" name="Ellipse 11">
            <a:extLst>
              <a:ext uri="{FF2B5EF4-FFF2-40B4-BE49-F238E27FC236}">
                <a16:creationId xmlns:a16="http://schemas.microsoft.com/office/drawing/2014/main" id="{8A125053-8946-B143-8E02-D5DA94879DE8}"/>
              </a:ext>
            </a:extLst>
          </p:cNvPr>
          <p:cNvSpPr/>
          <p:nvPr/>
        </p:nvSpPr>
        <p:spPr>
          <a:xfrm>
            <a:off x="3616489" y="3588587"/>
            <a:ext cx="5515362" cy="314126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765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par>
                                <p:cTn id="16" presetID="55"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par>
                                <p:cTn id="21" presetID="55"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par>
                                <p:cTn id="26" presetID="55" presetClass="entr" presetSubtype="0" fill="hold" grpId="1"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3B6C161-33A7-CF45-A302-57E1D16BBC7E}"/>
              </a:ext>
            </a:extLst>
          </p:cNvPr>
          <p:cNvSpPr>
            <a:spLocks noGrp="1"/>
          </p:cNvSpPr>
          <p:nvPr>
            <p:ph type="title"/>
          </p:nvPr>
        </p:nvSpPr>
        <p:spPr>
          <a:xfrm>
            <a:off x="-323108" y="205566"/>
            <a:ext cx="7028708" cy="1649213"/>
          </a:xfrm>
        </p:spPr>
        <p:txBody>
          <a:bodyPr>
            <a:normAutofit fontScale="90000"/>
          </a:bodyPr>
          <a:lstStyle/>
          <a:p>
            <a:pPr algn="ctr"/>
            <a:r>
              <a:rPr lang="fr-FR" b="1" u="sng" dirty="0">
                <a:latin typeface="+mn-lt"/>
              </a:rPr>
              <a:t>Le</a:t>
            </a:r>
            <a:r>
              <a:rPr lang="fr-FR" b="1" dirty="0">
                <a:latin typeface="+mn-lt"/>
              </a:rPr>
              <a:t> Rapport Flexner </a:t>
            </a:r>
            <a:br>
              <a:rPr lang="fr-FR" b="1" dirty="0">
                <a:latin typeface="+mn-lt"/>
              </a:rPr>
            </a:br>
            <a:r>
              <a:rPr lang="fr-FR" b="1" dirty="0">
                <a:latin typeface="+mn-lt"/>
              </a:rPr>
              <a:t>complet ! </a:t>
            </a:r>
            <a:br>
              <a:rPr lang="fr-FR" b="1" dirty="0">
                <a:latin typeface="+mn-lt"/>
              </a:rPr>
            </a:br>
            <a:r>
              <a:rPr lang="fr-FR" sz="3600" dirty="0">
                <a:latin typeface="+mn-lt"/>
              </a:rPr>
              <a:t>(363 pages)</a:t>
            </a:r>
          </a:p>
        </p:txBody>
      </p:sp>
      <p:sp>
        <p:nvSpPr>
          <p:cNvPr id="9" name="ZoneTexte 8">
            <a:extLst>
              <a:ext uri="{FF2B5EF4-FFF2-40B4-BE49-F238E27FC236}">
                <a16:creationId xmlns:a16="http://schemas.microsoft.com/office/drawing/2014/main" id="{C1D020F7-0546-2045-B2AA-BFC6493AB480}"/>
              </a:ext>
            </a:extLst>
          </p:cNvPr>
          <p:cNvSpPr txBox="1"/>
          <p:nvPr/>
        </p:nvSpPr>
        <p:spPr>
          <a:xfrm>
            <a:off x="585533" y="2341390"/>
            <a:ext cx="2940296" cy="3939540"/>
          </a:xfrm>
          <a:prstGeom prst="rect">
            <a:avLst/>
          </a:prstGeom>
          <a:noFill/>
          <a:ln w="25400">
            <a:solidFill>
              <a:schemeClr val="tx1"/>
            </a:solidFill>
          </a:ln>
        </p:spPr>
        <p:txBody>
          <a:bodyPr wrap="square">
            <a:spAutoFit/>
          </a:bodyPr>
          <a:lstStyle/>
          <a:p>
            <a:pPr algn="ctr"/>
            <a:r>
              <a:rPr lang="fr-CH" sz="2400" b="1" cap="small" dirty="0"/>
              <a:t>Formation médicale aux Etats-Unis </a:t>
            </a:r>
          </a:p>
          <a:p>
            <a:pPr algn="ctr"/>
            <a:r>
              <a:rPr lang="fr-CH" sz="2400" b="1" cap="small" dirty="0"/>
              <a:t>et au Canada</a:t>
            </a:r>
          </a:p>
          <a:p>
            <a:endParaRPr lang="fr-CH" b="1" cap="small" dirty="0"/>
          </a:p>
          <a:p>
            <a:pPr algn="ctr"/>
            <a:r>
              <a:rPr lang="fr-CH" sz="2000" b="1" dirty="0"/>
              <a:t>Un rapport </a:t>
            </a:r>
          </a:p>
          <a:p>
            <a:pPr algn="ctr"/>
            <a:r>
              <a:rPr lang="fr-CH" sz="2000" b="1" dirty="0"/>
              <a:t>à la fondation Carnegie </a:t>
            </a:r>
          </a:p>
          <a:p>
            <a:pPr algn="ctr"/>
            <a:r>
              <a:rPr lang="fr-CH" sz="2000" b="1" dirty="0"/>
              <a:t>pour l'avancement de l'enseignement</a:t>
            </a:r>
          </a:p>
          <a:p>
            <a:pPr algn="ctr"/>
            <a:endParaRPr lang="fr-CH" sz="2000" b="1" dirty="0"/>
          </a:p>
          <a:p>
            <a:pPr algn="ctr"/>
            <a:r>
              <a:rPr lang="fr-CH" sz="2000" b="1" cap="small" dirty="0"/>
              <a:t>Bulletin n°4</a:t>
            </a:r>
          </a:p>
          <a:p>
            <a:pPr algn="ctr"/>
            <a:r>
              <a:rPr lang="fr-CH" sz="2000" b="1" dirty="0"/>
              <a:t>(Reproduit en 1960)</a:t>
            </a:r>
          </a:p>
          <a:p>
            <a:pPr algn="ctr"/>
            <a:r>
              <a:rPr lang="fr-CH" sz="2000" b="1" dirty="0"/>
              <a:t>(Reproduit en 1972)</a:t>
            </a:r>
          </a:p>
        </p:txBody>
      </p:sp>
      <p:cxnSp>
        <p:nvCxnSpPr>
          <p:cNvPr id="3" name="Connecteur droit 2">
            <a:extLst>
              <a:ext uri="{FF2B5EF4-FFF2-40B4-BE49-F238E27FC236}">
                <a16:creationId xmlns:a16="http://schemas.microsoft.com/office/drawing/2014/main" id="{FE6F56CB-1369-4E47-BF77-B018CE37701C}"/>
              </a:ext>
            </a:extLst>
          </p:cNvPr>
          <p:cNvCxnSpPr>
            <a:cxnSpLocks/>
          </p:cNvCxnSpPr>
          <p:nvPr/>
        </p:nvCxnSpPr>
        <p:spPr>
          <a:xfrm flipV="1">
            <a:off x="3525829" y="2971800"/>
            <a:ext cx="2280611" cy="4571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824E7866-BE75-6448-B556-0F3153F4321F}"/>
              </a:ext>
            </a:extLst>
          </p:cNvPr>
          <p:cNvPicPr>
            <a:picLocks noChangeAspect="1"/>
          </p:cNvPicPr>
          <p:nvPr/>
        </p:nvPicPr>
        <p:blipFill>
          <a:blip r:embed="rId2"/>
          <a:stretch>
            <a:fillRect/>
          </a:stretch>
        </p:blipFill>
        <p:spPr>
          <a:xfrm>
            <a:off x="5806440" y="90458"/>
            <a:ext cx="5639195" cy="6677083"/>
          </a:xfrm>
          <a:prstGeom prst="rect">
            <a:avLst/>
          </a:prstGeom>
          <a:ln w="25400">
            <a:solidFill>
              <a:schemeClr val="tx1"/>
            </a:solidFill>
          </a:ln>
        </p:spPr>
      </p:pic>
    </p:spTree>
    <p:extLst>
      <p:ext uri="{BB962C8B-B14F-4D97-AF65-F5344CB8AC3E}">
        <p14:creationId xmlns:p14="http://schemas.microsoft.com/office/powerpoint/2010/main" val="343885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752E3-431A-4A46-9C2A-CA32F4332447}"/>
              </a:ext>
            </a:extLst>
          </p:cNvPr>
          <p:cNvSpPr>
            <a:spLocks noGrp="1"/>
          </p:cNvSpPr>
          <p:nvPr>
            <p:ph type="title"/>
          </p:nvPr>
        </p:nvSpPr>
        <p:spPr>
          <a:xfrm>
            <a:off x="585538" y="378434"/>
            <a:ext cx="1868905" cy="1325563"/>
          </a:xfrm>
        </p:spPr>
        <p:txBody>
          <a:bodyPr>
            <a:normAutofit/>
          </a:bodyPr>
          <a:lstStyle/>
          <a:p>
            <a:r>
              <a:rPr lang="fr-FR" sz="4000" b="1" dirty="0">
                <a:latin typeface="+mn-lt"/>
              </a:rPr>
              <a:t>p. 146 </a:t>
            </a:r>
          </a:p>
        </p:txBody>
      </p:sp>
      <p:pic>
        <p:nvPicPr>
          <p:cNvPr id="8" name="Image 7">
            <a:extLst>
              <a:ext uri="{FF2B5EF4-FFF2-40B4-BE49-F238E27FC236}">
                <a16:creationId xmlns:a16="http://schemas.microsoft.com/office/drawing/2014/main" id="{99C85498-0251-214B-AC8C-622CD68E8F3C}"/>
              </a:ext>
            </a:extLst>
          </p:cNvPr>
          <p:cNvPicPr>
            <a:picLocks noChangeAspect="1"/>
          </p:cNvPicPr>
          <p:nvPr/>
        </p:nvPicPr>
        <p:blipFill>
          <a:blip r:embed="rId2"/>
          <a:stretch>
            <a:fillRect/>
          </a:stretch>
        </p:blipFill>
        <p:spPr>
          <a:xfrm>
            <a:off x="521371" y="1683848"/>
            <a:ext cx="10071100" cy="4051300"/>
          </a:xfrm>
          <a:prstGeom prst="rect">
            <a:avLst/>
          </a:prstGeom>
        </p:spPr>
      </p:pic>
    </p:spTree>
    <p:extLst>
      <p:ext uri="{BB962C8B-B14F-4D97-AF65-F5344CB8AC3E}">
        <p14:creationId xmlns:p14="http://schemas.microsoft.com/office/powerpoint/2010/main" val="440335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752E3-431A-4A46-9C2A-CA32F4332447}"/>
              </a:ext>
            </a:extLst>
          </p:cNvPr>
          <p:cNvSpPr>
            <a:spLocks noGrp="1"/>
          </p:cNvSpPr>
          <p:nvPr>
            <p:ph type="title"/>
          </p:nvPr>
        </p:nvSpPr>
        <p:spPr>
          <a:xfrm>
            <a:off x="585538" y="378434"/>
            <a:ext cx="1868905" cy="1325563"/>
          </a:xfrm>
        </p:spPr>
        <p:txBody>
          <a:bodyPr>
            <a:normAutofit/>
          </a:bodyPr>
          <a:lstStyle/>
          <a:p>
            <a:r>
              <a:rPr lang="fr-FR" sz="4000" b="1" dirty="0">
                <a:latin typeface="+mn-lt"/>
              </a:rPr>
              <a:t>p. 146 </a:t>
            </a:r>
          </a:p>
        </p:txBody>
      </p:sp>
      <p:sp>
        <p:nvSpPr>
          <p:cNvPr id="9" name="Légende encadrée 1 8">
            <a:extLst>
              <a:ext uri="{FF2B5EF4-FFF2-40B4-BE49-F238E27FC236}">
                <a16:creationId xmlns:a16="http://schemas.microsoft.com/office/drawing/2014/main" id="{328F6C30-BE47-AE44-8CE0-D69576D05ADF}"/>
              </a:ext>
            </a:extLst>
          </p:cNvPr>
          <p:cNvSpPr/>
          <p:nvPr/>
        </p:nvSpPr>
        <p:spPr>
          <a:xfrm>
            <a:off x="3611880" y="580424"/>
            <a:ext cx="8107680" cy="5942296"/>
          </a:xfrm>
          <a:prstGeom prst="borderCallout1">
            <a:avLst>
              <a:gd name="adj1" fmla="val 39099"/>
              <a:gd name="adj2" fmla="val -160"/>
              <a:gd name="adj3" fmla="val 12479"/>
              <a:gd name="adj4" fmla="val -2311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D41048A-D0D8-AC4A-BA6A-3BEE95B95E66}"/>
              </a:ext>
            </a:extLst>
          </p:cNvPr>
          <p:cNvSpPr txBox="1"/>
          <p:nvPr/>
        </p:nvSpPr>
        <p:spPr>
          <a:xfrm>
            <a:off x="4069750" y="652213"/>
            <a:ext cx="7536711" cy="3477875"/>
          </a:xfrm>
          <a:prstGeom prst="rect">
            <a:avLst/>
          </a:prstGeom>
          <a:noFill/>
        </p:spPr>
        <p:txBody>
          <a:bodyPr wrap="square">
            <a:spAutoFit/>
          </a:bodyPr>
          <a:lstStyle/>
          <a:p>
            <a:r>
              <a:rPr lang="fr-FR" sz="2200" b="1" dirty="0"/>
              <a:t>Les 8 écoles d'ostéopathie accueillent désormais plus de 1 300 étudiants</a:t>
            </a:r>
            <a:r>
              <a:rPr lang="fr-FR" sz="2200" dirty="0"/>
              <a:t>, qui paient quelque 200 000 dollars par an en frais de scolarité. </a:t>
            </a:r>
            <a:r>
              <a:rPr lang="fr-FR" sz="2200" b="1" dirty="0"/>
              <a:t>L'instruction fournie pour cette somme est peu coûteuse et sans valeur. </a:t>
            </a:r>
            <a:r>
              <a:rPr lang="fr-FR" sz="2200" dirty="0"/>
              <a:t>On ne trouve pas un seul enseignant à plein temps dans aucune d'entre eux. </a:t>
            </a:r>
            <a:r>
              <a:rPr lang="fr-FR" sz="2200" b="1" dirty="0">
                <a:highlight>
                  <a:srgbClr val="FFFF00"/>
                </a:highlight>
              </a:rPr>
              <a:t>Les frais se retrouvent directement dans les poches des propriétaires des écoles, ou dans les bâtiments scolaires et les infirmeries qui sont également leur propriété. Aucun effort n'est fait nulle part pour utiliser la prospérité comme moyen de définir une norme d'entrée ou de développer la "science".</a:t>
            </a:r>
          </a:p>
        </p:txBody>
      </p:sp>
      <p:sp>
        <p:nvSpPr>
          <p:cNvPr id="11" name="ZoneTexte 10">
            <a:extLst>
              <a:ext uri="{FF2B5EF4-FFF2-40B4-BE49-F238E27FC236}">
                <a16:creationId xmlns:a16="http://schemas.microsoft.com/office/drawing/2014/main" id="{042E0295-AF96-704E-9905-0288868F9A44}"/>
              </a:ext>
            </a:extLst>
          </p:cNvPr>
          <p:cNvSpPr txBox="1"/>
          <p:nvPr/>
        </p:nvSpPr>
        <p:spPr>
          <a:xfrm>
            <a:off x="4069750" y="4101864"/>
            <a:ext cx="7649810" cy="2462213"/>
          </a:xfrm>
          <a:prstGeom prst="rect">
            <a:avLst/>
          </a:prstGeom>
          <a:noFill/>
        </p:spPr>
        <p:txBody>
          <a:bodyPr wrap="square">
            <a:spAutoFit/>
          </a:bodyPr>
          <a:lstStyle/>
          <a:p>
            <a:r>
              <a:rPr lang="fr-FR" sz="2200" dirty="0"/>
              <a:t>A en croire ses champions, l'ostéopathie n'en est encore qu'à ses balbutiements. </a:t>
            </a:r>
            <a:r>
              <a:rPr lang="fr-FR" sz="2200" b="1" dirty="0">
                <a:highlight>
                  <a:srgbClr val="FFFF00"/>
                </a:highlight>
              </a:rPr>
              <a:t>S’ils étaient sincères, ses adeptes seraient engagés dans sa construction critique.</a:t>
            </a:r>
            <a:r>
              <a:rPr lang="fr-FR" sz="2200" b="1" dirty="0"/>
              <a:t> </a:t>
            </a:r>
            <a:r>
              <a:rPr lang="fr-FR" sz="2200" dirty="0"/>
              <a:t>Ils ne font rien de tel. </a:t>
            </a:r>
          </a:p>
          <a:p>
            <a:r>
              <a:rPr lang="fr-FR" sz="2200" b="1" dirty="0">
                <a:highlight>
                  <a:srgbClr val="FFFF00"/>
                </a:highlight>
              </a:rPr>
              <a:t>En effet, dans aucune des écoles sectaires on n'observe d'efforts progressistes même dans le sens de son propre credo, Et très naturellement : le dogme se suffit à lui-même. Il ne peut pas rechercher ses propres hypothèses.</a:t>
            </a:r>
          </a:p>
        </p:txBody>
      </p:sp>
    </p:spTree>
    <p:extLst>
      <p:ext uri="{BB962C8B-B14F-4D97-AF65-F5344CB8AC3E}">
        <p14:creationId xmlns:p14="http://schemas.microsoft.com/office/powerpoint/2010/main" val="100563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0A0C5267-925A-AC4D-936C-0DCEF462A29A}"/>
              </a:ext>
            </a:extLst>
          </p:cNvPr>
          <p:cNvSpPr txBox="1"/>
          <p:nvPr/>
        </p:nvSpPr>
        <p:spPr>
          <a:xfrm>
            <a:off x="1691640" y="1600200"/>
            <a:ext cx="9403080" cy="1754326"/>
          </a:xfrm>
          <a:prstGeom prst="rect">
            <a:avLst/>
          </a:prstGeom>
          <a:noFill/>
        </p:spPr>
        <p:txBody>
          <a:bodyPr wrap="square">
            <a:spAutoFit/>
          </a:bodyPr>
          <a:lstStyle/>
          <a:p>
            <a:r>
              <a:rPr lang="fr-CH" sz="3600" dirty="0">
                <a:effectLst/>
                <a:latin typeface="Helvetica Neue" panose="02000503000000020004" pitchFamily="2" charset="0"/>
              </a:rPr>
              <a:t>"Ce qui est fascinant, c'est à travers la médecine que cette nouvelle forme de société totalitaire est en train de s'installer."</a:t>
            </a:r>
          </a:p>
        </p:txBody>
      </p:sp>
      <p:sp>
        <p:nvSpPr>
          <p:cNvPr id="13" name="ZoneTexte 12">
            <a:extLst>
              <a:ext uri="{FF2B5EF4-FFF2-40B4-BE49-F238E27FC236}">
                <a16:creationId xmlns:a16="http://schemas.microsoft.com/office/drawing/2014/main" id="{46032B1F-33EB-DE42-BD06-3A2E898F8DBC}"/>
              </a:ext>
            </a:extLst>
          </p:cNvPr>
          <p:cNvSpPr txBox="1"/>
          <p:nvPr/>
        </p:nvSpPr>
        <p:spPr>
          <a:xfrm>
            <a:off x="6393180" y="3759220"/>
            <a:ext cx="6096000" cy="523220"/>
          </a:xfrm>
          <a:prstGeom prst="rect">
            <a:avLst/>
          </a:prstGeom>
          <a:noFill/>
        </p:spPr>
        <p:txBody>
          <a:bodyPr wrap="square">
            <a:spAutoFit/>
          </a:bodyPr>
          <a:lstStyle/>
          <a:p>
            <a:r>
              <a:rPr lang="fr-CH" sz="2800" dirty="0">
                <a:effectLst/>
                <a:latin typeface="Helvetica Neue" panose="02000503000000020004" pitchFamily="2" charset="0"/>
              </a:rPr>
              <a:t>Jacques Attali 1979 </a:t>
            </a:r>
            <a:endParaRPr lang="fr-CH" sz="2800" dirty="0">
              <a:latin typeface="Helvetica Neue" panose="02000503000000020004" pitchFamily="2" charset="0"/>
            </a:endParaRPr>
          </a:p>
        </p:txBody>
      </p:sp>
    </p:spTree>
    <p:extLst>
      <p:ext uri="{BB962C8B-B14F-4D97-AF65-F5344CB8AC3E}">
        <p14:creationId xmlns:p14="http://schemas.microsoft.com/office/powerpoint/2010/main" val="354898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071AA-365C-334C-96A6-44646D96BDD8}"/>
              </a:ext>
            </a:extLst>
          </p:cNvPr>
          <p:cNvSpPr>
            <a:spLocks noGrp="1"/>
          </p:cNvSpPr>
          <p:nvPr>
            <p:ph type="title"/>
          </p:nvPr>
        </p:nvSpPr>
        <p:spPr/>
        <p:txBody>
          <a:bodyPr/>
          <a:lstStyle/>
          <a:p>
            <a:r>
              <a:rPr lang="fr-FR" b="1" dirty="0">
                <a:latin typeface="+mn-lt"/>
              </a:rPr>
              <a:t>Le Rapport Flexner selon </a:t>
            </a:r>
            <a:r>
              <a:rPr lang="fr-FR" b="1" dirty="0" err="1">
                <a:latin typeface="+mn-lt"/>
              </a:rPr>
              <a:t>Wikipedia</a:t>
            </a:r>
            <a:endParaRPr lang="fr-FR" b="1" dirty="0">
              <a:latin typeface="+mn-lt"/>
            </a:endParaRPr>
          </a:p>
        </p:txBody>
      </p:sp>
      <p:sp>
        <p:nvSpPr>
          <p:cNvPr id="5" name="ZoneTexte 4">
            <a:extLst>
              <a:ext uri="{FF2B5EF4-FFF2-40B4-BE49-F238E27FC236}">
                <a16:creationId xmlns:a16="http://schemas.microsoft.com/office/drawing/2014/main" id="{3572FB2D-2A00-8841-AF95-96A6292E99BE}"/>
              </a:ext>
            </a:extLst>
          </p:cNvPr>
          <p:cNvSpPr txBox="1"/>
          <p:nvPr/>
        </p:nvSpPr>
        <p:spPr>
          <a:xfrm>
            <a:off x="838200" y="2460819"/>
            <a:ext cx="6419186" cy="2708434"/>
          </a:xfrm>
          <a:prstGeom prst="rect">
            <a:avLst/>
          </a:prstGeom>
          <a:noFill/>
        </p:spPr>
        <p:txBody>
          <a:bodyPr wrap="square">
            <a:spAutoFit/>
          </a:bodyPr>
          <a:lstStyle/>
          <a:p>
            <a:r>
              <a:rPr lang="fr-CH" sz="2200" b="1" dirty="0">
                <a:effectLst/>
                <a:highlight>
                  <a:srgbClr val="FFFF00"/>
                </a:highlight>
                <a:latin typeface="Helvetica Neue" panose="02000503000000020004" pitchFamily="2" charset="0"/>
              </a:rPr>
              <a:t>Le Rapport Flexner</a:t>
            </a:r>
            <a:r>
              <a:rPr lang="fr-CH" sz="2200" b="1" dirty="0">
                <a:effectLst/>
                <a:latin typeface="Helvetica Neue" panose="02000503000000020004" pitchFamily="2" charset="0"/>
              </a:rPr>
              <a:t> fut un évènement important dans l’histoire de la médecine américaine et canadienne.</a:t>
            </a:r>
            <a:r>
              <a:rPr lang="fr-CH" sz="2200" b="1" dirty="0">
                <a:effectLst/>
                <a:highlight>
                  <a:srgbClr val="FFFF00"/>
                </a:highlight>
                <a:latin typeface="Helvetica Neue" panose="02000503000000020004" pitchFamily="2" charset="0"/>
              </a:rPr>
              <a:t> </a:t>
            </a:r>
          </a:p>
          <a:p>
            <a:endParaRPr lang="fr-CH" sz="800" dirty="0">
              <a:effectLst/>
              <a:latin typeface="Helvetica Neue" panose="02000503000000020004" pitchFamily="2" charset="0"/>
            </a:endParaRPr>
          </a:p>
          <a:p>
            <a:r>
              <a:rPr lang="fr-CH" sz="2400" b="1" dirty="0">
                <a:effectLst/>
                <a:highlight>
                  <a:srgbClr val="FFFF00"/>
                </a:highlight>
                <a:latin typeface="Helvetica Neue" panose="02000503000000020004" pitchFamily="2" charset="0"/>
              </a:rPr>
              <a:t>Il s’agit d’une étude sur les conditions de l’enseignement médical au début des années 1900 qui donna naissance à l’enseignement médical moderne.</a:t>
            </a:r>
          </a:p>
        </p:txBody>
      </p:sp>
      <p:pic>
        <p:nvPicPr>
          <p:cNvPr id="6" name="Image 5">
            <a:extLst>
              <a:ext uri="{FF2B5EF4-FFF2-40B4-BE49-F238E27FC236}">
                <a16:creationId xmlns:a16="http://schemas.microsoft.com/office/drawing/2014/main" id="{FBF44BC4-8C1C-A94D-910D-B970519DE2EE}"/>
              </a:ext>
            </a:extLst>
          </p:cNvPr>
          <p:cNvPicPr>
            <a:picLocks noChangeAspect="1"/>
          </p:cNvPicPr>
          <p:nvPr/>
        </p:nvPicPr>
        <p:blipFill>
          <a:blip r:embed="rId2"/>
          <a:stretch>
            <a:fillRect/>
          </a:stretch>
        </p:blipFill>
        <p:spPr>
          <a:xfrm>
            <a:off x="838200" y="1690688"/>
            <a:ext cx="1752600" cy="533400"/>
          </a:xfrm>
          <a:prstGeom prst="rect">
            <a:avLst/>
          </a:prstGeom>
        </p:spPr>
      </p:pic>
      <p:pic>
        <p:nvPicPr>
          <p:cNvPr id="4" name="Image 3">
            <a:extLst>
              <a:ext uri="{FF2B5EF4-FFF2-40B4-BE49-F238E27FC236}">
                <a16:creationId xmlns:a16="http://schemas.microsoft.com/office/drawing/2014/main" id="{8689DC82-90AA-B14C-B802-63A74E8576E9}"/>
              </a:ext>
            </a:extLst>
          </p:cNvPr>
          <p:cNvPicPr>
            <a:picLocks noChangeAspect="1"/>
          </p:cNvPicPr>
          <p:nvPr/>
        </p:nvPicPr>
        <p:blipFill>
          <a:blip r:embed="rId3"/>
          <a:stretch>
            <a:fillRect/>
          </a:stretch>
        </p:blipFill>
        <p:spPr>
          <a:xfrm>
            <a:off x="7178513" y="1360976"/>
            <a:ext cx="2705279" cy="3701313"/>
          </a:xfrm>
          <a:prstGeom prst="rect">
            <a:avLst/>
          </a:prstGeom>
        </p:spPr>
      </p:pic>
      <p:sp>
        <p:nvSpPr>
          <p:cNvPr id="10" name="ZoneTexte 9">
            <a:extLst>
              <a:ext uri="{FF2B5EF4-FFF2-40B4-BE49-F238E27FC236}">
                <a16:creationId xmlns:a16="http://schemas.microsoft.com/office/drawing/2014/main" id="{01E2A9E8-36AD-7649-B7AE-3700AFDE7743}"/>
              </a:ext>
            </a:extLst>
          </p:cNvPr>
          <p:cNvSpPr txBox="1"/>
          <p:nvPr/>
        </p:nvSpPr>
        <p:spPr>
          <a:xfrm>
            <a:off x="838198" y="5216108"/>
            <a:ext cx="10515600" cy="1508105"/>
          </a:xfrm>
          <a:prstGeom prst="rect">
            <a:avLst/>
          </a:prstGeom>
          <a:noFill/>
        </p:spPr>
        <p:txBody>
          <a:bodyPr wrap="square">
            <a:spAutoFit/>
          </a:bodyPr>
          <a:lstStyle/>
          <a:p>
            <a:r>
              <a:rPr lang="fr-CH" sz="2200" b="1" dirty="0">
                <a:effectLst/>
                <a:latin typeface="Helvetica Neue" panose="02000503000000020004" pitchFamily="2" charset="0"/>
              </a:rPr>
              <a:t>Pour l’Institut Carnegie, </a:t>
            </a:r>
            <a:r>
              <a:rPr lang="fr-CH" sz="2200" b="1" dirty="0">
                <a:effectLst/>
                <a:highlight>
                  <a:srgbClr val="FFFF00"/>
                </a:highlight>
                <a:latin typeface="Helvetica Neue" panose="02000503000000020004" pitchFamily="2" charset="0"/>
              </a:rPr>
              <a:t>Flexner étudia la question de l'enseignement médical et rédigea un rapport publié en 1910 intitulé :</a:t>
            </a:r>
          </a:p>
          <a:p>
            <a:r>
              <a:rPr lang="fr-CH" sz="2400" b="1" dirty="0">
                <a:effectLst/>
                <a:highlight>
                  <a:srgbClr val="FFFF00"/>
                </a:highlight>
                <a:latin typeface="Helvetica Neue" panose="02000503000000020004" pitchFamily="2" charset="0"/>
              </a:rPr>
              <a:t>« Education médicale aux É.-U. et au Canada », connu aujourd'hui sous le nom de « Rapport Flexner ».</a:t>
            </a:r>
          </a:p>
        </p:txBody>
      </p:sp>
    </p:spTree>
    <p:extLst>
      <p:ext uri="{BB962C8B-B14F-4D97-AF65-F5344CB8AC3E}">
        <p14:creationId xmlns:p14="http://schemas.microsoft.com/office/powerpoint/2010/main" val="349948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par>
                                <p:cTn id="13" presetID="1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ppt_x</p:attrName>
                                        </p:attrNameLst>
                                      </p:cBhvr>
                                      <p:tavLst>
                                        <p:tav tm="0">
                                          <p:val>
                                            <p:strVal val="#ppt_x-#ppt_w*1.125000"/>
                                          </p:val>
                                        </p:tav>
                                        <p:tav tm="100000">
                                          <p:val>
                                            <p:strVal val="#ppt_x"/>
                                          </p:val>
                                        </p:tav>
                                      </p:tavLst>
                                    </p:anim>
                                    <p:animEffect transition="in" filter="wipe(righ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115C242-04EC-3D4A-A33A-64F77BD58461}"/>
              </a:ext>
            </a:extLst>
          </p:cNvPr>
          <p:cNvSpPr txBox="1"/>
          <p:nvPr/>
        </p:nvSpPr>
        <p:spPr>
          <a:xfrm>
            <a:off x="2774330" y="1812443"/>
            <a:ext cx="8767182" cy="4832092"/>
          </a:xfrm>
          <a:prstGeom prst="rect">
            <a:avLst/>
          </a:prstGeom>
          <a:noFill/>
        </p:spPr>
        <p:txBody>
          <a:bodyPr wrap="square">
            <a:spAutoFit/>
          </a:bodyPr>
          <a:lstStyle/>
          <a:p>
            <a:r>
              <a:rPr lang="fr-CH" sz="2200" b="1" dirty="0">
                <a:effectLst/>
                <a:highlight>
                  <a:srgbClr val="FFFF00"/>
                </a:highlight>
                <a:latin typeface="Helvetica Neue" panose="02000503000000020004" pitchFamily="2" charset="0"/>
              </a:rPr>
              <a:t>Il conclut après une longue enquête que 98 % des facultés de médecine américaines étaient très loin d'être conformes au normes des facultés européennes</a:t>
            </a:r>
            <a:r>
              <a:rPr lang="fr-CH" sz="2200" dirty="0">
                <a:effectLst/>
                <a:latin typeface="Helvetica Neue" panose="02000503000000020004" pitchFamily="2" charset="0"/>
              </a:rPr>
              <a:t> : la plupart des médecins américains, en dehors des immigrants déjà formés en Europe, étaient formés de façon très aléatoire dans des conditions approximatives, ce qui ne les empêchait pas de se prétendre « docteur en médecine ».</a:t>
            </a:r>
          </a:p>
          <a:p>
            <a:endParaRPr lang="fr-CH" sz="2200" dirty="0">
              <a:effectLst/>
              <a:latin typeface="Helvetica Neue" panose="02000503000000020004" pitchFamily="2" charset="0"/>
            </a:endParaRPr>
          </a:p>
          <a:p>
            <a:r>
              <a:rPr lang="fr-CH" sz="2200" b="1" dirty="0">
                <a:effectLst/>
                <a:highlight>
                  <a:srgbClr val="FFFF00"/>
                </a:highlight>
                <a:latin typeface="Helvetica Neue" panose="02000503000000020004" pitchFamily="2" charset="0"/>
              </a:rPr>
              <a:t>Après ce rapport, la plupart des écoles de médecine ont été fermées et une réorganisation sérieuse mit en place une norme et un enseignement rigoureux de haut niveau.</a:t>
            </a:r>
            <a:r>
              <a:rPr lang="fr-CH" sz="2200" dirty="0">
                <a:effectLst/>
                <a:latin typeface="Helvetica Neue" panose="02000503000000020004" pitchFamily="2" charset="0"/>
              </a:rPr>
              <a:t> </a:t>
            </a:r>
          </a:p>
          <a:p>
            <a:r>
              <a:rPr lang="fr-CH" sz="2200" b="1" dirty="0">
                <a:effectLst/>
                <a:highlight>
                  <a:srgbClr val="FFFF00"/>
                </a:highlight>
                <a:latin typeface="Helvetica Neue" panose="02000503000000020004" pitchFamily="2" charset="0"/>
              </a:rPr>
              <a:t>Toutes les écoles de santé qui perdurèrent par la suite </a:t>
            </a:r>
            <a:r>
              <a:rPr lang="fr-CH" sz="2200" dirty="0">
                <a:effectLst/>
                <a:latin typeface="Helvetica Neue" panose="02000503000000020004" pitchFamily="2" charset="0"/>
              </a:rPr>
              <a:t>(pour les médecins, dentistes, chiropraticiens, ostéopathes, infirmiers, etc.)</a:t>
            </a:r>
          </a:p>
          <a:p>
            <a:r>
              <a:rPr lang="fr-CH" sz="2200" b="1" dirty="0">
                <a:effectLst/>
                <a:highlight>
                  <a:srgbClr val="FFFF00"/>
                </a:highlight>
                <a:latin typeface="Helvetica Neue" panose="02000503000000020004" pitchFamily="2" charset="0"/>
              </a:rPr>
              <a:t>se devaient d'être conformes à la nouvelle norme.</a:t>
            </a:r>
          </a:p>
        </p:txBody>
      </p:sp>
      <p:pic>
        <p:nvPicPr>
          <p:cNvPr id="6" name="Image 5">
            <a:extLst>
              <a:ext uri="{FF2B5EF4-FFF2-40B4-BE49-F238E27FC236}">
                <a16:creationId xmlns:a16="http://schemas.microsoft.com/office/drawing/2014/main" id="{3231388E-7702-1147-8CD9-1133B7ECBED9}"/>
              </a:ext>
            </a:extLst>
          </p:cNvPr>
          <p:cNvPicPr>
            <a:picLocks noChangeAspect="1"/>
          </p:cNvPicPr>
          <p:nvPr/>
        </p:nvPicPr>
        <p:blipFill>
          <a:blip r:embed="rId2"/>
          <a:stretch>
            <a:fillRect/>
          </a:stretch>
        </p:blipFill>
        <p:spPr>
          <a:xfrm>
            <a:off x="838200" y="1729717"/>
            <a:ext cx="1752600" cy="533400"/>
          </a:xfrm>
          <a:prstGeom prst="rect">
            <a:avLst/>
          </a:prstGeom>
        </p:spPr>
      </p:pic>
      <p:sp>
        <p:nvSpPr>
          <p:cNvPr id="7" name="Titre 1">
            <a:extLst>
              <a:ext uri="{FF2B5EF4-FFF2-40B4-BE49-F238E27FC236}">
                <a16:creationId xmlns:a16="http://schemas.microsoft.com/office/drawing/2014/main" id="{58D3F856-AD10-3541-BC43-AF071AEE9D37}"/>
              </a:ext>
            </a:extLst>
          </p:cNvPr>
          <p:cNvSpPr>
            <a:spLocks noGrp="1"/>
          </p:cNvSpPr>
          <p:nvPr>
            <p:ph type="title"/>
          </p:nvPr>
        </p:nvSpPr>
        <p:spPr>
          <a:xfrm>
            <a:off x="838200" y="365125"/>
            <a:ext cx="10515600" cy="1325563"/>
          </a:xfrm>
        </p:spPr>
        <p:txBody>
          <a:bodyPr/>
          <a:lstStyle/>
          <a:p>
            <a:r>
              <a:rPr lang="fr-FR" b="1" dirty="0">
                <a:latin typeface="+mn-lt"/>
              </a:rPr>
              <a:t>Le Rapport Flexner selon </a:t>
            </a:r>
            <a:r>
              <a:rPr lang="fr-FR" b="1" dirty="0" err="1">
                <a:latin typeface="+mn-lt"/>
              </a:rPr>
              <a:t>Wikipedia</a:t>
            </a:r>
            <a:endParaRPr lang="fr-FR" b="1" dirty="0">
              <a:latin typeface="+mn-lt"/>
            </a:endParaRPr>
          </a:p>
        </p:txBody>
      </p:sp>
    </p:spTree>
    <p:extLst>
      <p:ext uri="{BB962C8B-B14F-4D97-AF65-F5344CB8AC3E}">
        <p14:creationId xmlns:p14="http://schemas.microsoft.com/office/powerpoint/2010/main" val="314720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231388E-7702-1147-8CD9-1133B7ECBED9}"/>
              </a:ext>
            </a:extLst>
          </p:cNvPr>
          <p:cNvPicPr>
            <a:picLocks noChangeAspect="1"/>
          </p:cNvPicPr>
          <p:nvPr/>
        </p:nvPicPr>
        <p:blipFill>
          <a:blip r:embed="rId2"/>
          <a:stretch>
            <a:fillRect/>
          </a:stretch>
        </p:blipFill>
        <p:spPr>
          <a:xfrm>
            <a:off x="838200" y="1729717"/>
            <a:ext cx="1752600" cy="533400"/>
          </a:xfrm>
          <a:prstGeom prst="rect">
            <a:avLst/>
          </a:prstGeom>
        </p:spPr>
      </p:pic>
      <p:sp>
        <p:nvSpPr>
          <p:cNvPr id="7" name="Titre 1">
            <a:extLst>
              <a:ext uri="{FF2B5EF4-FFF2-40B4-BE49-F238E27FC236}">
                <a16:creationId xmlns:a16="http://schemas.microsoft.com/office/drawing/2014/main" id="{58D3F856-AD10-3541-BC43-AF071AEE9D37}"/>
              </a:ext>
            </a:extLst>
          </p:cNvPr>
          <p:cNvSpPr>
            <a:spLocks noGrp="1"/>
          </p:cNvSpPr>
          <p:nvPr>
            <p:ph type="title"/>
          </p:nvPr>
        </p:nvSpPr>
        <p:spPr>
          <a:xfrm>
            <a:off x="838200" y="365125"/>
            <a:ext cx="10515600" cy="1325563"/>
          </a:xfrm>
        </p:spPr>
        <p:txBody>
          <a:bodyPr/>
          <a:lstStyle/>
          <a:p>
            <a:r>
              <a:rPr lang="fr-FR" b="1" dirty="0">
                <a:latin typeface="+mn-lt"/>
              </a:rPr>
              <a:t>Le Rapport Flexner selon </a:t>
            </a:r>
            <a:r>
              <a:rPr lang="fr-FR" b="1" dirty="0" err="1">
                <a:latin typeface="+mn-lt"/>
              </a:rPr>
              <a:t>Wikipedia</a:t>
            </a:r>
            <a:endParaRPr lang="fr-FR" b="1" dirty="0">
              <a:latin typeface="+mn-lt"/>
            </a:endParaRPr>
          </a:p>
        </p:txBody>
      </p:sp>
      <p:sp>
        <p:nvSpPr>
          <p:cNvPr id="8" name="ZoneTexte 7">
            <a:extLst>
              <a:ext uri="{FF2B5EF4-FFF2-40B4-BE49-F238E27FC236}">
                <a16:creationId xmlns:a16="http://schemas.microsoft.com/office/drawing/2014/main" id="{228D9127-2485-BB48-B77F-0D81FFDD9F71}"/>
              </a:ext>
            </a:extLst>
          </p:cNvPr>
          <p:cNvSpPr txBox="1"/>
          <p:nvPr/>
        </p:nvSpPr>
        <p:spPr>
          <a:xfrm>
            <a:off x="1714500" y="2810917"/>
            <a:ext cx="9852660" cy="3108543"/>
          </a:xfrm>
          <a:prstGeom prst="rect">
            <a:avLst/>
          </a:prstGeom>
          <a:noFill/>
        </p:spPr>
        <p:txBody>
          <a:bodyPr wrap="square">
            <a:spAutoFit/>
          </a:bodyPr>
          <a:lstStyle/>
          <a:p>
            <a:r>
              <a:rPr lang="fr-CH" sz="2800" b="1" i="0" dirty="0">
                <a:effectLst/>
                <a:latin typeface="Helvetica Neue" panose="02000503000000020004" pitchFamily="2" charset="0"/>
                <a:ea typeface="Helvetica Neue" panose="02000503000000020004" pitchFamily="2" charset="0"/>
                <a:cs typeface="Helvetica Neue" panose="02000503000000020004" pitchFamily="2" charset="0"/>
              </a:rPr>
              <a:t>Flexner réalisa d’autres études significatives </a:t>
            </a:r>
            <a:r>
              <a:rPr lang="fr-CH" sz="2800" b="0" i="0" dirty="0">
                <a:effectLst/>
                <a:latin typeface="Helvetica Neue" panose="02000503000000020004" pitchFamily="2" charset="0"/>
                <a:ea typeface="Helvetica Neue" panose="02000503000000020004" pitchFamily="2" charset="0"/>
                <a:cs typeface="Helvetica Neue" panose="02000503000000020004" pitchFamily="2" charset="0"/>
              </a:rPr>
              <a:t>sur </a:t>
            </a:r>
            <a:r>
              <a:rPr lang="fr-CH" sz="2800" i="0" dirty="0">
                <a:effectLst/>
                <a:latin typeface="Helvetica Neue" panose="02000503000000020004" pitchFamily="2" charset="0"/>
                <a:ea typeface="Helvetica Neue" panose="02000503000000020004" pitchFamily="2" charset="0"/>
                <a:cs typeface="Helvetica Neue" panose="02000503000000020004" pitchFamily="2" charset="0"/>
              </a:rPr>
              <a:t>l’éducation incluant une comparaison des universités Américaines, Anglaises et Allemandes. </a:t>
            </a:r>
          </a:p>
          <a:p>
            <a:endParaRPr lang="fr-CH" sz="2800" b="1" dirty="0">
              <a:latin typeface="Helvetica Neue" panose="02000503000000020004" pitchFamily="2" charset="0"/>
              <a:ea typeface="Helvetica Neue" panose="02000503000000020004" pitchFamily="2" charset="0"/>
              <a:cs typeface="Helvetica Neue" panose="02000503000000020004" pitchFamily="2" charset="0"/>
            </a:endParaRPr>
          </a:p>
          <a:p>
            <a:r>
              <a:rPr lang="fr-CH" sz="2800" b="1" i="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Il fonda l’Institut des Études Avancées à </a:t>
            </a:r>
            <a:r>
              <a:rPr lang="fr-CH" sz="2800" b="1" i="0" u="none" strike="noStrike"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Princeton (USA) </a:t>
            </a:r>
            <a:r>
              <a:rPr lang="fr-CH" sz="2800" b="0" i="0" dirty="0">
                <a:effectLst/>
                <a:latin typeface="Helvetica Neue" panose="02000503000000020004" pitchFamily="2" charset="0"/>
                <a:ea typeface="Helvetica Neue" panose="02000503000000020004" pitchFamily="2" charset="0"/>
                <a:cs typeface="Helvetica Neue" panose="02000503000000020004" pitchFamily="2" charset="0"/>
              </a:rPr>
              <a:t>en </a:t>
            </a:r>
            <a:r>
              <a:rPr lang="fr-CH" sz="28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1930</a:t>
            </a:r>
            <a:r>
              <a:rPr lang="fr-CH" sz="2800" b="0" i="0" dirty="0">
                <a:effectLst/>
                <a:latin typeface="Helvetica Neue" panose="02000503000000020004" pitchFamily="2" charset="0"/>
                <a:ea typeface="Helvetica Neue" panose="02000503000000020004" pitchFamily="2" charset="0"/>
                <a:cs typeface="Helvetica Neue" panose="02000503000000020004" pitchFamily="2" charset="0"/>
              </a:rPr>
              <a:t> et servit là bas en tant que premier directeur. </a:t>
            </a:r>
          </a:p>
          <a:p>
            <a:r>
              <a:rPr lang="fr-CH" sz="2800" b="1" i="0" u="none" strike="noStrike"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Albert Einstein</a:t>
            </a:r>
            <a:r>
              <a:rPr lang="fr-CH" sz="2800" b="1" i="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rejoignit cet institut en </a:t>
            </a:r>
            <a:r>
              <a:rPr lang="fr-CH" sz="2800" b="1" i="0" u="none" strike="noStrike"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1933</a:t>
            </a:r>
            <a:r>
              <a:rPr lang="fr-CH" sz="2800" b="1" i="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t>
            </a:r>
            <a:endParaRPr lang="fr-FR" sz="28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372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9F2B3-F391-EC4A-B1BD-1DCEB4C7DB5D}"/>
              </a:ext>
            </a:extLst>
          </p:cNvPr>
          <p:cNvSpPr>
            <a:spLocks noGrp="1"/>
          </p:cNvSpPr>
          <p:nvPr>
            <p:ph type="title"/>
          </p:nvPr>
        </p:nvSpPr>
        <p:spPr>
          <a:xfrm>
            <a:off x="3836019" y="552519"/>
            <a:ext cx="8231831" cy="1325563"/>
          </a:xfrm>
        </p:spPr>
        <p:txBody>
          <a:bodyPr>
            <a:normAutofit fontScale="90000"/>
          </a:bodyPr>
          <a:lstStyle/>
          <a:p>
            <a:r>
              <a:rPr lang="fr-FR" b="1" dirty="0">
                <a:latin typeface="+mn-lt"/>
              </a:rPr>
              <a:t>Abraham Flexner </a:t>
            </a:r>
            <a:br>
              <a:rPr lang="fr-FR" b="1" dirty="0">
                <a:latin typeface="+mn-lt"/>
              </a:rPr>
            </a:br>
            <a:r>
              <a:rPr lang="fr-FR" dirty="0">
                <a:latin typeface="+mn-lt"/>
              </a:rPr>
              <a:t>selon le Bulletin des médecins suisses</a:t>
            </a:r>
          </a:p>
        </p:txBody>
      </p:sp>
      <p:pic>
        <p:nvPicPr>
          <p:cNvPr id="9" name="Image 8">
            <a:extLst>
              <a:ext uri="{FF2B5EF4-FFF2-40B4-BE49-F238E27FC236}">
                <a16:creationId xmlns:a16="http://schemas.microsoft.com/office/drawing/2014/main" id="{BA044C61-FAF3-8F40-A973-4DDFC94C047A}"/>
              </a:ext>
            </a:extLst>
          </p:cNvPr>
          <p:cNvPicPr>
            <a:picLocks noChangeAspect="1"/>
          </p:cNvPicPr>
          <p:nvPr/>
        </p:nvPicPr>
        <p:blipFill>
          <a:blip r:embed="rId2"/>
          <a:stretch>
            <a:fillRect/>
          </a:stretch>
        </p:blipFill>
        <p:spPr>
          <a:xfrm>
            <a:off x="838200" y="605473"/>
            <a:ext cx="2667000" cy="812800"/>
          </a:xfrm>
          <a:prstGeom prst="rect">
            <a:avLst/>
          </a:prstGeom>
        </p:spPr>
      </p:pic>
      <p:pic>
        <p:nvPicPr>
          <p:cNvPr id="3" name="Image 2">
            <a:extLst>
              <a:ext uri="{FF2B5EF4-FFF2-40B4-BE49-F238E27FC236}">
                <a16:creationId xmlns:a16="http://schemas.microsoft.com/office/drawing/2014/main" id="{5ED99D2A-F20B-6D46-8DC5-3E00F9A69B41}"/>
              </a:ext>
            </a:extLst>
          </p:cNvPr>
          <p:cNvPicPr>
            <a:picLocks noChangeAspect="1"/>
          </p:cNvPicPr>
          <p:nvPr/>
        </p:nvPicPr>
        <p:blipFill>
          <a:blip r:embed="rId3"/>
          <a:stretch>
            <a:fillRect/>
          </a:stretch>
        </p:blipFill>
        <p:spPr>
          <a:xfrm>
            <a:off x="838200" y="1496130"/>
            <a:ext cx="1079500" cy="266700"/>
          </a:xfrm>
          <a:prstGeom prst="rect">
            <a:avLst/>
          </a:prstGeom>
        </p:spPr>
      </p:pic>
      <p:sp>
        <p:nvSpPr>
          <p:cNvPr id="11" name="ZoneTexte 10">
            <a:extLst>
              <a:ext uri="{FF2B5EF4-FFF2-40B4-BE49-F238E27FC236}">
                <a16:creationId xmlns:a16="http://schemas.microsoft.com/office/drawing/2014/main" id="{00DC30D9-639D-034B-9745-AA6D865B18CE}"/>
              </a:ext>
            </a:extLst>
          </p:cNvPr>
          <p:cNvSpPr txBox="1"/>
          <p:nvPr/>
        </p:nvSpPr>
        <p:spPr>
          <a:xfrm>
            <a:off x="1005840" y="2436098"/>
            <a:ext cx="10652760" cy="4154984"/>
          </a:xfrm>
          <a:prstGeom prst="rect">
            <a:avLst/>
          </a:prstGeom>
          <a:noFill/>
        </p:spPr>
        <p:txBody>
          <a:bodyPr wrap="square">
            <a:spAutoFit/>
          </a:bodyPr>
          <a:lstStyle/>
          <a:p>
            <a:r>
              <a:rPr lang="fr-CH" sz="2200" dirty="0">
                <a:latin typeface="Helvetica Neue" panose="02000503000000020004" pitchFamily="2" charset="0"/>
              </a:rPr>
              <a:t>L’année passée (2018), l’accréditation des filières de formation médicale a eu lieu en Suisse </a:t>
            </a:r>
            <a:r>
              <a:rPr lang="fr-CH" sz="2200" dirty="0">
                <a:latin typeface="Helvetica Neue" panose="02000503000000020004" pitchFamily="2" charset="0"/>
                <a:ea typeface="Helvetica Neue" panose="02000503000000020004" pitchFamily="2" charset="0"/>
                <a:cs typeface="Helvetica Neue" panose="02000503000000020004" pitchFamily="2" charset="0"/>
              </a:rPr>
              <a:t>(qui se base entre autres sur les Standards de </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la WFME, «World </a:t>
            </a:r>
            <a:r>
              <a:rPr lang="fr-CH" sz="22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Federation</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for </a:t>
            </a:r>
            <a:r>
              <a:rPr lang="fr-CH" sz="2200" b="1" dirty="0" err="1">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Medical</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Education», partenaire de l’OMS</a:t>
            </a:r>
            <a:r>
              <a:rPr lang="fr-CH" sz="2200" dirty="0">
                <a:latin typeface="Helvetica Neue" panose="02000503000000020004" pitchFamily="2" charset="0"/>
                <a:ea typeface="Helvetica Neue" panose="02000503000000020004" pitchFamily="2" charset="0"/>
                <a:cs typeface="Helvetica Neue" panose="02000503000000020004" pitchFamily="2" charset="0"/>
              </a:rPr>
              <a:t>). </a:t>
            </a:r>
            <a:br>
              <a:rPr lang="fr-CH" sz="2000" dirty="0">
                <a:latin typeface="Helvetica Neue" panose="02000503000000020004" pitchFamily="2" charset="0"/>
                <a:ea typeface="Helvetica Neue" panose="02000503000000020004" pitchFamily="2" charset="0"/>
                <a:cs typeface="Helvetica Neue" panose="02000503000000020004" pitchFamily="2" charset="0"/>
              </a:rPr>
            </a:br>
            <a:endParaRPr lang="fr-CH" sz="2000" dirty="0">
              <a:latin typeface="Helvetica Neue" panose="02000503000000020004" pitchFamily="2" charset="0"/>
              <a:ea typeface="Helvetica Neue" panose="02000503000000020004" pitchFamily="2" charset="0"/>
              <a:cs typeface="Helvetica Neue" panose="02000503000000020004" pitchFamily="2" charset="0"/>
            </a:endParaRPr>
          </a:p>
          <a:p>
            <a:r>
              <a:rPr lang="fr-CH" sz="2200" dirty="0">
                <a:latin typeface="Helvetica Neue" panose="02000503000000020004" pitchFamily="2" charset="0"/>
              </a:rPr>
              <a:t>C’est l’occasion de se pencher sur la biographie </a:t>
            </a:r>
            <a:r>
              <a:rPr lang="fr-CH" sz="2200" b="1" dirty="0">
                <a:highlight>
                  <a:srgbClr val="FFFF00"/>
                </a:highlight>
                <a:latin typeface="Helvetica Neue" panose="02000503000000020004" pitchFamily="2" charset="0"/>
              </a:rPr>
              <a:t>d’Abraham Flexner (1866 - 1959)</a:t>
            </a:r>
            <a:r>
              <a:rPr lang="fr-CH" sz="2200" dirty="0">
                <a:latin typeface="Helvetica Neue" panose="02000503000000020004" pitchFamily="2" charset="0"/>
              </a:rPr>
              <a:t>, scientifique américain de l’éducation, et sur le rapport qu’il a écrit en 1910 </a:t>
            </a:r>
            <a:r>
              <a:rPr lang="fr-CH" sz="2200" b="1" dirty="0">
                <a:highlight>
                  <a:srgbClr val="FFFF00"/>
                </a:highlight>
                <a:latin typeface="Helvetica Neue" panose="02000503000000020004" pitchFamily="2" charset="0"/>
              </a:rPr>
              <a:t>au sujet de la formation médicale pour le compte de la Fondation Carnegie pour la promotion de l’enseignement, le «rapport Flexner». </a:t>
            </a:r>
          </a:p>
          <a:p>
            <a:endParaRPr lang="fr-CH" sz="2200" dirty="0">
              <a:solidFill>
                <a:srgbClr val="333333"/>
              </a:solidFill>
              <a:latin typeface="Helvetica Neue" panose="02000503000000020004" pitchFamily="2" charset="0"/>
              <a:ea typeface="Helvetica Neue" panose="02000503000000020004" pitchFamily="2" charset="0"/>
              <a:cs typeface="Helvetica Neue" panose="02000503000000020004" pitchFamily="2" charset="0"/>
            </a:endParaRPr>
          </a:p>
          <a:p>
            <a:r>
              <a:rPr lang="fr-CH" sz="2200" dirty="0">
                <a:solidFill>
                  <a:srgbClr val="333333"/>
                </a:solidFill>
                <a:latin typeface="Helvetica Neue" panose="02000503000000020004" pitchFamily="2" charset="0"/>
                <a:ea typeface="Helvetica Neue" panose="02000503000000020004" pitchFamily="2" charset="0"/>
                <a:cs typeface="Helvetica Neue" panose="02000503000000020004" pitchFamily="2" charset="0"/>
              </a:rPr>
              <a:t>Le</a:t>
            </a:r>
            <a:r>
              <a:rPr lang="fr-CH" sz="2200" b="0" i="0"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 frère aîné d’Abraham, Jacob, a permis à Abraham d’étudier pendant deux petites années </a:t>
            </a:r>
            <a:r>
              <a:rPr lang="fr-CH" sz="2200" b="1" i="0" dirty="0">
                <a:solidFill>
                  <a:srgbClr val="333333"/>
                </a:solidFill>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à l’Université Johns Hopkins</a:t>
            </a:r>
            <a:r>
              <a:rPr lang="fr-CH" sz="2200" b="0" i="0"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 C’était, à l’époque, la meilleure université américaine, fondée seulement huit ans auparavant.</a:t>
            </a:r>
            <a:endParaRPr lang="fr-FR" sz="2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083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right)">
                                      <p:cBhvr>
                                        <p:cTn id="12" dur="500"/>
                                        <p:tgtEl>
                                          <p:spTgt spid="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A044C61-FAF3-8F40-A973-4DDFC94C047A}"/>
              </a:ext>
            </a:extLst>
          </p:cNvPr>
          <p:cNvPicPr>
            <a:picLocks noChangeAspect="1"/>
          </p:cNvPicPr>
          <p:nvPr/>
        </p:nvPicPr>
        <p:blipFill>
          <a:blip r:embed="rId2"/>
          <a:stretch>
            <a:fillRect/>
          </a:stretch>
        </p:blipFill>
        <p:spPr>
          <a:xfrm>
            <a:off x="838200" y="605473"/>
            <a:ext cx="2667000" cy="812800"/>
          </a:xfrm>
          <a:prstGeom prst="rect">
            <a:avLst/>
          </a:prstGeom>
        </p:spPr>
      </p:pic>
      <p:pic>
        <p:nvPicPr>
          <p:cNvPr id="3" name="Image 2">
            <a:extLst>
              <a:ext uri="{FF2B5EF4-FFF2-40B4-BE49-F238E27FC236}">
                <a16:creationId xmlns:a16="http://schemas.microsoft.com/office/drawing/2014/main" id="{5ED99D2A-F20B-6D46-8DC5-3E00F9A69B41}"/>
              </a:ext>
            </a:extLst>
          </p:cNvPr>
          <p:cNvPicPr>
            <a:picLocks noChangeAspect="1"/>
          </p:cNvPicPr>
          <p:nvPr/>
        </p:nvPicPr>
        <p:blipFill>
          <a:blip r:embed="rId3"/>
          <a:stretch>
            <a:fillRect/>
          </a:stretch>
        </p:blipFill>
        <p:spPr>
          <a:xfrm>
            <a:off x="838200" y="1496130"/>
            <a:ext cx="1079500" cy="266700"/>
          </a:xfrm>
          <a:prstGeom prst="rect">
            <a:avLst/>
          </a:prstGeom>
        </p:spPr>
      </p:pic>
      <p:sp>
        <p:nvSpPr>
          <p:cNvPr id="11" name="ZoneTexte 10">
            <a:extLst>
              <a:ext uri="{FF2B5EF4-FFF2-40B4-BE49-F238E27FC236}">
                <a16:creationId xmlns:a16="http://schemas.microsoft.com/office/drawing/2014/main" id="{00DC30D9-639D-034B-9745-AA6D865B18CE}"/>
              </a:ext>
            </a:extLst>
          </p:cNvPr>
          <p:cNvSpPr txBox="1"/>
          <p:nvPr/>
        </p:nvSpPr>
        <p:spPr>
          <a:xfrm>
            <a:off x="1264920" y="2436098"/>
            <a:ext cx="10287000" cy="3785652"/>
          </a:xfrm>
          <a:prstGeom prst="rect">
            <a:avLst/>
          </a:prstGeom>
          <a:noFill/>
        </p:spPr>
        <p:txBody>
          <a:bodyPr wrap="square">
            <a:spAutoFit/>
          </a:bodyPr>
          <a:lstStyle/>
          <a:p>
            <a:r>
              <a:rPr lang="fr-CH" sz="2400" b="1" dirty="0">
                <a:highlight>
                  <a:srgbClr val="FFFF00"/>
                </a:highlight>
                <a:latin typeface="Helvetica Neue" panose="02000503000000020004" pitchFamily="2" charset="0"/>
              </a:rPr>
              <a:t>Le président de l’Université de Harvard, Charles W. Eliot, a repéré Abraham Flexner</a:t>
            </a:r>
            <a:r>
              <a:rPr lang="fr-CH" sz="2400" dirty="0">
                <a:latin typeface="Helvetica Neue" panose="02000503000000020004" pitchFamily="2" charset="0"/>
              </a:rPr>
              <a:t>, car il lui recommandait des étudiants particulièrement jeunes et compétents.  </a:t>
            </a:r>
            <a:br>
              <a:rPr lang="fr-CH" sz="2400" dirty="0">
                <a:latin typeface="Helvetica Neue" panose="02000503000000020004" pitchFamily="2" charset="0"/>
              </a:rPr>
            </a:br>
            <a:endParaRPr lang="fr-CH" sz="2400" dirty="0">
              <a:latin typeface="Helvetica Neue" panose="02000503000000020004" pitchFamily="2" charset="0"/>
            </a:endParaRPr>
          </a:p>
          <a:p>
            <a:r>
              <a:rPr lang="fr-CH" sz="2400" b="1" dirty="0">
                <a:latin typeface="Helvetica Neue" panose="02000503000000020004" pitchFamily="2" charset="0"/>
              </a:rPr>
              <a:t>Eliot l’a encouragé </a:t>
            </a:r>
            <a:r>
              <a:rPr lang="fr-CH" sz="2400" dirty="0">
                <a:latin typeface="Helvetica Neue" panose="02000503000000020004" pitchFamily="2" charset="0"/>
              </a:rPr>
              <a:t>à publier ses idées novatrices en matière d’éducation </a:t>
            </a:r>
            <a:r>
              <a:rPr lang="fr-CH" sz="2400" b="1" dirty="0">
                <a:highlight>
                  <a:srgbClr val="FFFF00"/>
                </a:highlight>
                <a:latin typeface="Helvetica Neue" panose="02000503000000020004" pitchFamily="2" charset="0"/>
              </a:rPr>
              <a:t>et l’a assisté plus tard (1918) en tant que membre influent du Conseil d’enseignement général de Rockefeller.</a:t>
            </a:r>
            <a:r>
              <a:rPr lang="fr-CH" sz="2400" b="1" dirty="0">
                <a:latin typeface="Helvetica Neue" panose="02000503000000020004" pitchFamily="2" charset="0"/>
              </a:rPr>
              <a:t> </a:t>
            </a:r>
          </a:p>
          <a:p>
            <a:endParaRPr lang="fr-CH" sz="2400" b="1" dirty="0">
              <a:latin typeface="Helvetica Neue" panose="02000503000000020004" pitchFamily="2" charset="0"/>
            </a:endParaRPr>
          </a:p>
          <a:p>
            <a:r>
              <a:rPr lang="fr-CH" sz="2400" b="1" dirty="0">
                <a:highlight>
                  <a:srgbClr val="FFFF00"/>
                </a:highlight>
                <a:latin typeface="Helvetica Neue" panose="02000503000000020004" pitchFamily="2" charset="0"/>
              </a:rPr>
              <a:t>Son frère Simon était devenu directeur du Rockefeller Institute for </a:t>
            </a:r>
            <a:r>
              <a:rPr lang="fr-CH" sz="2400" b="1" dirty="0" err="1">
                <a:highlight>
                  <a:srgbClr val="FFFF00"/>
                </a:highlight>
                <a:latin typeface="Helvetica Neue" panose="02000503000000020004" pitchFamily="2" charset="0"/>
              </a:rPr>
              <a:t>Medical</a:t>
            </a:r>
            <a:r>
              <a:rPr lang="fr-CH" sz="2400" b="1" dirty="0">
                <a:highlight>
                  <a:srgbClr val="FFFF00"/>
                </a:highlight>
                <a:latin typeface="Helvetica Neue" panose="02000503000000020004" pitchFamily="2" charset="0"/>
              </a:rPr>
              <a:t> </a:t>
            </a:r>
            <a:r>
              <a:rPr lang="fr-CH" sz="2400" b="1" dirty="0" err="1">
                <a:highlight>
                  <a:srgbClr val="FFFF00"/>
                </a:highlight>
                <a:latin typeface="Helvetica Neue" panose="02000503000000020004" pitchFamily="2" charset="0"/>
              </a:rPr>
              <a:t>Research</a:t>
            </a:r>
            <a:r>
              <a:rPr lang="fr-CH" sz="2400" b="1" dirty="0">
                <a:highlight>
                  <a:srgbClr val="FFFF00"/>
                </a:highlight>
                <a:latin typeface="Helvetica Neue" panose="02000503000000020004" pitchFamily="2" charset="0"/>
              </a:rPr>
              <a:t>. </a:t>
            </a:r>
          </a:p>
        </p:txBody>
      </p:sp>
      <p:sp>
        <p:nvSpPr>
          <p:cNvPr id="8" name="Titre 1">
            <a:extLst>
              <a:ext uri="{FF2B5EF4-FFF2-40B4-BE49-F238E27FC236}">
                <a16:creationId xmlns:a16="http://schemas.microsoft.com/office/drawing/2014/main" id="{862A9AF2-6CA3-EB4E-9D1A-96AD3C36112A}"/>
              </a:ext>
            </a:extLst>
          </p:cNvPr>
          <p:cNvSpPr txBox="1">
            <a:spLocks/>
          </p:cNvSpPr>
          <p:nvPr/>
        </p:nvSpPr>
        <p:spPr>
          <a:xfrm>
            <a:off x="3836019" y="552519"/>
            <a:ext cx="8231831"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Repérage de Abraham Flexner </a:t>
            </a:r>
            <a:br>
              <a:rPr lang="fr-FR" b="1" dirty="0">
                <a:latin typeface="+mn-lt"/>
              </a:rPr>
            </a:br>
            <a:r>
              <a:rPr lang="fr-FR" dirty="0">
                <a:latin typeface="+mn-lt"/>
              </a:rPr>
              <a:t>par Harvard et par Rockefeller</a:t>
            </a:r>
          </a:p>
        </p:txBody>
      </p:sp>
    </p:spTree>
    <p:extLst>
      <p:ext uri="{BB962C8B-B14F-4D97-AF65-F5344CB8AC3E}">
        <p14:creationId xmlns:p14="http://schemas.microsoft.com/office/powerpoint/2010/main" val="275912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23D76C0-A62D-9E45-8CCA-40F69AB7894B}"/>
              </a:ext>
            </a:extLst>
          </p:cNvPr>
          <p:cNvSpPr txBox="1"/>
          <p:nvPr/>
        </p:nvSpPr>
        <p:spPr>
          <a:xfrm>
            <a:off x="655320" y="1762830"/>
            <a:ext cx="11414760" cy="2462213"/>
          </a:xfrm>
          <a:prstGeom prst="rect">
            <a:avLst/>
          </a:prstGeom>
          <a:noFill/>
        </p:spPr>
        <p:txBody>
          <a:bodyPr wrap="square">
            <a:spAutoFit/>
          </a:bodyPr>
          <a:lstStyle/>
          <a:p>
            <a:r>
              <a:rPr lang="fr-CH" sz="2200" dirty="0">
                <a:latin typeface="Helvetica Neue" panose="02000503000000020004" pitchFamily="2" charset="0"/>
              </a:rPr>
              <a:t>Le</a:t>
            </a:r>
            <a:r>
              <a:rPr lang="fr-CH" sz="2200" dirty="0">
                <a:effectLst/>
                <a:latin typeface="Helvetica Neue" panose="02000503000000020004" pitchFamily="2" charset="0"/>
              </a:rPr>
              <a:t> président de la Fondation Carnegie, Henry S. </a:t>
            </a:r>
            <a:r>
              <a:rPr lang="fr-CH" sz="2200" dirty="0" err="1">
                <a:effectLst/>
                <a:latin typeface="Helvetica Neue" panose="02000503000000020004" pitchFamily="2" charset="0"/>
              </a:rPr>
              <a:t>Pritchett</a:t>
            </a:r>
            <a:r>
              <a:rPr lang="fr-CH" sz="2200" dirty="0">
                <a:effectLst/>
                <a:latin typeface="Helvetica Neue" panose="02000503000000020004" pitchFamily="2" charset="0"/>
              </a:rPr>
              <a:t>, a proposé à Abraham Flexner d’écrire le rapport. </a:t>
            </a:r>
            <a:r>
              <a:rPr lang="fr-CH" sz="2200" b="1" dirty="0">
                <a:effectLst/>
                <a:highlight>
                  <a:srgbClr val="FFFF00"/>
                </a:highlight>
                <a:latin typeface="Helvetica Neue" panose="02000503000000020004" pitchFamily="2" charset="0"/>
              </a:rPr>
              <a:t>Les écoles ouvraient leurs portes dans l’espoir de recevoir de l’argent de la Fondation Carnegie permettant des réformes.</a:t>
            </a:r>
            <a:br>
              <a:rPr lang="fr-CH" sz="2200" b="1" dirty="0">
                <a:effectLst/>
                <a:highlight>
                  <a:srgbClr val="FFFF00"/>
                </a:highlight>
                <a:latin typeface="Helvetica Neue" panose="02000503000000020004" pitchFamily="2" charset="0"/>
              </a:rPr>
            </a:br>
            <a:endParaRPr lang="fr-CH" sz="2200" b="1" dirty="0">
              <a:effectLst/>
              <a:highlight>
                <a:srgbClr val="FFFF00"/>
              </a:highlight>
              <a:latin typeface="Helvetica Neue" panose="02000503000000020004" pitchFamily="2" charset="0"/>
            </a:endParaRPr>
          </a:p>
          <a:p>
            <a:r>
              <a:rPr lang="fr-CH" sz="2200" b="1" dirty="0">
                <a:effectLst/>
                <a:highlight>
                  <a:srgbClr val="FFFF00"/>
                </a:highlight>
                <a:latin typeface="Helvetica Neue" panose="02000503000000020004" pitchFamily="2" charset="0"/>
              </a:rPr>
              <a:t>Des médecins influents ont contribué à la rédaction du rapport Flexner, en particulier son frère Simon</a:t>
            </a:r>
            <a:r>
              <a:rPr lang="fr-CH" sz="2200" b="1" dirty="0">
                <a:effectLst/>
                <a:latin typeface="Helvetica Neue" panose="02000503000000020004" pitchFamily="2" charset="0"/>
              </a:rPr>
              <a:t> </a:t>
            </a:r>
            <a:r>
              <a:rPr lang="fr-CH" sz="2200" i="1" dirty="0">
                <a:effectLst/>
                <a:latin typeface="Helvetica Neue" panose="02000503000000020004" pitchFamily="2" charset="0"/>
              </a:rPr>
              <a:t>ainsi que William </a:t>
            </a:r>
            <a:r>
              <a:rPr lang="fr-CH" sz="2200" i="1" dirty="0" err="1">
                <a:effectLst/>
                <a:latin typeface="Helvetica Neue" panose="02000503000000020004" pitchFamily="2" charset="0"/>
              </a:rPr>
              <a:t>Welch</a:t>
            </a:r>
            <a:r>
              <a:rPr lang="fr-CH" sz="2200" i="1" dirty="0">
                <a:effectLst/>
                <a:latin typeface="Helvetica Neue" panose="02000503000000020004" pitchFamily="2" charset="0"/>
              </a:rPr>
              <a:t>, le premier doyen de la faculté de médecine de </a:t>
            </a:r>
            <a:r>
              <a:rPr lang="fr-CH" sz="2200" b="1" i="1" dirty="0">
                <a:effectLst/>
                <a:highlight>
                  <a:srgbClr val="FFFF00"/>
                </a:highlight>
                <a:latin typeface="Helvetica Neue" panose="02000503000000020004" pitchFamily="2" charset="0"/>
              </a:rPr>
              <a:t>l’Université Johns Hopkins. </a:t>
            </a:r>
          </a:p>
        </p:txBody>
      </p:sp>
      <p:pic>
        <p:nvPicPr>
          <p:cNvPr id="5" name="Image 4">
            <a:extLst>
              <a:ext uri="{FF2B5EF4-FFF2-40B4-BE49-F238E27FC236}">
                <a16:creationId xmlns:a16="http://schemas.microsoft.com/office/drawing/2014/main" id="{5BC043E4-0E72-D542-96F1-65DA9B2EF6BC}"/>
              </a:ext>
            </a:extLst>
          </p:cNvPr>
          <p:cNvPicPr>
            <a:picLocks noChangeAspect="1"/>
          </p:cNvPicPr>
          <p:nvPr/>
        </p:nvPicPr>
        <p:blipFill>
          <a:blip r:embed="rId2"/>
          <a:stretch>
            <a:fillRect/>
          </a:stretch>
        </p:blipFill>
        <p:spPr>
          <a:xfrm>
            <a:off x="838200" y="605473"/>
            <a:ext cx="2667000" cy="812800"/>
          </a:xfrm>
          <a:prstGeom prst="rect">
            <a:avLst/>
          </a:prstGeom>
        </p:spPr>
      </p:pic>
      <p:pic>
        <p:nvPicPr>
          <p:cNvPr id="8" name="Image 7">
            <a:extLst>
              <a:ext uri="{FF2B5EF4-FFF2-40B4-BE49-F238E27FC236}">
                <a16:creationId xmlns:a16="http://schemas.microsoft.com/office/drawing/2014/main" id="{64EA9E5A-69FC-7F4E-A374-D1D8F84AF5E9}"/>
              </a:ext>
            </a:extLst>
          </p:cNvPr>
          <p:cNvPicPr>
            <a:picLocks noChangeAspect="1"/>
          </p:cNvPicPr>
          <p:nvPr/>
        </p:nvPicPr>
        <p:blipFill>
          <a:blip r:embed="rId3"/>
          <a:stretch>
            <a:fillRect/>
          </a:stretch>
        </p:blipFill>
        <p:spPr>
          <a:xfrm>
            <a:off x="838200" y="1496130"/>
            <a:ext cx="1079500" cy="266700"/>
          </a:xfrm>
          <a:prstGeom prst="rect">
            <a:avLst/>
          </a:prstGeom>
        </p:spPr>
      </p:pic>
      <p:sp>
        <p:nvSpPr>
          <p:cNvPr id="9" name="Titre 1">
            <a:extLst>
              <a:ext uri="{FF2B5EF4-FFF2-40B4-BE49-F238E27FC236}">
                <a16:creationId xmlns:a16="http://schemas.microsoft.com/office/drawing/2014/main" id="{AE79305E-8931-A94D-B7E5-32AE2942CBC0}"/>
              </a:ext>
            </a:extLst>
          </p:cNvPr>
          <p:cNvSpPr txBox="1">
            <a:spLocks/>
          </p:cNvSpPr>
          <p:nvPr/>
        </p:nvSpPr>
        <p:spPr>
          <a:xfrm>
            <a:off x="3838249" y="494100"/>
            <a:ext cx="8231831"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Proposition de la Fondation Carnegie </a:t>
            </a:r>
          </a:p>
          <a:p>
            <a:r>
              <a:rPr lang="fr-FR" b="1" dirty="0">
                <a:latin typeface="+mn-lt"/>
              </a:rPr>
              <a:t>&amp; effets du rapport Flexner</a:t>
            </a:r>
            <a:endParaRPr lang="fr-FR" dirty="0">
              <a:latin typeface="+mn-lt"/>
            </a:endParaRPr>
          </a:p>
        </p:txBody>
      </p:sp>
      <p:sp>
        <p:nvSpPr>
          <p:cNvPr id="10" name="ZoneTexte 9">
            <a:extLst>
              <a:ext uri="{FF2B5EF4-FFF2-40B4-BE49-F238E27FC236}">
                <a16:creationId xmlns:a16="http://schemas.microsoft.com/office/drawing/2014/main" id="{0D0BE0B5-8C3E-0040-896E-4A2FDA3C7824}"/>
              </a:ext>
            </a:extLst>
          </p:cNvPr>
          <p:cNvSpPr txBox="1"/>
          <p:nvPr/>
        </p:nvSpPr>
        <p:spPr>
          <a:xfrm>
            <a:off x="655320" y="4491743"/>
            <a:ext cx="11033760" cy="2123658"/>
          </a:xfrm>
          <a:prstGeom prst="rect">
            <a:avLst/>
          </a:prstGeom>
          <a:noFill/>
        </p:spPr>
        <p:txBody>
          <a:bodyPr wrap="square">
            <a:spAutoFit/>
          </a:bodyPr>
          <a:lstStyle/>
          <a:p>
            <a:r>
              <a:rPr lang="fr-CH" sz="2200" b="1" dirty="0">
                <a:effectLst/>
                <a:highlight>
                  <a:srgbClr val="FFFF00"/>
                </a:highlight>
                <a:latin typeface="Helvetica Neue" panose="02000503000000020004" pitchFamily="2" charset="0"/>
              </a:rPr>
              <a:t>Le rapport a recommandé de fermer 117 des 148 facultés de médecine en Amérique du Nord </a:t>
            </a:r>
            <a:r>
              <a:rPr lang="fr-CH" sz="2200" b="1" dirty="0">
                <a:effectLst/>
                <a:latin typeface="Helvetica Neue" panose="02000503000000020004" pitchFamily="2" charset="0"/>
              </a:rPr>
              <a:t>et </a:t>
            </a:r>
            <a:r>
              <a:rPr lang="fr-CH" sz="2200" b="1" i="1" dirty="0">
                <a:effectLst/>
                <a:latin typeface="Helvetica Neue" panose="02000503000000020004" pitchFamily="2" charset="0"/>
              </a:rPr>
              <a:t>ce dans l’intérêt du bien public. </a:t>
            </a:r>
            <a:endParaRPr lang="fr-CH" sz="2200" i="1" dirty="0">
              <a:effectLst/>
              <a:latin typeface="Helvetica Neue" panose="02000503000000020004" pitchFamily="2" charset="0"/>
            </a:endParaRPr>
          </a:p>
          <a:p>
            <a:r>
              <a:rPr lang="fr-CH" sz="2200" dirty="0">
                <a:effectLst/>
                <a:latin typeface="Helvetica Neue" panose="02000503000000020004" pitchFamily="2" charset="0"/>
              </a:rPr>
              <a:t>La formation ­devait être intégrée aux universités </a:t>
            </a:r>
            <a:r>
              <a:rPr lang="fr-CH" sz="2200" b="1" dirty="0">
                <a:effectLst/>
                <a:highlight>
                  <a:srgbClr val="FFFF00"/>
                </a:highlight>
                <a:latin typeface="Helvetica Neue" panose="02000503000000020004" pitchFamily="2" charset="0"/>
              </a:rPr>
              <a:t>et être basée sur les connaissances scientifiques. </a:t>
            </a:r>
            <a:br>
              <a:rPr lang="fr-CH" sz="2200" dirty="0">
                <a:effectLst/>
                <a:latin typeface="Helvetica Neue" panose="02000503000000020004" pitchFamily="2" charset="0"/>
              </a:rPr>
            </a:br>
            <a:endParaRPr lang="fr-CH" sz="2200" dirty="0">
              <a:effectLst/>
              <a:latin typeface="Helvetica Neue" panose="02000503000000020004" pitchFamily="2" charset="0"/>
            </a:endParaRPr>
          </a:p>
          <a:p>
            <a:r>
              <a:rPr lang="fr-CH" sz="2200" b="1" dirty="0">
                <a:effectLst/>
                <a:highlight>
                  <a:srgbClr val="FFFF00"/>
                </a:highlight>
                <a:latin typeface="Helvetica Neue" panose="02000503000000020004" pitchFamily="2" charset="0"/>
              </a:rPr>
              <a:t>En 1920, il y avait deux fois moins d’écoles de médecine qu’en 1900.</a:t>
            </a:r>
          </a:p>
        </p:txBody>
      </p:sp>
    </p:spTree>
    <p:extLst>
      <p:ext uri="{BB962C8B-B14F-4D97-AF65-F5344CB8AC3E}">
        <p14:creationId xmlns:p14="http://schemas.microsoft.com/office/powerpoint/2010/main" val="8676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691C725-266A-5643-9162-F1B7EC928E1B}"/>
              </a:ext>
            </a:extLst>
          </p:cNvPr>
          <p:cNvPicPr>
            <a:picLocks noChangeAspect="1"/>
          </p:cNvPicPr>
          <p:nvPr/>
        </p:nvPicPr>
        <p:blipFill>
          <a:blip r:embed="rId2"/>
          <a:stretch>
            <a:fillRect/>
          </a:stretch>
        </p:blipFill>
        <p:spPr>
          <a:xfrm>
            <a:off x="838200" y="605473"/>
            <a:ext cx="2667000" cy="812800"/>
          </a:xfrm>
          <a:prstGeom prst="rect">
            <a:avLst/>
          </a:prstGeom>
        </p:spPr>
      </p:pic>
      <p:pic>
        <p:nvPicPr>
          <p:cNvPr id="7" name="Image 6">
            <a:extLst>
              <a:ext uri="{FF2B5EF4-FFF2-40B4-BE49-F238E27FC236}">
                <a16:creationId xmlns:a16="http://schemas.microsoft.com/office/drawing/2014/main" id="{7FE26423-7A19-6A4D-BA22-708DA6EC1BCB}"/>
              </a:ext>
            </a:extLst>
          </p:cNvPr>
          <p:cNvPicPr>
            <a:picLocks noChangeAspect="1"/>
          </p:cNvPicPr>
          <p:nvPr/>
        </p:nvPicPr>
        <p:blipFill>
          <a:blip r:embed="rId3"/>
          <a:stretch>
            <a:fillRect/>
          </a:stretch>
        </p:blipFill>
        <p:spPr>
          <a:xfrm>
            <a:off x="838200" y="1496130"/>
            <a:ext cx="1079500" cy="266700"/>
          </a:xfrm>
          <a:prstGeom prst="rect">
            <a:avLst/>
          </a:prstGeom>
        </p:spPr>
      </p:pic>
      <p:sp>
        <p:nvSpPr>
          <p:cNvPr id="8" name="ZoneTexte 7">
            <a:extLst>
              <a:ext uri="{FF2B5EF4-FFF2-40B4-BE49-F238E27FC236}">
                <a16:creationId xmlns:a16="http://schemas.microsoft.com/office/drawing/2014/main" id="{10D3B468-5468-8B43-9E24-BD6992D4949A}"/>
              </a:ext>
            </a:extLst>
          </p:cNvPr>
          <p:cNvSpPr txBox="1"/>
          <p:nvPr/>
        </p:nvSpPr>
        <p:spPr>
          <a:xfrm>
            <a:off x="973502" y="3993603"/>
            <a:ext cx="10515599" cy="2462213"/>
          </a:xfrm>
          <a:prstGeom prst="rect">
            <a:avLst/>
          </a:prstGeom>
          <a:noFill/>
        </p:spPr>
        <p:txBody>
          <a:bodyPr wrap="square">
            <a:spAutoFit/>
          </a:bodyPr>
          <a:lstStyle/>
          <a:p>
            <a:r>
              <a:rPr lang="fr-CH" sz="2200" dirty="0">
                <a:latin typeface="Helvetica Neue" panose="02000503000000020004" pitchFamily="2" charset="0"/>
              </a:rPr>
              <a:t>Aux Etats-Unis, </a:t>
            </a:r>
            <a:r>
              <a:rPr lang="fr-CH" sz="2200" b="1" dirty="0">
                <a:highlight>
                  <a:srgbClr val="FFFF00"/>
                </a:highlight>
                <a:latin typeface="Helvetica Neue" panose="02000503000000020004" pitchFamily="2" charset="0"/>
              </a:rPr>
              <a:t>les filières de formation médicale existaient depuis le XVIIIe siècle. Jusqu’au début du XXe siècle, elles étaient peu unifiées. </a:t>
            </a:r>
          </a:p>
          <a:p>
            <a:endParaRPr lang="fr-CH" sz="2200" dirty="0">
              <a:latin typeface="Helvetica Neue" panose="02000503000000020004" pitchFamily="2" charset="0"/>
            </a:endParaRPr>
          </a:p>
          <a:p>
            <a:r>
              <a:rPr lang="fr-CH" sz="2200" b="1" dirty="0">
                <a:highlight>
                  <a:srgbClr val="FFFF00"/>
                </a:highlight>
                <a:latin typeface="Helvetica Neue" panose="02000503000000020004" pitchFamily="2" charset="0"/>
              </a:rPr>
              <a:t>Des écoles privées, ­généralement dirigées par cinq à sept médecins et n’ayant aucun lien avec les universités et les hôpitaux</a:t>
            </a:r>
            <a:r>
              <a:rPr lang="fr-CH" sz="2200" dirty="0">
                <a:latin typeface="Helvetica Neue" panose="02000503000000020004" pitchFamily="2" charset="0"/>
              </a:rPr>
              <a:t>, vendaient des cours à des étudiants qui manquaient souvent d’éducation préalable, pour autant qu’ils puissent payer.</a:t>
            </a:r>
          </a:p>
        </p:txBody>
      </p:sp>
      <p:sp>
        <p:nvSpPr>
          <p:cNvPr id="10" name="ZoneTexte 9">
            <a:extLst>
              <a:ext uri="{FF2B5EF4-FFF2-40B4-BE49-F238E27FC236}">
                <a16:creationId xmlns:a16="http://schemas.microsoft.com/office/drawing/2014/main" id="{D86297C2-69DB-A945-B213-E19372A67451}"/>
              </a:ext>
            </a:extLst>
          </p:cNvPr>
          <p:cNvSpPr txBox="1"/>
          <p:nvPr/>
        </p:nvSpPr>
        <p:spPr>
          <a:xfrm>
            <a:off x="960120" y="2223521"/>
            <a:ext cx="10528981" cy="1446550"/>
          </a:xfrm>
          <a:prstGeom prst="rect">
            <a:avLst/>
          </a:prstGeom>
          <a:noFill/>
        </p:spPr>
        <p:txBody>
          <a:bodyPr wrap="square">
            <a:spAutoFit/>
          </a:bodyPr>
          <a:lstStyle/>
          <a:p>
            <a:r>
              <a:rPr lang="fr-CH" sz="2200" b="1" i="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Après cela, </a:t>
            </a:r>
            <a:r>
              <a:rPr lang="fr-CH" sz="22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Abraham Flexner</a:t>
            </a:r>
            <a:r>
              <a:rPr lang="fr-CH" sz="2200" b="1" i="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 a travaillé pendant 15 ans pour la Fondation Rockefeller et à partir de 1930</a:t>
            </a:r>
            <a:r>
              <a:rPr lang="fr-CH" sz="2200" b="0" i="0" dirty="0">
                <a:effectLst/>
                <a:latin typeface="Helvetica Neue" panose="02000503000000020004" pitchFamily="2" charset="0"/>
                <a:ea typeface="Helvetica Neue" panose="02000503000000020004" pitchFamily="2" charset="0"/>
                <a:cs typeface="Helvetica Neue" panose="02000503000000020004" pitchFamily="2" charset="0"/>
              </a:rPr>
              <a:t>, il est devenu le directeur fondateur de </a:t>
            </a:r>
            <a:r>
              <a:rPr lang="fr-CH" sz="2200" b="1" i="1" dirty="0">
                <a:effectLst/>
                <a:latin typeface="Helvetica Neue" panose="02000503000000020004" pitchFamily="2" charset="0"/>
                <a:ea typeface="Helvetica Neue" panose="02000503000000020004" pitchFamily="2" charset="0"/>
                <a:cs typeface="Helvetica Neue" panose="02000503000000020004" pitchFamily="2" charset="0"/>
              </a:rPr>
              <a:t>l’Institute for Advanced </a:t>
            </a:r>
            <a:r>
              <a:rPr lang="fr-CH" sz="2200" b="1" i="1" dirty="0" err="1">
                <a:effectLst/>
                <a:latin typeface="Helvetica Neue" panose="02000503000000020004" pitchFamily="2" charset="0"/>
                <a:ea typeface="Helvetica Neue" panose="02000503000000020004" pitchFamily="2" charset="0"/>
                <a:cs typeface="Helvetica Neue" panose="02000503000000020004" pitchFamily="2" charset="0"/>
              </a:rPr>
              <a:t>Study</a:t>
            </a:r>
            <a:r>
              <a:rPr lang="fr-CH" sz="2200" b="1" i="0" dirty="0">
                <a:effectLst/>
                <a:latin typeface="Helvetica Neue" panose="02000503000000020004" pitchFamily="2" charset="0"/>
                <a:ea typeface="Helvetica Neue" panose="02000503000000020004" pitchFamily="2" charset="0"/>
                <a:cs typeface="Helvetica Neue" panose="02000503000000020004" pitchFamily="2" charset="0"/>
              </a:rPr>
              <a:t> de Princeton</a:t>
            </a:r>
            <a:r>
              <a:rPr lang="fr-CH" sz="2200" b="0" i="0" dirty="0">
                <a:effectLst/>
                <a:latin typeface="Helvetica Neue" panose="02000503000000020004" pitchFamily="2" charset="0"/>
                <a:ea typeface="Helvetica Neue" panose="02000503000000020004" pitchFamily="2" charset="0"/>
                <a:cs typeface="Helvetica Neue" panose="02000503000000020004" pitchFamily="2" charset="0"/>
              </a:rPr>
              <a:t> </a:t>
            </a:r>
            <a:r>
              <a:rPr lang="fr-CH" sz="2200" b="1" i="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où il a recruté le célèbre Albert Einstein émigré de l’Allemagne nazie en 1933</a:t>
            </a:r>
            <a:r>
              <a:rPr lang="fr-CH" sz="2200" b="0" i="0" dirty="0">
                <a:effectLst/>
                <a:latin typeface="Helvetica Neue" panose="02000503000000020004" pitchFamily="2" charset="0"/>
                <a:ea typeface="Helvetica Neue" panose="02000503000000020004" pitchFamily="2" charset="0"/>
                <a:cs typeface="Helvetica Neue" panose="02000503000000020004" pitchFamily="2" charset="0"/>
              </a:rPr>
              <a:t>, ainsi que d’autres scientifiques en fuite. </a:t>
            </a:r>
            <a:endParaRPr lang="fr-CH" sz="2200" b="1" i="0" dirty="0">
              <a:effectLst/>
              <a:highlight>
                <a:srgbClr val="FFFF00"/>
              </a:highligh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re 1">
            <a:extLst>
              <a:ext uri="{FF2B5EF4-FFF2-40B4-BE49-F238E27FC236}">
                <a16:creationId xmlns:a16="http://schemas.microsoft.com/office/drawing/2014/main" id="{AED300C9-8DF4-3449-8091-4D436908EC15}"/>
              </a:ext>
            </a:extLst>
          </p:cNvPr>
          <p:cNvSpPr txBox="1">
            <a:spLocks/>
          </p:cNvSpPr>
          <p:nvPr/>
        </p:nvSpPr>
        <p:spPr>
          <a:xfrm>
            <a:off x="3836019" y="552519"/>
            <a:ext cx="8231831"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mn-lt"/>
              </a:rPr>
              <a:t>Repérage de Abraham Flexner </a:t>
            </a:r>
            <a:br>
              <a:rPr lang="fr-FR" b="1" dirty="0">
                <a:latin typeface="+mn-lt"/>
              </a:rPr>
            </a:br>
            <a:r>
              <a:rPr lang="fr-FR" dirty="0">
                <a:latin typeface="+mn-lt"/>
              </a:rPr>
              <a:t>par Harvard et par Rockefeller</a:t>
            </a:r>
          </a:p>
        </p:txBody>
      </p:sp>
    </p:spTree>
    <p:extLst>
      <p:ext uri="{BB962C8B-B14F-4D97-AF65-F5344CB8AC3E}">
        <p14:creationId xmlns:p14="http://schemas.microsoft.com/office/powerpoint/2010/main" val="237422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0.70"/>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TotalTime>
  <Words>1990</Words>
  <Application>Microsoft Macintosh PowerPoint</Application>
  <PresentationFormat>Grand écran</PresentationFormat>
  <Paragraphs>118</Paragraphs>
  <Slides>26</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26</vt:i4>
      </vt:variant>
    </vt:vector>
  </HeadingPairs>
  <TitlesOfParts>
    <vt:vector size="35" baseType="lpstr">
      <vt:lpstr>Arial</vt:lpstr>
      <vt:lpstr>Bernard MT Condensed</vt:lpstr>
      <vt:lpstr>Calibri</vt:lpstr>
      <vt:lpstr>Calibri Light</vt:lpstr>
      <vt:lpstr>Helvetica Neue</vt:lpstr>
      <vt:lpstr>Open Sans</vt:lpstr>
      <vt:lpstr>TiemposText</vt:lpstr>
      <vt:lpstr>Times New Roman</vt:lpstr>
      <vt:lpstr>Thème Office</vt:lpstr>
      <vt:lpstr>Le Rapport Flexner</vt:lpstr>
      <vt:lpstr>Abraham Flexner</vt:lpstr>
      <vt:lpstr>Le Rapport Flexner selon Wikipedia</vt:lpstr>
      <vt:lpstr>Le Rapport Flexner selon Wikipedia</vt:lpstr>
      <vt:lpstr>Le Rapport Flexner selon Wikipedia</vt:lpstr>
      <vt:lpstr>Abraham Flexner  selon le Bulletin des médecins suisses</vt:lpstr>
      <vt:lpstr>Présentation PowerPoint</vt:lpstr>
      <vt:lpstr>Présentation PowerPoint</vt:lpstr>
      <vt:lpstr>Présentation PowerPoint</vt:lpstr>
      <vt:lpstr>La médecine  devient une science clinique</vt:lpstr>
      <vt:lpstr>Vers un changement de paradigme médical  </vt:lpstr>
      <vt:lpstr>L’impact du rapport Flexner </vt:lpstr>
      <vt:lpstr>Les philanthropes ont changé  la médecine.</vt:lpstr>
      <vt:lpstr>Einstein et Flexner</vt:lpstr>
      <vt:lpstr>Naissance de la médecine « moderne »</vt:lpstr>
      <vt:lpstr>Naissance de la médecine « moderne »</vt:lpstr>
      <vt:lpstr>Présentation PowerPoint</vt:lpstr>
      <vt:lpstr>Andrew Carnegie (1835-1919) Le roi de l’Acier</vt:lpstr>
      <vt:lpstr>John Davison Rockefeller</vt:lpstr>
      <vt:lpstr>Extrait du Rapport Flexner  (9 pages)</vt:lpstr>
      <vt:lpstr>p. 9 </vt:lpstr>
      <vt:lpstr>A la recherche du Rapport Flexner COMPLET...</vt:lpstr>
      <vt:lpstr>Le Rapport Flexner  complet !  (363 pages)</vt:lpstr>
      <vt:lpstr>p. 146 </vt:lpstr>
      <vt:lpstr>p. 146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Rapport Flexner</dc:title>
  <dc:creator>Microsoft Office User</dc:creator>
  <cp:lastModifiedBy>Microsoft Office User</cp:lastModifiedBy>
  <cp:revision>99</cp:revision>
  <dcterms:created xsi:type="dcterms:W3CDTF">2022-01-12T02:31:02Z</dcterms:created>
  <dcterms:modified xsi:type="dcterms:W3CDTF">2022-01-20T21:04:59Z</dcterms:modified>
</cp:coreProperties>
</file>