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16" r:id="rId3"/>
    <p:sldId id="287" r:id="rId4"/>
    <p:sldId id="259" r:id="rId5"/>
    <p:sldId id="257" r:id="rId6"/>
    <p:sldId id="262" r:id="rId7"/>
    <p:sldId id="323" r:id="rId8"/>
    <p:sldId id="307" r:id="rId9"/>
    <p:sldId id="263" r:id="rId10"/>
    <p:sldId id="308" r:id="rId11"/>
    <p:sldId id="290" r:id="rId12"/>
    <p:sldId id="293" r:id="rId13"/>
    <p:sldId id="276" r:id="rId14"/>
    <p:sldId id="292" r:id="rId15"/>
    <p:sldId id="29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235AF9-A86C-42E9-A1E8-8FAEFE5E2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FDA470-61B4-4C39-AF0B-C233045D6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ED4E7-D8A9-4373-9125-A747614D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137B4E-938D-4E52-BC91-5B4F9197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63299-9B38-4610-958E-B1570A2B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90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16742-CBBD-4537-8E60-EF9DAD78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2F2189-22DE-422B-A45B-7E2A9416C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5A30F1-DC1A-4E3F-BD4F-4CC658DA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1792AC-19F9-4D51-91ED-DE63D707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7EC47E-0D9D-43F0-A737-55EC1D22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2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7892689-56A6-41AF-8ABF-C2C152224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D95EDC-68F8-440F-AC6B-04032104E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1D848E-FFA2-47B2-B91C-CEDD92B52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1A25D8-8F51-4D79-B797-8BA97912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626F3B-48F2-47C0-A7E3-0120C568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37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E0C45-CE37-446A-8BE1-C015AEF9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F1F9E-238B-43BB-B28E-BE07146E5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7AE822-0284-436B-896A-541DBEB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5C308A-79E6-4934-9DD7-325FB1E4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F4F60-B9F1-4D6C-B5A8-25AB3254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7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756C7B-AE3E-4DFA-B6F1-FF749DA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CE1A3E-77EC-4641-9766-E984A1033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43BDC0-95C1-4547-814A-2801B253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6B6DEA-F36E-49BD-BCAC-A127DE9F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D971E-0838-4DA6-BBCE-F686DAD3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51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E1D1A-35D3-47FB-8E9C-5403EB1A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D70373-90E6-410C-887F-2114EBA46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7D172E-43BA-400C-AB42-9415E9933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0584C0-00AE-408C-9951-3AC2D39F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C1CBC2-058E-4B3B-A569-A5235387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B2AF6-86E6-4F48-AC75-03C11D9E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37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0EFD95-E72E-432A-8398-166A2550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99D7BE-C253-4581-A1C1-A576A3C3C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0967B7-3BE0-49DF-8D7D-7DE9E683F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AE029D-A566-4B4B-A4EA-418565CBA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45765D-ED56-40D9-9DB5-9B099FEF9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F6F6F6-8289-487F-9559-A5A5B136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424BE4-D57E-4FFF-AAAB-569E10F1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FE8BC6-4ED2-405F-8260-78D8DF5E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42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3DE5E-460B-4349-B882-95FA4942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ABBC4E-5DDE-4BB4-8ED7-5BEA1F72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6B3F07-4366-4781-8EA9-4B63D4FE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4E7914-0921-4ED9-B8E3-EFA1209D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79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BEB711-333C-4E42-83D4-DE5003B8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8A23E5-1D06-40F5-8814-C1DF46BA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CCF9E8-300A-4BDB-BF27-BCABD2BA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0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E6F97-E332-467E-BDB0-6D287508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06007F-30AB-4B4D-B566-B91560E2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74A249-8718-4530-AA0C-66130E7A4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6B6070-023E-4BF7-BF5D-AD322467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D1BFDD-DFD7-4726-915A-7C7525973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4683D5-052A-4407-A165-B8D97F08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16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6A01E6-5BD4-43C1-8C64-8E2668D9B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CEEACAE-C486-4BCA-B2D7-933A758DE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388587E-76AB-4443-B334-EB3AC2735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42730B-4579-4023-A653-2A6143F1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8FF20A-67FF-4C81-A0C6-CC7ADC96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01C1EB-ADDA-4075-B1E1-D326269C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3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2B1C465-F942-42B1-B6F2-4B52D4FE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AE0AE6-F348-4D0B-862A-A40DD247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C7D2DC-B603-4E06-B044-FCDFD454A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9BACC-B506-4B90-98E3-019B70208AD5}" type="datetimeFigureOut">
              <a:rPr lang="fr-FR" smtClean="0"/>
              <a:t>16/07/2021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28D2E3-8CF8-482E-A26E-98C8F1B20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96BC31-8B7B-41F7-815F-BF91BD8BD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097C-0A52-4988-86A9-269662EE94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01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C4C5AD-2405-4A68-971A-960AA6E38C74}"/>
              </a:ext>
            </a:extLst>
          </p:cNvPr>
          <p:cNvSpPr/>
          <p:nvPr/>
        </p:nvSpPr>
        <p:spPr>
          <a:xfrm>
            <a:off x="332584" y="73891"/>
            <a:ext cx="11697552" cy="66648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8" name="Picture 4" descr="Non, les flèches enflammées n&amp;#39;étaient pas réellement utilisées par les  armées médiévales !">
            <a:extLst>
              <a:ext uri="{FF2B5EF4-FFF2-40B4-BE49-F238E27FC236}">
                <a16:creationId xmlns:a16="http://schemas.microsoft.com/office/drawing/2014/main" id="{5D80CBFB-2BE5-4A61-827A-F67D107B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9" y="1204901"/>
            <a:ext cx="6625131" cy="347819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B20F80-F685-45B5-862B-B0A56CFF8038}"/>
              </a:ext>
            </a:extLst>
          </p:cNvPr>
          <p:cNvSpPr txBox="1"/>
          <p:nvPr/>
        </p:nvSpPr>
        <p:spPr>
          <a:xfrm>
            <a:off x="8044645" y="1636108"/>
            <a:ext cx="306778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FFB9"/>
                </a:solidFill>
              </a:rPr>
              <a:t>Il y a longtemps, les guerriers utilisaient des flèches pour vaincre un ennemi. </a:t>
            </a:r>
          </a:p>
        </p:txBody>
      </p:sp>
    </p:spTree>
    <p:extLst>
      <p:ext uri="{BB962C8B-B14F-4D97-AF65-F5344CB8AC3E}">
        <p14:creationId xmlns:p14="http://schemas.microsoft.com/office/powerpoint/2010/main" val="65468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8B5802-4F26-4CE1-9976-55CA55A64A4C}"/>
              </a:ext>
            </a:extLst>
          </p:cNvPr>
          <p:cNvSpPr/>
          <p:nvPr/>
        </p:nvSpPr>
        <p:spPr>
          <a:xfrm>
            <a:off x="167148" y="144624"/>
            <a:ext cx="11906865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074F6B-11CA-443D-A53B-4E20734D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8" y="3164567"/>
            <a:ext cx="4765908" cy="3492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CFC886-D206-4900-B061-EFC768F4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99" y="269881"/>
            <a:ext cx="4765908" cy="268335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96A996-5E16-4CD9-82A9-7FBB373CB39D}"/>
              </a:ext>
            </a:extLst>
          </p:cNvPr>
          <p:cNvSpPr txBox="1"/>
          <p:nvPr/>
        </p:nvSpPr>
        <p:spPr>
          <a:xfrm>
            <a:off x="5193656" y="963027"/>
            <a:ext cx="649928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Accélérer les transformations organisationnelles en cours. 34% des configurations organisationnelles actuelles devraient être « restructurées ».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Environ 50% de toutes les tâches devraient être automatisées.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Réduire temporairement la main-d'œuvre. Cela devrait toucher 28% de la population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FFFF00"/>
                </a:solidFill>
                <a:latin typeface="Open Sans" panose="020B0606030504020204" pitchFamily="34" charset="0"/>
              </a:rPr>
              <a:t>« Cela devrait nous mener à une fusion de notre identité physique, numérique et biologique ». Great Reset - Klaus Schwab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FD5681-C623-410B-831F-DCB9215F3C62}"/>
              </a:ext>
            </a:extLst>
          </p:cNvPr>
          <p:cNvSpPr txBox="1"/>
          <p:nvPr/>
        </p:nvSpPr>
        <p:spPr>
          <a:xfrm>
            <a:off x="6631350" y="169105"/>
            <a:ext cx="4698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rgbClr val="FFFF00"/>
                </a:solidFill>
              </a:rPr>
              <a:t>GREAT</a:t>
            </a:r>
            <a:r>
              <a:rPr lang="fr-FR" dirty="0"/>
              <a:t> </a:t>
            </a:r>
            <a:r>
              <a:rPr lang="fr-FR" sz="4400" b="1" dirty="0">
                <a:solidFill>
                  <a:srgbClr val="FFFF00"/>
                </a:solidFill>
              </a:rPr>
              <a:t>RESET</a:t>
            </a:r>
            <a:r>
              <a:rPr lang="fr-FR" dirty="0"/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8EAAED3-B32C-4089-BB23-FA9967EC4D53}"/>
              </a:ext>
            </a:extLst>
          </p:cNvPr>
          <p:cNvSpPr txBox="1"/>
          <p:nvPr/>
        </p:nvSpPr>
        <p:spPr>
          <a:xfrm>
            <a:off x="2059709" y="896790"/>
            <a:ext cx="17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21 octobre 2020</a:t>
            </a:r>
          </a:p>
        </p:txBody>
      </p:sp>
    </p:spTree>
    <p:extLst>
      <p:ext uri="{BB962C8B-B14F-4D97-AF65-F5344CB8AC3E}">
        <p14:creationId xmlns:p14="http://schemas.microsoft.com/office/powerpoint/2010/main" val="162999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092EC3-66C9-4977-9884-6103631424CD}"/>
              </a:ext>
            </a:extLst>
          </p:cNvPr>
          <p:cNvSpPr/>
          <p:nvPr/>
        </p:nvSpPr>
        <p:spPr>
          <a:xfrm>
            <a:off x="126878" y="144624"/>
            <a:ext cx="11938243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F38B41-D181-4B8F-AE0E-2345463F8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" y="2703786"/>
            <a:ext cx="7268915" cy="33344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25A9656-38DE-4668-9D6F-8CBA059FBE17}"/>
              </a:ext>
            </a:extLst>
          </p:cNvPr>
          <p:cNvSpPr txBox="1"/>
          <p:nvPr/>
        </p:nvSpPr>
        <p:spPr>
          <a:xfrm>
            <a:off x="7641600" y="3368166"/>
            <a:ext cx="41113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Toutes les maisons comprennent une connexion Wi-Fi intégrée, des serrures intelligentes, un système de sécurité de sonnerie, des sonnettes, des thermostats, un contrôle de garage et des lumières - dont beaucoup sont contrôlés par l’assistant numérique à commande vocale </a:t>
            </a:r>
            <a:r>
              <a:rPr lang="fr-FR" b="1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d’Amazon Alexa</a:t>
            </a:r>
            <a:r>
              <a:rPr lang="fr-FR" dirty="0">
                <a:solidFill>
                  <a:schemeClr val="bg1"/>
                </a:solidFill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51E0C6-8B3C-438B-8C80-EA35B8B5FED5}"/>
              </a:ext>
            </a:extLst>
          </p:cNvPr>
          <p:cNvSpPr txBox="1"/>
          <p:nvPr/>
        </p:nvSpPr>
        <p:spPr>
          <a:xfrm>
            <a:off x="649013" y="298903"/>
            <a:ext cx="104367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GREAT RESET avec AMAZON Smart Home</a:t>
            </a:r>
          </a:p>
          <a:p>
            <a:pPr algn="ctr"/>
            <a:r>
              <a:rPr lang="fr-FR" sz="3200" dirty="0">
                <a:solidFill>
                  <a:srgbClr val="FFFFB9"/>
                </a:solidFill>
              </a:rPr>
              <a:t>Vous vivrez dans maison intelligente, où vous serez mieux surveillés…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47068D-43C9-4792-8109-513C2C0BCD65}"/>
              </a:ext>
            </a:extLst>
          </p:cNvPr>
          <p:cNvSpPr/>
          <p:nvPr/>
        </p:nvSpPr>
        <p:spPr>
          <a:xfrm>
            <a:off x="6816366" y="2727053"/>
            <a:ext cx="669636" cy="270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648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712E18-44BA-4CC1-B608-9DC23BBCDF33}"/>
              </a:ext>
            </a:extLst>
          </p:cNvPr>
          <p:cNvSpPr/>
          <p:nvPr/>
        </p:nvSpPr>
        <p:spPr>
          <a:xfrm>
            <a:off x="85591" y="89918"/>
            <a:ext cx="11953939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40DD09-3A39-4D84-AFC7-111E7812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69" y="3090786"/>
            <a:ext cx="3655577" cy="3083191"/>
          </a:xfrm>
          <a:prstGeom prst="rect">
            <a:avLst/>
          </a:prstGeom>
        </p:spPr>
      </p:pic>
      <p:pic>
        <p:nvPicPr>
          <p:cNvPr id="1026" name="Picture 2" descr="Pin on Smart home">
            <a:extLst>
              <a:ext uri="{FF2B5EF4-FFF2-40B4-BE49-F238E27FC236}">
                <a16:creationId xmlns:a16="http://schemas.microsoft.com/office/drawing/2014/main" id="{C006E901-2FEA-451B-A2BF-B2380641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35" y="3032308"/>
            <a:ext cx="4194290" cy="31416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89CC254-39C6-4F3B-B8BD-EB6237E770B8}"/>
              </a:ext>
            </a:extLst>
          </p:cNvPr>
          <p:cNvSpPr txBox="1"/>
          <p:nvPr/>
        </p:nvSpPr>
        <p:spPr>
          <a:xfrm>
            <a:off x="649013" y="243722"/>
            <a:ext cx="1043677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GREAT RESET avec AMAZON Kindle </a:t>
            </a:r>
            <a:r>
              <a:rPr lang="fr-FR" dirty="0" err="1"/>
              <a:t>Fire</a:t>
            </a:r>
            <a:r>
              <a:rPr lang="fr-FR" dirty="0"/>
              <a:t> Tablets as Kiosks </a:t>
            </a:r>
          </a:p>
          <a:p>
            <a:pPr algn="ctr"/>
            <a:r>
              <a:rPr lang="fr-FR" sz="3200" dirty="0">
                <a:solidFill>
                  <a:srgbClr val="FFFFB9"/>
                </a:solidFill>
              </a:rPr>
              <a:t>Votre maison intelligente sera équipée  d’un « guichet unique » et vous serez mieux surveillés…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7D8A5-A442-4B47-A7C7-BA23C9BFFD1B}"/>
              </a:ext>
            </a:extLst>
          </p:cNvPr>
          <p:cNvSpPr txBox="1"/>
          <p:nvPr/>
        </p:nvSpPr>
        <p:spPr>
          <a:xfrm>
            <a:off x="9278497" y="3429000"/>
            <a:ext cx="21358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FFFF00"/>
                </a:solidFill>
                <a:latin typeface="Open Sans" panose="020B0606030504020204" pitchFamily="34" charset="0"/>
              </a:rPr>
              <a:t>Environ 50% de toutes les tâches devraient être automatisées. </a:t>
            </a:r>
          </a:p>
        </p:txBody>
      </p:sp>
    </p:spTree>
    <p:extLst>
      <p:ext uri="{BB962C8B-B14F-4D97-AF65-F5344CB8AC3E}">
        <p14:creationId xmlns:p14="http://schemas.microsoft.com/office/powerpoint/2010/main" val="1821019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D5C9E5-9A97-4676-903F-04151E0B4AEF}"/>
              </a:ext>
            </a:extLst>
          </p:cNvPr>
          <p:cNvSpPr/>
          <p:nvPr/>
        </p:nvSpPr>
        <p:spPr>
          <a:xfrm>
            <a:off x="126878" y="144624"/>
            <a:ext cx="11938243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69458C-4301-444D-BCF4-E2631D8F2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759" y="2491618"/>
            <a:ext cx="6110299" cy="385493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6326AC9-59BA-43CD-86FA-ADC0440AA980}"/>
              </a:ext>
            </a:extLst>
          </p:cNvPr>
          <p:cNvSpPr txBox="1"/>
          <p:nvPr/>
        </p:nvSpPr>
        <p:spPr>
          <a:xfrm>
            <a:off x="254440" y="322122"/>
            <a:ext cx="11404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GREAT RESET avec AMAZON Welcome to Fresh</a:t>
            </a:r>
          </a:p>
          <a:p>
            <a:pPr algn="ctr"/>
            <a:r>
              <a:rPr lang="fr-FR" sz="3200" dirty="0">
                <a:solidFill>
                  <a:srgbClr val="FFFFB9"/>
                </a:solidFill>
              </a:rPr>
              <a:t>À partir de votre maison intelligente vous pourrez tout commander, où vous serez mieux surveillés…</a:t>
            </a:r>
            <a:endParaRPr lang="fr-FR" sz="3200" b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871D54-103A-4864-BC60-1D9A36DBFF56}"/>
              </a:ext>
            </a:extLst>
          </p:cNvPr>
          <p:cNvSpPr/>
          <p:nvPr/>
        </p:nvSpPr>
        <p:spPr>
          <a:xfrm>
            <a:off x="7203676" y="2734409"/>
            <a:ext cx="877493" cy="198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8C6C0B-3179-4EF0-93EE-660BEEAB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0" y="2570914"/>
            <a:ext cx="5553196" cy="369634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8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2DB15F-D6D3-4864-AAC3-8E389328894C}"/>
              </a:ext>
            </a:extLst>
          </p:cNvPr>
          <p:cNvSpPr/>
          <p:nvPr/>
        </p:nvSpPr>
        <p:spPr>
          <a:xfrm>
            <a:off x="238061" y="154281"/>
            <a:ext cx="11953939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9C84C6-2BE3-40B4-8D9E-E3BB84B80734}"/>
              </a:ext>
            </a:extLst>
          </p:cNvPr>
          <p:cNvSpPr txBox="1"/>
          <p:nvPr/>
        </p:nvSpPr>
        <p:spPr>
          <a:xfrm>
            <a:off x="500185" y="214703"/>
            <a:ext cx="108532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GREAT RESET avec AMAZON Prime Air</a:t>
            </a:r>
          </a:p>
          <a:p>
            <a:pPr algn="ctr"/>
            <a:r>
              <a:rPr lang="fr-FR" sz="3200" dirty="0">
                <a:solidFill>
                  <a:srgbClr val="FFFFB9"/>
                </a:solidFill>
              </a:rPr>
              <a:t>À partir de votre maison intelligente vos commandes seront livrées en 30 minutes après le clic, et vous serez mieux surveillés…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76B84C-C57C-4CC6-B771-129C9EF16C0F}"/>
              </a:ext>
            </a:extLst>
          </p:cNvPr>
          <p:cNvSpPr txBox="1"/>
          <p:nvPr/>
        </p:nvSpPr>
        <p:spPr>
          <a:xfrm>
            <a:off x="9113466" y="2796443"/>
            <a:ext cx="2844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Open Sans" panose="020B0606030504020204" pitchFamily="34" charset="0"/>
              </a:rPr>
              <a:t> « Réduire temporairement la main-d'œuvre. Cela devrait toucher 28% de la population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6E881E-2746-43D6-8361-D18161F90268}"/>
              </a:ext>
            </a:extLst>
          </p:cNvPr>
          <p:cNvSpPr txBox="1"/>
          <p:nvPr/>
        </p:nvSpPr>
        <p:spPr>
          <a:xfrm>
            <a:off x="4312850" y="5872722"/>
            <a:ext cx="4975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400">
                <a:solidFill>
                  <a:srgbClr val="FFFF00"/>
                </a:solidFill>
                <a:latin typeface="Open Sans" panose="020B0606030504020204" pitchFamily="34" charset="0"/>
              </a:defRPr>
            </a:lvl1pPr>
          </a:lstStyle>
          <a:p>
            <a:r>
              <a:rPr lang="fr-FR" dirty="0"/>
              <a:t>Environ 50% de toutes les tâches devraient être automatisées. </a:t>
            </a:r>
          </a:p>
        </p:txBody>
      </p:sp>
      <p:pic>
        <p:nvPicPr>
          <p:cNvPr id="10" name="Picture 2" descr="Amazon a obtenu le feu vert pour un service de livraison par drone aux USA">
            <a:extLst>
              <a:ext uri="{FF2B5EF4-FFF2-40B4-BE49-F238E27FC236}">
                <a16:creationId xmlns:a16="http://schemas.microsoft.com/office/drawing/2014/main" id="{5FBF3198-DFA1-44A3-874C-2B897FEC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10" y="3147018"/>
            <a:ext cx="3833583" cy="22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AA8652-C714-4851-956B-5BB0817E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22" y="3147018"/>
            <a:ext cx="3770354" cy="21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1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2DB15F-D6D3-4864-AAC3-8E389328894C}"/>
              </a:ext>
            </a:extLst>
          </p:cNvPr>
          <p:cNvSpPr/>
          <p:nvPr/>
        </p:nvSpPr>
        <p:spPr>
          <a:xfrm>
            <a:off x="85591" y="144624"/>
            <a:ext cx="11953939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51B9D4-0BA4-4E01-B00F-2C50D3C7C65A}"/>
              </a:ext>
            </a:extLst>
          </p:cNvPr>
          <p:cNvSpPr txBox="1"/>
          <p:nvPr/>
        </p:nvSpPr>
        <p:spPr>
          <a:xfrm>
            <a:off x="5739470" y="2930910"/>
            <a:ext cx="60973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Livraison par </a:t>
            </a:r>
            <a:r>
              <a:rPr lang="fr-FR" sz="2400" b="1" dirty="0">
                <a:solidFill>
                  <a:srgbClr val="FFFF00"/>
                </a:solidFill>
                <a:latin typeface="Open Sans" panose="020B0606030504020204" pitchFamily="34" charset="0"/>
              </a:rPr>
              <a:t>Scout</a:t>
            </a:r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. </a:t>
            </a:r>
          </a:p>
          <a:p>
            <a:r>
              <a:rPr lang="fr-FR" sz="2400" dirty="0">
                <a:solidFill>
                  <a:schemeClr val="bg1"/>
                </a:solidFill>
                <a:latin typeface="Open Sans" panose="020B0606030504020204" pitchFamily="34" charset="0"/>
              </a:rPr>
              <a:t>Imaginez les voir se promener sur les trottoirs de votre ville intelligente.</a:t>
            </a:r>
          </a:p>
          <a:p>
            <a:endParaRPr lang="fr-FR" sz="24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r>
              <a:rPr lang="fr-FR" sz="2400" dirty="0">
                <a:solidFill>
                  <a:srgbClr val="FFFF00"/>
                </a:solidFill>
                <a:latin typeface="Open Sans" panose="020B0606030504020204" pitchFamily="34" charset="0"/>
              </a:rPr>
              <a:t>Rappelez-vous « Réduire temporairement la main-d'œuvre. Cela devrait toucher 28% de la population » </a:t>
            </a:r>
          </a:p>
          <a:p>
            <a:endParaRPr lang="fr-FR" sz="2400" dirty="0">
              <a:solidFill>
                <a:srgbClr val="FFFF00"/>
              </a:solidFill>
              <a:latin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9B47E7-1B4A-4E2A-9FB5-493791DF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80" y="2869088"/>
            <a:ext cx="5201044" cy="31795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FA1AA8C-8971-4440-BB2B-412F9B34B9D5}"/>
              </a:ext>
            </a:extLst>
          </p:cNvPr>
          <p:cNvSpPr txBox="1"/>
          <p:nvPr/>
        </p:nvSpPr>
        <p:spPr>
          <a:xfrm>
            <a:off x="877613" y="154281"/>
            <a:ext cx="104367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GREAT RESET avec AMAZON Scout</a:t>
            </a:r>
          </a:p>
          <a:p>
            <a:pPr algn="ctr"/>
            <a:r>
              <a:rPr lang="fr-FR" sz="3200" dirty="0">
                <a:solidFill>
                  <a:srgbClr val="FFFFB9"/>
                </a:solidFill>
              </a:rPr>
              <a:t>À partir de votre maison intelligente vos commandes seront livrées en 30 minutes après le clic, et vous serez mieux surveillés…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34E8A9-1954-4E9F-9E77-57BDBFD2742E}"/>
              </a:ext>
            </a:extLst>
          </p:cNvPr>
          <p:cNvSpPr txBox="1"/>
          <p:nvPr/>
        </p:nvSpPr>
        <p:spPr>
          <a:xfrm>
            <a:off x="5739470" y="5700899"/>
            <a:ext cx="60973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Open Sans" panose="020B0606030504020204" pitchFamily="34" charset="0"/>
              </a:rPr>
              <a:t>Environ 50% de toutes les tâches devraient être automatisées. </a:t>
            </a:r>
          </a:p>
        </p:txBody>
      </p:sp>
    </p:spTree>
    <p:extLst>
      <p:ext uri="{BB962C8B-B14F-4D97-AF65-F5344CB8AC3E}">
        <p14:creationId xmlns:p14="http://schemas.microsoft.com/office/powerpoint/2010/main" val="253938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94B5A5-4733-40F5-A99A-2280B6717F2D}"/>
              </a:ext>
            </a:extLst>
          </p:cNvPr>
          <p:cNvSpPr/>
          <p:nvPr/>
        </p:nvSpPr>
        <p:spPr>
          <a:xfrm>
            <a:off x="126878" y="144624"/>
            <a:ext cx="11938243" cy="65687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Norse Live Attack Map Visualization - jtmoulia">
            <a:extLst>
              <a:ext uri="{FF2B5EF4-FFF2-40B4-BE49-F238E27FC236}">
                <a16:creationId xmlns:a16="http://schemas.microsoft.com/office/drawing/2014/main" id="{9C65A736-495F-4A0E-B48B-5365E5F5FE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10" y="1294712"/>
            <a:ext cx="11501980" cy="523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0A492A-BECB-4D61-B6D5-AF8B21F3C412}"/>
              </a:ext>
            </a:extLst>
          </p:cNvPr>
          <p:cNvSpPr txBox="1"/>
          <p:nvPr/>
        </p:nvSpPr>
        <p:spPr>
          <a:xfrm>
            <a:off x="643467" y="222725"/>
            <a:ext cx="104367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Aujourd’hui des cyber guerriers utilisent </a:t>
            </a:r>
          </a:p>
          <a:p>
            <a:pPr algn="ctr"/>
            <a:r>
              <a:rPr lang="fr-FR" dirty="0"/>
              <a:t>un autre type de flèche pour vaincre</a:t>
            </a:r>
          </a:p>
        </p:txBody>
      </p:sp>
    </p:spTree>
    <p:extLst>
      <p:ext uri="{BB962C8B-B14F-4D97-AF65-F5344CB8AC3E}">
        <p14:creationId xmlns:p14="http://schemas.microsoft.com/office/powerpoint/2010/main" val="2230628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C4C5AD-2405-4A68-971A-960AA6E38C74}"/>
              </a:ext>
            </a:extLst>
          </p:cNvPr>
          <p:cNvSpPr/>
          <p:nvPr/>
        </p:nvSpPr>
        <p:spPr>
          <a:xfrm>
            <a:off x="332584" y="169979"/>
            <a:ext cx="11697552" cy="65687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C351F-07F7-4326-8658-4E3689C7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25" y="2439972"/>
            <a:ext cx="3398546" cy="251648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AB7D51-6C6E-490B-AD23-7CDE21865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20" y="3317549"/>
            <a:ext cx="3867966" cy="270848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A9FD10-B4C1-4A8C-B7B4-E4C367110742}"/>
              </a:ext>
            </a:extLst>
          </p:cNvPr>
          <p:cNvSpPr txBox="1"/>
          <p:nvPr/>
        </p:nvSpPr>
        <p:spPr>
          <a:xfrm>
            <a:off x="1897507" y="369757"/>
            <a:ext cx="8200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Les techniques évoluent, </a:t>
            </a:r>
          </a:p>
          <a:p>
            <a:pPr algn="ctr"/>
            <a:r>
              <a:rPr lang="fr-FR" dirty="0"/>
              <a:t>L’objectif reste le même</a:t>
            </a:r>
          </a:p>
        </p:txBody>
      </p:sp>
    </p:spTree>
    <p:extLst>
      <p:ext uri="{BB962C8B-B14F-4D97-AF65-F5344CB8AC3E}">
        <p14:creationId xmlns:p14="http://schemas.microsoft.com/office/powerpoint/2010/main" val="3638075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ow to watch hacking, and cyberwarfare between the USA and China, in real  time - ExtremeTech">
            <a:extLst>
              <a:ext uri="{FF2B5EF4-FFF2-40B4-BE49-F238E27FC236}">
                <a16:creationId xmlns:a16="http://schemas.microsoft.com/office/drawing/2014/main" id="{6B8EBA58-FA74-4742-900F-BABFFAA39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3" y="152997"/>
            <a:ext cx="10784674" cy="660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724F05-5B39-4055-B831-14691B2FFFEB}"/>
              </a:ext>
            </a:extLst>
          </p:cNvPr>
          <p:cNvSpPr txBox="1"/>
          <p:nvPr/>
        </p:nvSpPr>
        <p:spPr>
          <a:xfrm>
            <a:off x="877613" y="393514"/>
            <a:ext cx="104367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Cyber attaque massive</a:t>
            </a:r>
          </a:p>
        </p:txBody>
      </p:sp>
    </p:spTree>
    <p:extLst>
      <p:ext uri="{BB962C8B-B14F-4D97-AF65-F5344CB8AC3E}">
        <p14:creationId xmlns:p14="http://schemas.microsoft.com/office/powerpoint/2010/main" val="131044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Norse Corp Map - Global View - YouTube">
            <a:extLst>
              <a:ext uri="{FF2B5EF4-FFF2-40B4-BE49-F238E27FC236}">
                <a16:creationId xmlns:a16="http://schemas.microsoft.com/office/drawing/2014/main" id="{3C76D9F9-7CF6-41BA-BAF0-B2467CDA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-1" b="-1"/>
          <a:stretch/>
        </p:blipFill>
        <p:spPr bwMode="auto">
          <a:xfrm>
            <a:off x="168250" y="86549"/>
            <a:ext cx="11940186" cy="672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C647FF-46B6-43A1-B74D-415778CC3602}"/>
              </a:ext>
            </a:extLst>
          </p:cNvPr>
          <p:cNvSpPr/>
          <p:nvPr/>
        </p:nvSpPr>
        <p:spPr>
          <a:xfrm>
            <a:off x="346841" y="6632028"/>
            <a:ext cx="4099035" cy="1394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3910CF-EB8B-40AD-B8FE-4A533861D806}"/>
              </a:ext>
            </a:extLst>
          </p:cNvPr>
          <p:cNvSpPr txBox="1"/>
          <p:nvPr/>
        </p:nvSpPr>
        <p:spPr>
          <a:xfrm>
            <a:off x="2151753" y="211664"/>
            <a:ext cx="81265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pPr algn="ctr"/>
            <a:r>
              <a:rPr lang="fr-FR" dirty="0"/>
              <a:t>Une cyber attaque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3F610F-ACD6-40EE-A3BD-8149ED18F727}"/>
              </a:ext>
            </a:extLst>
          </p:cNvPr>
          <p:cNvSpPr/>
          <p:nvPr/>
        </p:nvSpPr>
        <p:spPr>
          <a:xfrm>
            <a:off x="168250" y="86549"/>
            <a:ext cx="1668433" cy="6544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41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6E874F-4E3B-458B-98CC-DE6DC8E82B50}"/>
              </a:ext>
            </a:extLst>
          </p:cNvPr>
          <p:cNvSpPr/>
          <p:nvPr/>
        </p:nvSpPr>
        <p:spPr>
          <a:xfrm>
            <a:off x="289248" y="126387"/>
            <a:ext cx="11526831" cy="65687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58E7C2E-4DBA-4CB1-A814-9F4B051B14C3}"/>
              </a:ext>
            </a:extLst>
          </p:cNvPr>
          <p:cNvGrpSpPr/>
          <p:nvPr/>
        </p:nvGrpSpPr>
        <p:grpSpPr>
          <a:xfrm>
            <a:off x="476240" y="563833"/>
            <a:ext cx="4192636" cy="2614240"/>
            <a:chOff x="476240" y="563833"/>
            <a:chExt cx="4192636" cy="2614240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B434E6E-366E-4DD1-91D3-4D678FB96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0" y="975679"/>
              <a:ext cx="4192636" cy="220239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08D51F7-94D7-4CC3-93AA-4FF6739037EA}"/>
                </a:ext>
              </a:extLst>
            </p:cNvPr>
            <p:cNvSpPr txBox="1"/>
            <p:nvPr/>
          </p:nvSpPr>
          <p:spPr>
            <a:xfrm>
              <a:off x="1060415" y="563833"/>
              <a:ext cx="34230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000" b="1" i="0" dirty="0">
                  <a:solidFill>
                    <a:schemeClr val="bg1"/>
                  </a:solidFill>
                  <a:effectLst/>
                  <a:latin typeface="Droid Serif"/>
                </a:rPr>
                <a:t>Delta</a:t>
              </a:r>
              <a:r>
                <a:rPr lang="fr-FR" sz="2000" b="0" i="0" dirty="0">
                  <a:solidFill>
                    <a:schemeClr val="bg1"/>
                  </a:solidFill>
                  <a:effectLst/>
                  <a:latin typeface="Droid Serif"/>
                </a:rPr>
                <a:t> est le nom d’un virus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4D4079E-E5FE-423F-B6BE-2987EBA448B9}"/>
              </a:ext>
            </a:extLst>
          </p:cNvPr>
          <p:cNvGrpSpPr/>
          <p:nvPr/>
        </p:nvGrpSpPr>
        <p:grpSpPr>
          <a:xfrm>
            <a:off x="494902" y="3627255"/>
            <a:ext cx="4192636" cy="2756575"/>
            <a:chOff x="494902" y="3627255"/>
            <a:chExt cx="4192636" cy="2756575"/>
          </a:xfrm>
        </p:grpSpPr>
        <p:pic>
          <p:nvPicPr>
            <p:cNvPr id="19" name="Picture 14" descr="Covid-19 : le variant Epsilon résistant aux vaccins ARN ?">
              <a:extLst>
                <a:ext uri="{FF2B5EF4-FFF2-40B4-BE49-F238E27FC236}">
                  <a16:creationId xmlns:a16="http://schemas.microsoft.com/office/drawing/2014/main" id="{16AFC798-4162-403D-92D0-04C0C981E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02" y="4013115"/>
              <a:ext cx="4192636" cy="23707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51C5510-587F-4748-85E7-2951B433627F}"/>
                </a:ext>
              </a:extLst>
            </p:cNvPr>
            <p:cNvSpPr txBox="1"/>
            <p:nvPr/>
          </p:nvSpPr>
          <p:spPr>
            <a:xfrm>
              <a:off x="932589" y="3627255"/>
              <a:ext cx="34230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000" b="1" dirty="0">
                  <a:solidFill>
                    <a:schemeClr val="bg1"/>
                  </a:solidFill>
                  <a:latin typeface="Droid Serif"/>
                </a:rPr>
                <a:t>Epsilon</a:t>
              </a:r>
              <a:r>
                <a:rPr lang="fr-FR" sz="2000" b="0" i="0" dirty="0">
                  <a:solidFill>
                    <a:schemeClr val="bg1"/>
                  </a:solidFill>
                  <a:effectLst/>
                  <a:latin typeface="Droid Serif"/>
                </a:rPr>
                <a:t> est le nom d’un virus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58AAAC1-B99A-447C-BEA5-AC46477E9349}"/>
              </a:ext>
            </a:extLst>
          </p:cNvPr>
          <p:cNvGrpSpPr/>
          <p:nvPr/>
        </p:nvGrpSpPr>
        <p:grpSpPr>
          <a:xfrm>
            <a:off x="6599652" y="232358"/>
            <a:ext cx="5028914" cy="3014828"/>
            <a:chOff x="6599652" y="232358"/>
            <a:chExt cx="5028914" cy="3014828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B8DAF41-6CCB-43B1-8BF1-1183E6686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9882" y="1044792"/>
              <a:ext cx="3922631" cy="220239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Energy-efficient solutions launched for 5G and IoT edge computing,  e-mobility and smart manufacturing - IoT global network">
              <a:extLst>
                <a:ext uri="{FF2B5EF4-FFF2-40B4-BE49-F238E27FC236}">
                  <a16:creationId xmlns:a16="http://schemas.microsoft.com/office/drawing/2014/main" id="{B540227E-5298-4DB5-A0F3-B2BD4CD11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9882" y="2637297"/>
              <a:ext cx="811164" cy="540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101007F-00D9-47D3-8EEC-7D8C0FDF9204}"/>
                </a:ext>
              </a:extLst>
            </p:cNvPr>
            <p:cNvSpPr txBox="1"/>
            <p:nvPr/>
          </p:nvSpPr>
          <p:spPr>
            <a:xfrm>
              <a:off x="6599652" y="232358"/>
              <a:ext cx="50289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i="0" dirty="0">
                  <a:solidFill>
                    <a:schemeClr val="bg1"/>
                  </a:solidFill>
                  <a:effectLst/>
                  <a:latin typeface="Droid Serif"/>
                </a:rPr>
                <a:t>Delta Power Solution </a:t>
              </a:r>
              <a:r>
                <a:rPr lang="fr-FR" sz="2000" b="0" i="0" dirty="0">
                  <a:solidFill>
                    <a:schemeClr val="bg1"/>
                  </a:solidFill>
                  <a:effectLst/>
                  <a:latin typeface="Droid Serif"/>
                </a:rPr>
                <a:t>est l’un des plus grands installateurs mondiaux d’antennes 5G  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37DC4A93-34B4-4154-8C10-EF7B9F826749}"/>
              </a:ext>
            </a:extLst>
          </p:cNvPr>
          <p:cNvGrpSpPr/>
          <p:nvPr/>
        </p:nvGrpSpPr>
        <p:grpSpPr>
          <a:xfrm>
            <a:off x="4893192" y="3247186"/>
            <a:ext cx="6897934" cy="3218418"/>
            <a:chOff x="4893192" y="3247186"/>
            <a:chExt cx="6897934" cy="3218418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41CB129-9B1D-4FCE-BD63-C8207FAF4075}"/>
                </a:ext>
              </a:extLst>
            </p:cNvPr>
            <p:cNvSpPr txBox="1"/>
            <p:nvPr/>
          </p:nvSpPr>
          <p:spPr>
            <a:xfrm>
              <a:off x="4893192" y="3247186"/>
              <a:ext cx="2043404" cy="1323439"/>
            </a:xfrm>
            <a:prstGeom prst="rect">
              <a:avLst/>
            </a:prstGeom>
            <a:noFill/>
            <a:ln w="12700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i="0" dirty="0">
                  <a:solidFill>
                    <a:schemeClr val="bg1"/>
                  </a:solidFill>
                  <a:effectLst/>
                  <a:latin typeface="Droid Serif"/>
                </a:rPr>
                <a:t>Delta</a:t>
              </a:r>
              <a:r>
                <a:rPr lang="fr-FR" sz="2000" b="0" i="0" dirty="0">
                  <a:solidFill>
                    <a:schemeClr val="bg1"/>
                  </a:solidFill>
                  <a:effectLst/>
                  <a:latin typeface="Droid Serif"/>
                </a:rPr>
                <a:t> et </a:t>
              </a:r>
              <a:r>
                <a:rPr lang="fr-FR" sz="2000" b="1" i="0" dirty="0">
                  <a:solidFill>
                    <a:schemeClr val="bg1"/>
                  </a:solidFill>
                  <a:effectLst/>
                  <a:latin typeface="Droid Serif"/>
                </a:rPr>
                <a:t>Epsilon</a:t>
              </a:r>
              <a:r>
                <a:rPr lang="fr-FR" sz="2000" b="0" i="0" dirty="0">
                  <a:solidFill>
                    <a:schemeClr val="bg1"/>
                  </a:solidFill>
                  <a:effectLst/>
                  <a:latin typeface="Droid Serif"/>
                </a:rPr>
                <a:t> sont deux types d’ondes bien connus</a:t>
              </a:r>
            </a:p>
          </p:txBody>
        </p:sp>
        <p:pic>
          <p:nvPicPr>
            <p:cNvPr id="23" name="Picture 10" descr="Epsilon S&amp;#39;associe à Lifeway Singapore Pour Des Cyber Tests 5G Avec  Connectivité à La Demande - Tech Tribune France">
              <a:extLst>
                <a:ext uri="{FF2B5EF4-FFF2-40B4-BE49-F238E27FC236}">
                  <a16:creationId xmlns:a16="http://schemas.microsoft.com/office/drawing/2014/main" id="{4291CC72-9767-4CAE-8563-27473720F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06" y="4107246"/>
              <a:ext cx="3972982" cy="235835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2EA15AF-3F5D-4A85-9882-6D6CAD730D4D}"/>
                </a:ext>
              </a:extLst>
            </p:cNvPr>
            <p:cNvSpPr txBox="1"/>
            <p:nvPr/>
          </p:nvSpPr>
          <p:spPr>
            <a:xfrm>
              <a:off x="6762212" y="3343107"/>
              <a:ext cx="502891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2400" b="0" i="0">
                  <a:solidFill>
                    <a:srgbClr val="222222"/>
                  </a:solidFill>
                  <a:effectLst/>
                  <a:latin typeface="Droid Serif"/>
                </a:defRPr>
              </a:lvl1pPr>
            </a:lstStyle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Epsilon Tel  </a:t>
              </a:r>
              <a:r>
                <a:rPr lang="fr-FR" sz="2000" dirty="0">
                  <a:solidFill>
                    <a:schemeClr val="bg1"/>
                  </a:solidFill>
                </a:rPr>
                <a:t>est fournisseur de services de connectivité mondiale via les réseaux 5G 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C02AD86-179B-4D6B-AA33-301EBDF0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49882" y="5743776"/>
              <a:ext cx="707887" cy="70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682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0ADA2F-160C-4364-8C6B-6DE519CAAFEE}"/>
              </a:ext>
            </a:extLst>
          </p:cNvPr>
          <p:cNvSpPr/>
          <p:nvPr/>
        </p:nvSpPr>
        <p:spPr>
          <a:xfrm>
            <a:off x="167148" y="144624"/>
            <a:ext cx="11906865" cy="66503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DE7F83-8943-4739-9315-2C236701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02" y="371474"/>
            <a:ext cx="10190396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8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9B033C-571B-4CA6-93BD-E5518E326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95262"/>
            <a:ext cx="11077575" cy="6467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6932E7-4C59-4122-864C-3A2FA74CA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02" y="5264564"/>
            <a:ext cx="1552933" cy="1164700"/>
          </a:xfrm>
          <a:prstGeom prst="rect">
            <a:avLst/>
          </a:prstGeom>
        </p:spPr>
      </p:pic>
      <p:pic>
        <p:nvPicPr>
          <p:cNvPr id="1028" name="Picture 4" descr="rapport 2014 sur le réchauffement climatique de la planète">
            <a:extLst>
              <a:ext uri="{FF2B5EF4-FFF2-40B4-BE49-F238E27FC236}">
                <a16:creationId xmlns:a16="http://schemas.microsoft.com/office/drawing/2014/main" id="{5CB8BB9B-02A5-4A29-9663-0160213E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199" y="5380032"/>
            <a:ext cx="1666426" cy="10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boeken.nl">
            <a:extLst>
              <a:ext uri="{FF2B5EF4-FFF2-40B4-BE49-F238E27FC236}">
                <a16:creationId xmlns:a16="http://schemas.microsoft.com/office/drawing/2014/main" id="{8B460FDE-8BD6-43B1-8943-3761EC37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03" y="4177299"/>
            <a:ext cx="1666427" cy="2405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8A49E7C3-EFDA-4846-AAF5-EBC449EEEEB4}"/>
              </a:ext>
            </a:extLst>
          </p:cNvPr>
          <p:cNvCxnSpPr>
            <a:stCxn id="9" idx="3"/>
            <a:endCxn id="1026" idx="2"/>
          </p:cNvCxnSpPr>
          <p:nvPr/>
        </p:nvCxnSpPr>
        <p:spPr>
          <a:xfrm flipV="1">
            <a:off x="2182235" y="5380032"/>
            <a:ext cx="2964768" cy="466882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B3DDB0A6-2469-48EB-B356-0DCA4FB390F1}"/>
              </a:ext>
            </a:extLst>
          </p:cNvPr>
          <p:cNvCxnSpPr/>
          <p:nvPr/>
        </p:nvCxnSpPr>
        <p:spPr>
          <a:xfrm rot="10800000">
            <a:off x="6813431" y="5380032"/>
            <a:ext cx="2964769" cy="466882"/>
          </a:xfrm>
          <a:prstGeom prst="curvedConnector3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ow would you define your Relationship with a Bank? - Marshall Strategy">
            <a:extLst>
              <a:ext uri="{FF2B5EF4-FFF2-40B4-BE49-F238E27FC236}">
                <a16:creationId xmlns:a16="http://schemas.microsoft.com/office/drawing/2014/main" id="{8AC20040-499C-4D67-A7A8-1FD5DF34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312" y="343884"/>
            <a:ext cx="1193369" cy="7797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èche : haut 2">
            <a:extLst>
              <a:ext uri="{FF2B5EF4-FFF2-40B4-BE49-F238E27FC236}">
                <a16:creationId xmlns:a16="http://schemas.microsoft.com/office/drawing/2014/main" id="{52739424-235F-48AE-B0C8-9840B06AE080}"/>
              </a:ext>
            </a:extLst>
          </p:cNvPr>
          <p:cNvSpPr/>
          <p:nvPr/>
        </p:nvSpPr>
        <p:spPr>
          <a:xfrm>
            <a:off x="5477435" y="3523543"/>
            <a:ext cx="1035990" cy="7797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17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AC33F-DED2-428D-B6FA-02C7B454E15F}"/>
              </a:ext>
            </a:extLst>
          </p:cNvPr>
          <p:cNvSpPr/>
          <p:nvPr/>
        </p:nvSpPr>
        <p:spPr>
          <a:xfrm>
            <a:off x="167148" y="144624"/>
            <a:ext cx="11906865" cy="665031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35274B-0382-4802-A786-1A74BF140A9F}"/>
              </a:ext>
            </a:extLst>
          </p:cNvPr>
          <p:cNvSpPr txBox="1"/>
          <p:nvPr/>
        </p:nvSpPr>
        <p:spPr>
          <a:xfrm>
            <a:off x="106310" y="468959"/>
            <a:ext cx="52053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Playfair Display"/>
            </a:endParaRPr>
          </a:p>
          <a:p>
            <a:pPr algn="ctr"/>
            <a:endParaRPr lang="fr-FR" sz="2800" dirty="0">
              <a:solidFill>
                <a:schemeClr val="bg1"/>
              </a:solidFill>
              <a:latin typeface="Playfair Display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Playfair Display"/>
              </a:rPr>
              <a:t>NOUS NE SOMMES PLUS DANS LES GRANDS PRINCIPES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Playfair Display"/>
              </a:rPr>
              <a:t>LES GOUVERNEMENTS SÈMENT À GAUCHE, LA CONFUSION ET LA PEUR (Pass Sanitaire, Vaccination obligatoire – Variants Delta, Epsilon,…) POUR À DROITE,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Playfair Display"/>
              </a:rPr>
              <a:t>METTRE EN ŒUVRE LE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Playfair Display"/>
              </a:rPr>
              <a:t>«  GREAT RESET »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Playfair Display"/>
              </a:rPr>
              <a:t>POUR</a:t>
            </a:r>
          </a:p>
          <a:p>
            <a:pPr algn="ctr"/>
            <a:r>
              <a:rPr lang="fr-FR" sz="2800" b="1" dirty="0">
                <a:solidFill>
                  <a:srgbClr val="FFFF00"/>
                </a:solidFill>
                <a:latin typeface="Playfair Display"/>
              </a:rPr>
              <a:t>UN NOUVEL ORDRE MONDIAL </a:t>
            </a:r>
          </a:p>
          <a:p>
            <a:pPr algn="ctr"/>
            <a:r>
              <a:rPr lang="fr-FR" sz="2800" b="1" i="0" dirty="0">
                <a:solidFill>
                  <a:srgbClr val="FFFF00"/>
                </a:solidFill>
                <a:effectLst/>
                <a:latin typeface="Playfair Display"/>
              </a:rPr>
              <a:t>Selon l’AGENDA DE DAVOS</a:t>
            </a:r>
          </a:p>
        </p:txBody>
      </p:sp>
      <p:pic>
        <p:nvPicPr>
          <p:cNvPr id="2050" name="Picture 2" descr="succesboeken.nl">
            <a:extLst>
              <a:ext uri="{FF2B5EF4-FFF2-40B4-BE49-F238E27FC236}">
                <a16:creationId xmlns:a16="http://schemas.microsoft.com/office/drawing/2014/main" id="{A4BC66AE-0915-4DEA-A518-49495617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95" y="63062"/>
            <a:ext cx="883138" cy="13737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CA3165-CE4C-4F17-9AE8-7F5979CC7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418" y="1542424"/>
            <a:ext cx="5487843" cy="43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37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463</Words>
  <Application>Microsoft Office PowerPoint</Application>
  <PresentationFormat>Grand écran</PresentationFormat>
  <Paragraphs>49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Droid Serif</vt:lpstr>
      <vt:lpstr>Open Sans</vt:lpstr>
      <vt:lpstr>Playfair Display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jaulent</dc:creator>
  <cp:lastModifiedBy>patrick jaulent</cp:lastModifiedBy>
  <cp:revision>299</cp:revision>
  <dcterms:created xsi:type="dcterms:W3CDTF">2021-07-09T06:14:05Z</dcterms:created>
  <dcterms:modified xsi:type="dcterms:W3CDTF">2021-07-16T08:02:07Z</dcterms:modified>
</cp:coreProperties>
</file>