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8" r:id="rId4"/>
    <p:sldId id="265" r:id="rId5"/>
    <p:sldId id="259" r:id="rId6"/>
    <p:sldId id="260" r:id="rId7"/>
    <p:sldId id="258" r:id="rId8"/>
    <p:sldId id="266" r:id="rId9"/>
    <p:sldId id="262" r:id="rId10"/>
    <p:sldId id="263" r:id="rId11"/>
    <p:sldId id="264"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28"/>
  </p:normalViewPr>
  <p:slideViewPr>
    <p:cSldViewPr snapToGrid="0" snapToObjects="1">
      <p:cViewPr varScale="1">
        <p:scale>
          <a:sx n="83" d="100"/>
          <a:sy n="83" d="100"/>
        </p:scale>
        <p:origin x="224" y="8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2E0A0D-59E2-3241-BF9E-38A5EBC2A36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850D3-7898-0C49-B717-1C9DC2B58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6D2F7765-42DB-894A-964C-4DEBE0D6216E}"/>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004A81D3-1182-8747-AF10-AD784894DD8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0585BF6-9383-4043-A586-5382C4136034}"/>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2688772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312EC2-EF93-034D-9B92-9E3B1A3CA7A5}"/>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C56C6D-DE98-CA46-AF6B-5522ADCD661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F12ADF-5B78-9E4E-8FB6-25839D1B84F5}"/>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8491DCE4-C8EE-6442-B8E0-1A8A47094A5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3A0D7D1-A6A7-104A-A0D6-48B358BEED47}"/>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1783105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1F51E3C-351C-4E4D-921E-02CA77783AB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C6EB5E1-74B5-F740-9448-AC794426C68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66B838-F468-EE48-9A0D-E1BE1EDCA7C3}"/>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5AD3E1FA-AED6-9E4D-A951-F22D8FAC652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B9B431E-9868-574F-AD39-0615DAA205F0}"/>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4257152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3532B0-7A3B-E04B-AC01-05751FD5D7D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434A6A3-6ACE-EA4B-9003-7845212F35C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742FFC8-C7D5-7645-A0AC-F915A839CAEA}"/>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BE50B634-73C9-304C-9833-E747BA7B3C7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96ED29-3EF9-B740-9C7C-8C8E511B5E11}"/>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3108193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D28A8B-1082-2F47-B4B6-EAD1CE73AAC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45BD863-5CED-6E4F-888B-1BAE41111D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EE2C06C-A7EE-064D-8EB2-45F2BFD45EEF}"/>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41A96B74-4EF6-924D-B188-75EDC9FAE0E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27A06F-CA7B-E047-94D3-1FE557EB7B7C}"/>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1627093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F7DB83-BBB9-BA45-9217-579CA73A5C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5010BFE-6936-B645-9DBF-CF59A5F977C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A1294DA-990D-BF4C-BB01-2F405D29A12F}"/>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624C81E-B43E-FA46-A683-674A8B4E60E4}"/>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6" name="Espace réservé du pied de page 5">
            <a:extLst>
              <a:ext uri="{FF2B5EF4-FFF2-40B4-BE49-F238E27FC236}">
                <a16:creationId xmlns:a16="http://schemas.microsoft.com/office/drawing/2014/main" id="{309EA7BC-73A3-C246-A3CD-DD6221A84B4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41FB011-13F8-C249-9616-C5AB81C740E1}"/>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2992346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666896-1DA7-6F49-9DE4-F2255C2D64D5}"/>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9071976-CA46-404F-A579-3F231B773C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B9C7171D-BB08-D548-824A-9160470465E2}"/>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B8DD497-87A2-9A4A-BA7B-4903B270B5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6D6B62B-DBCC-B04F-A3BD-4E42C096C2C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6B54406-B6CF-A240-852F-B6DF87465CAF}"/>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8" name="Espace réservé du pied de page 7">
            <a:extLst>
              <a:ext uri="{FF2B5EF4-FFF2-40B4-BE49-F238E27FC236}">
                <a16:creationId xmlns:a16="http://schemas.microsoft.com/office/drawing/2014/main" id="{E9CD9743-5930-374F-AA6D-44FEC24AE1F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D7AF6555-B543-1D4D-944A-DB5F17505431}"/>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3360862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5579CC-A28B-C64E-8695-BD7503D6B0F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FC3BAFC-93A6-8F43-B914-2B3D46EA8149}"/>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4" name="Espace réservé du pied de page 3">
            <a:extLst>
              <a:ext uri="{FF2B5EF4-FFF2-40B4-BE49-F238E27FC236}">
                <a16:creationId xmlns:a16="http://schemas.microsoft.com/office/drawing/2014/main" id="{A817AA6B-5BE6-924B-A85A-5B55696E52E7}"/>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0B4C461B-85D1-BA40-9FB9-96A5483536B7}"/>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2241156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9335649-40BF-8B45-AFDD-EC947D709026}"/>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3" name="Espace réservé du pied de page 2">
            <a:extLst>
              <a:ext uri="{FF2B5EF4-FFF2-40B4-BE49-F238E27FC236}">
                <a16:creationId xmlns:a16="http://schemas.microsoft.com/office/drawing/2014/main" id="{93905A7E-570A-F342-9CD1-B494EF53195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654749C-D7E3-BA47-BFFA-401FDC19B98B}"/>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2093748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54DB61-DAEB-994A-BF09-A7B0B42BE87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3865AEA-A270-194F-90E1-020C311138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70F8E2E-C939-894E-B7C4-36ADBB99A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54E414B-C838-E746-A08E-389FD4C068DA}"/>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6" name="Espace réservé du pied de page 5">
            <a:extLst>
              <a:ext uri="{FF2B5EF4-FFF2-40B4-BE49-F238E27FC236}">
                <a16:creationId xmlns:a16="http://schemas.microsoft.com/office/drawing/2014/main" id="{B28D4C2A-F766-4345-B160-39FFBDDD51B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C9B8220-95AE-CA46-B541-293138E3D87D}"/>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105025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BFEFE5-6438-8345-B8EA-C4DD1887320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B7627EC-7E9D-0C47-9064-9DC347544A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3A36050-3982-E24A-87B7-0D57C0EEB9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CC5572B-B0A4-C04F-B204-39A31787E469}"/>
              </a:ext>
            </a:extLst>
          </p:cNvPr>
          <p:cNvSpPr>
            <a:spLocks noGrp="1"/>
          </p:cNvSpPr>
          <p:nvPr>
            <p:ph type="dt" sz="half" idx="10"/>
          </p:nvPr>
        </p:nvSpPr>
        <p:spPr/>
        <p:txBody>
          <a:bodyPr/>
          <a:lstStyle/>
          <a:p>
            <a:fld id="{D67525EA-E96E-D443-8A0E-D3DBEA79E770}" type="datetimeFigureOut">
              <a:rPr lang="fr-FR" smtClean="0"/>
              <a:t>22/07/2021</a:t>
            </a:fld>
            <a:endParaRPr lang="fr-FR"/>
          </a:p>
        </p:txBody>
      </p:sp>
      <p:sp>
        <p:nvSpPr>
          <p:cNvPr id="6" name="Espace réservé du pied de page 5">
            <a:extLst>
              <a:ext uri="{FF2B5EF4-FFF2-40B4-BE49-F238E27FC236}">
                <a16:creationId xmlns:a16="http://schemas.microsoft.com/office/drawing/2014/main" id="{182C665B-AD93-284E-B60D-D044E764FAA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285F839-CE8D-FD48-95D4-D961A5D1A898}"/>
              </a:ext>
            </a:extLst>
          </p:cNvPr>
          <p:cNvSpPr>
            <a:spLocks noGrp="1"/>
          </p:cNvSpPr>
          <p:nvPr>
            <p:ph type="sldNum" sz="quarter" idx="12"/>
          </p:nvPr>
        </p:nvSpPr>
        <p:spPr/>
        <p:txBody>
          <a:bodyPr/>
          <a:lstStyle/>
          <a:p>
            <a:fld id="{78F463A4-041F-BC4A-BB5C-F7332C968206}" type="slidenum">
              <a:rPr lang="fr-FR" smtClean="0"/>
              <a:t>‹N°›</a:t>
            </a:fld>
            <a:endParaRPr lang="fr-FR"/>
          </a:p>
        </p:txBody>
      </p:sp>
    </p:spTree>
    <p:extLst>
      <p:ext uri="{BB962C8B-B14F-4D97-AF65-F5344CB8AC3E}">
        <p14:creationId xmlns:p14="http://schemas.microsoft.com/office/powerpoint/2010/main" val="2305816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F8B104D-34F9-8847-A90E-623CB225BE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CD646927-C383-A948-8954-307AA5DDA4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215A1E3-C065-0445-B24F-6682E83664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525EA-E96E-D443-8A0E-D3DBEA79E770}" type="datetimeFigureOut">
              <a:rPr lang="fr-FR" smtClean="0"/>
              <a:t>22/07/2021</a:t>
            </a:fld>
            <a:endParaRPr lang="fr-FR"/>
          </a:p>
        </p:txBody>
      </p:sp>
      <p:sp>
        <p:nvSpPr>
          <p:cNvPr id="5" name="Espace réservé du pied de page 4">
            <a:extLst>
              <a:ext uri="{FF2B5EF4-FFF2-40B4-BE49-F238E27FC236}">
                <a16:creationId xmlns:a16="http://schemas.microsoft.com/office/drawing/2014/main" id="{287D0778-197B-B440-8C38-B8C67B8E67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C5E54EB-DED8-354C-91A4-77F63E08A7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F463A4-041F-BC4A-BB5C-F7332C968206}" type="slidenum">
              <a:rPr lang="fr-FR" smtClean="0"/>
              <a:t>‹N°›</a:t>
            </a:fld>
            <a:endParaRPr lang="fr-FR"/>
          </a:p>
        </p:txBody>
      </p:sp>
    </p:spTree>
    <p:extLst>
      <p:ext uri="{BB962C8B-B14F-4D97-AF65-F5344CB8AC3E}">
        <p14:creationId xmlns:p14="http://schemas.microsoft.com/office/powerpoint/2010/main" val="4048663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 Id="rId5" Type="http://schemas.openxmlformats.org/officeDocument/2006/relationships/image" Target="../media/image9.tiff"/><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2.xml"/><Relationship Id="rId6" Type="http://schemas.openxmlformats.org/officeDocument/2006/relationships/image" Target="../media/image22.tiff"/><Relationship Id="rId5" Type="http://schemas.openxmlformats.org/officeDocument/2006/relationships/image" Target="../media/image21.tiff"/><Relationship Id="rId4" Type="http://schemas.openxmlformats.org/officeDocument/2006/relationships/image" Target="../media/image20.tiff"/></Relationships>
</file>

<file path=ppt/slides/_rels/slide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C67707-E0F0-7544-9B34-C0D58EF2560C}"/>
              </a:ext>
            </a:extLst>
          </p:cNvPr>
          <p:cNvSpPr>
            <a:spLocks noGrp="1"/>
          </p:cNvSpPr>
          <p:nvPr>
            <p:ph type="ctrTitle"/>
          </p:nvPr>
        </p:nvSpPr>
        <p:spPr/>
        <p:txBody>
          <a:bodyPr>
            <a:normAutofit/>
          </a:bodyPr>
          <a:lstStyle/>
          <a:p>
            <a:r>
              <a:rPr lang="fr-CH" dirty="0"/>
              <a:t>Pourquoi se faire vacciner ?</a:t>
            </a:r>
            <a:br>
              <a:rPr lang="fr-CH" dirty="0"/>
            </a:br>
            <a:endParaRPr lang="fr-FR" dirty="0"/>
          </a:p>
        </p:txBody>
      </p:sp>
      <p:sp>
        <p:nvSpPr>
          <p:cNvPr id="3" name="Sous-titre 2">
            <a:extLst>
              <a:ext uri="{FF2B5EF4-FFF2-40B4-BE49-F238E27FC236}">
                <a16:creationId xmlns:a16="http://schemas.microsoft.com/office/drawing/2014/main" id="{BE3B1999-0A72-9D4D-9F28-D3B2170DA452}"/>
              </a:ext>
            </a:extLst>
          </p:cNvPr>
          <p:cNvSpPr>
            <a:spLocks noGrp="1"/>
          </p:cNvSpPr>
          <p:nvPr>
            <p:ph type="subTitle" idx="1"/>
          </p:nvPr>
        </p:nvSpPr>
        <p:spPr>
          <a:xfrm>
            <a:off x="1524000" y="2926496"/>
            <a:ext cx="9144000" cy="1655762"/>
          </a:xfrm>
        </p:spPr>
        <p:txBody>
          <a:bodyPr/>
          <a:lstStyle/>
          <a:p>
            <a:r>
              <a:rPr lang="fr-CH" dirty="0"/>
              <a:t>Voici 7 bonnes raisons de se faire vacciner !</a:t>
            </a:r>
          </a:p>
          <a:p>
            <a:br>
              <a:rPr lang="fr-CH" dirty="0"/>
            </a:br>
            <a:endParaRPr lang="fr-FR" dirty="0"/>
          </a:p>
        </p:txBody>
      </p:sp>
      <p:pic>
        <p:nvPicPr>
          <p:cNvPr id="4" name="Image 3">
            <a:extLst>
              <a:ext uri="{FF2B5EF4-FFF2-40B4-BE49-F238E27FC236}">
                <a16:creationId xmlns:a16="http://schemas.microsoft.com/office/drawing/2014/main" id="{358CF2B0-5E22-3740-A05D-2DE9992997D0}"/>
              </a:ext>
            </a:extLst>
          </p:cNvPr>
          <p:cNvPicPr>
            <a:picLocks noChangeAspect="1"/>
          </p:cNvPicPr>
          <p:nvPr/>
        </p:nvPicPr>
        <p:blipFill>
          <a:blip r:embed="rId2"/>
          <a:stretch>
            <a:fillRect/>
          </a:stretch>
        </p:blipFill>
        <p:spPr>
          <a:xfrm>
            <a:off x="4141165" y="3206960"/>
            <a:ext cx="2750595" cy="2750595"/>
          </a:xfrm>
          <a:prstGeom prst="rect">
            <a:avLst/>
          </a:prstGeom>
        </p:spPr>
      </p:pic>
    </p:spTree>
    <p:extLst>
      <p:ext uri="{BB962C8B-B14F-4D97-AF65-F5344CB8AC3E}">
        <p14:creationId xmlns:p14="http://schemas.microsoft.com/office/powerpoint/2010/main" val="119987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B3A085-B835-B84C-916A-D67369A2123B}"/>
              </a:ext>
            </a:extLst>
          </p:cNvPr>
          <p:cNvSpPr>
            <a:spLocks noGrp="1"/>
          </p:cNvSpPr>
          <p:nvPr>
            <p:ph type="title"/>
          </p:nvPr>
        </p:nvSpPr>
        <p:spPr/>
        <p:txBody>
          <a:bodyPr>
            <a:normAutofit/>
          </a:bodyPr>
          <a:lstStyle/>
          <a:p>
            <a:r>
              <a:rPr lang="fr-CH" sz="3800" dirty="0"/>
              <a:t>« Contribuer à retrouver nos libertés quotidiennes »</a:t>
            </a:r>
            <a:endParaRPr lang="fr-FR" sz="3800" dirty="0"/>
          </a:p>
        </p:txBody>
      </p:sp>
      <p:pic>
        <p:nvPicPr>
          <p:cNvPr id="4" name="Tedros OMS - Il est important de continuer à surveiller malgré le vaccin.mp4" descr="Tedros OMS - Il est important de continuer à surveiller malgré le vaccin.mp4">
            <a:hlinkClick r:id="" action="ppaction://media"/>
            <a:extLst>
              <a:ext uri="{FF2B5EF4-FFF2-40B4-BE49-F238E27FC236}">
                <a16:creationId xmlns:a16="http://schemas.microsoft.com/office/drawing/2014/main" id="{E576C0D3-0791-8D4B-87CC-65CD16B6C74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85981" y="1394848"/>
            <a:ext cx="2785336" cy="4951708"/>
          </a:xfrm>
          <a:prstGeom prst="rect">
            <a:avLst/>
          </a:prstGeom>
        </p:spPr>
      </p:pic>
      <p:sp>
        <p:nvSpPr>
          <p:cNvPr id="5" name="Rectangle 4">
            <a:extLst>
              <a:ext uri="{FF2B5EF4-FFF2-40B4-BE49-F238E27FC236}">
                <a16:creationId xmlns:a16="http://schemas.microsoft.com/office/drawing/2014/main" id="{271994D1-AF16-9045-BF9A-6FD1E3D7580D}"/>
              </a:ext>
            </a:extLst>
          </p:cNvPr>
          <p:cNvSpPr/>
          <p:nvPr/>
        </p:nvSpPr>
        <p:spPr>
          <a:xfrm>
            <a:off x="4919098" y="1394848"/>
            <a:ext cx="6255180" cy="5262979"/>
          </a:xfrm>
          <a:prstGeom prst="rect">
            <a:avLst/>
          </a:prstGeom>
        </p:spPr>
        <p:txBody>
          <a:bodyPr wrap="square">
            <a:spAutoFit/>
          </a:bodyPr>
          <a:lstStyle/>
          <a:p>
            <a:pPr marL="342900" indent="-342900">
              <a:buFont typeface="Arial" panose="020B0604020202020204" pitchFamily="34" charset="0"/>
              <a:buChar char="•"/>
            </a:pPr>
            <a:r>
              <a:rPr lang="fr-CH" sz="2400" dirty="0">
                <a:effectLst/>
                <a:latin typeface="Helvetica Neue" panose="02000503000000020004" pitchFamily="2" charset="0"/>
              </a:rPr>
              <a:t>Il est important de souligner que le vaccin sera </a:t>
            </a:r>
            <a:r>
              <a:rPr lang="fr-CH" sz="2400" dirty="0" err="1">
                <a:effectLst/>
                <a:latin typeface="Helvetica Neue" panose="02000503000000020004" pitchFamily="2" charset="0"/>
              </a:rPr>
              <a:t>complétementaire</a:t>
            </a:r>
            <a:r>
              <a:rPr lang="fr-CH" sz="2400" dirty="0">
                <a:effectLst/>
                <a:latin typeface="Helvetica Neue" panose="02000503000000020004" pitchFamily="2" charset="0"/>
              </a:rPr>
              <a:t> aux autres outils, mais ne les remplacera PAS.</a:t>
            </a:r>
          </a:p>
          <a:p>
            <a:endParaRPr lang="fr-CH" sz="2400" dirty="0">
              <a:effectLst/>
              <a:latin typeface="Helvetica Neue" panose="02000503000000020004" pitchFamily="2" charset="0"/>
            </a:endParaRPr>
          </a:p>
          <a:p>
            <a:pPr marL="342900" indent="-342900">
              <a:buFont typeface="Arial" panose="020B0604020202020204" pitchFamily="34" charset="0"/>
              <a:buChar char="•"/>
            </a:pPr>
            <a:r>
              <a:rPr lang="fr-CH" sz="2400" dirty="0">
                <a:effectLst/>
                <a:latin typeface="Helvetica Neue" panose="02000503000000020004" pitchFamily="2" charset="0"/>
              </a:rPr>
              <a:t>Le vaccin tout seul ne mettra pas fin à la pandémie.</a:t>
            </a:r>
          </a:p>
          <a:p>
            <a:endParaRPr lang="fr-CH" sz="2400" dirty="0">
              <a:effectLst/>
              <a:latin typeface="Helvetica Neue" panose="02000503000000020004" pitchFamily="2" charset="0"/>
            </a:endParaRPr>
          </a:p>
          <a:p>
            <a:pPr marL="342900" indent="-342900">
              <a:buFont typeface="Arial" panose="020B0604020202020204" pitchFamily="34" charset="0"/>
              <a:buChar char="•"/>
            </a:pPr>
            <a:r>
              <a:rPr lang="fr-CH" sz="2400" dirty="0">
                <a:effectLst/>
                <a:latin typeface="Helvetica Neue" panose="02000503000000020004" pitchFamily="2" charset="0"/>
              </a:rPr>
              <a:t>La surveillance devra continuer.</a:t>
            </a:r>
          </a:p>
          <a:p>
            <a:endParaRPr lang="fr-CH" sz="2400" dirty="0">
              <a:effectLst/>
              <a:latin typeface="Helvetica Neue" panose="02000503000000020004" pitchFamily="2" charset="0"/>
            </a:endParaRPr>
          </a:p>
          <a:p>
            <a:pPr marL="342900" indent="-342900">
              <a:buFont typeface="Arial" panose="020B0604020202020204" pitchFamily="34" charset="0"/>
              <a:buChar char="•"/>
            </a:pPr>
            <a:r>
              <a:rPr lang="fr-CH" sz="2400" dirty="0">
                <a:effectLst/>
                <a:latin typeface="Helvetica Neue" panose="02000503000000020004" pitchFamily="2" charset="0"/>
              </a:rPr>
              <a:t>Les gens auront toujours besoin d'être testés, isolés et soignés.</a:t>
            </a:r>
          </a:p>
          <a:p>
            <a:endParaRPr lang="fr-CH" sz="2400" dirty="0">
              <a:effectLst/>
              <a:latin typeface="Helvetica Neue" panose="02000503000000020004" pitchFamily="2" charset="0"/>
            </a:endParaRPr>
          </a:p>
          <a:p>
            <a:pPr marL="342900" indent="-342900">
              <a:buFont typeface="Arial" panose="020B0604020202020204" pitchFamily="34" charset="0"/>
              <a:buChar char="•"/>
            </a:pPr>
            <a:r>
              <a:rPr lang="fr-CH" sz="2400" dirty="0">
                <a:effectLst/>
                <a:latin typeface="Helvetica Neue" panose="02000503000000020004" pitchFamily="2" charset="0"/>
              </a:rPr>
              <a:t>Les contacts devront toujours être tracés et placés en quarantaine.</a:t>
            </a:r>
          </a:p>
        </p:txBody>
      </p:sp>
    </p:spTree>
    <p:extLst>
      <p:ext uri="{BB962C8B-B14F-4D97-AF65-F5344CB8AC3E}">
        <p14:creationId xmlns:p14="http://schemas.microsoft.com/office/powerpoint/2010/main" val="223290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134"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p:tgtEl>
                                          <p:spTgt spid="5">
                                            <p:txEl>
                                              <p:pRg st="0" end="0"/>
                                            </p:txEl>
                                          </p:spTgt>
                                        </p:tgtEl>
                                        <p:attrNameLst>
                                          <p:attrName>ppt_x</p:attrName>
                                        </p:attrNameLst>
                                      </p:cBhvr>
                                      <p:tavLst>
                                        <p:tav tm="0">
                                          <p:val>
                                            <p:strVal val="#ppt_x-#ppt_w*1.125000"/>
                                          </p:val>
                                        </p:tav>
                                        <p:tav tm="100000">
                                          <p:val>
                                            <p:strVal val="#ppt_x"/>
                                          </p:val>
                                        </p:tav>
                                      </p:tavLst>
                                    </p:anim>
                                    <p:animEffect transition="in" filter="wipe(righ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p:tgtEl>
                                          <p:spTgt spid="5">
                                            <p:txEl>
                                              <p:pRg st="2" end="2"/>
                                            </p:txEl>
                                          </p:spTgt>
                                        </p:tgtEl>
                                        <p:attrNameLst>
                                          <p:attrName>ppt_x</p:attrName>
                                        </p:attrNameLst>
                                      </p:cBhvr>
                                      <p:tavLst>
                                        <p:tav tm="0">
                                          <p:val>
                                            <p:strVal val="#ppt_x-#ppt_w*1.125000"/>
                                          </p:val>
                                        </p:tav>
                                        <p:tav tm="100000">
                                          <p:val>
                                            <p:strVal val="#ppt_x"/>
                                          </p:val>
                                        </p:tav>
                                      </p:tavLst>
                                    </p:anim>
                                    <p:animEffect transition="in" filter="wipe(right)">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p:tgtEl>
                                          <p:spTgt spid="5">
                                            <p:txEl>
                                              <p:pRg st="4" end="4"/>
                                            </p:txEl>
                                          </p:spTgt>
                                        </p:tgtEl>
                                        <p:attrNameLst>
                                          <p:attrName>ppt_x</p:attrName>
                                        </p:attrNameLst>
                                      </p:cBhvr>
                                      <p:tavLst>
                                        <p:tav tm="0">
                                          <p:val>
                                            <p:strVal val="#ppt_x-#ppt_w*1.125000"/>
                                          </p:val>
                                        </p:tav>
                                        <p:tav tm="100000">
                                          <p:val>
                                            <p:strVal val="#ppt_x"/>
                                          </p:val>
                                        </p:tav>
                                      </p:tavLst>
                                    </p:anim>
                                    <p:animEffect transition="in" filter="wipe(right)">
                                      <p:cBhvr>
                                        <p:cTn id="24" dur="500"/>
                                        <p:tgtEl>
                                          <p:spTgt spid="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 calcmode="lin" valueType="num">
                                      <p:cBhvr additive="base">
                                        <p:cTn id="29" dur="500"/>
                                        <p:tgtEl>
                                          <p:spTgt spid="5">
                                            <p:txEl>
                                              <p:pRg st="6" end="6"/>
                                            </p:txEl>
                                          </p:spTgt>
                                        </p:tgtEl>
                                        <p:attrNameLst>
                                          <p:attrName>ppt_x</p:attrName>
                                        </p:attrNameLst>
                                      </p:cBhvr>
                                      <p:tavLst>
                                        <p:tav tm="0">
                                          <p:val>
                                            <p:strVal val="#ppt_x-#ppt_w*1.125000"/>
                                          </p:val>
                                        </p:tav>
                                        <p:tav tm="100000">
                                          <p:val>
                                            <p:strVal val="#ppt_x"/>
                                          </p:val>
                                        </p:tav>
                                      </p:tavLst>
                                    </p:anim>
                                    <p:animEffect transition="in" filter="wipe(right)">
                                      <p:cBhvr>
                                        <p:cTn id="30" dur="500"/>
                                        <p:tgtEl>
                                          <p:spTgt spid="5">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anim calcmode="lin" valueType="num">
                                      <p:cBhvr additive="base">
                                        <p:cTn id="35" dur="500"/>
                                        <p:tgtEl>
                                          <p:spTgt spid="5">
                                            <p:txEl>
                                              <p:pRg st="8" end="8"/>
                                            </p:txEl>
                                          </p:spTgt>
                                        </p:tgtEl>
                                        <p:attrNameLst>
                                          <p:attrName>ppt_x</p:attrName>
                                        </p:attrNameLst>
                                      </p:cBhvr>
                                      <p:tavLst>
                                        <p:tav tm="0">
                                          <p:val>
                                            <p:strVal val="#ppt_x-#ppt_w*1.125000"/>
                                          </p:val>
                                        </p:tav>
                                        <p:tav tm="100000">
                                          <p:val>
                                            <p:strVal val="#ppt_x"/>
                                          </p:val>
                                        </p:tav>
                                      </p:tavLst>
                                    </p:anim>
                                    <p:animEffect transition="in" filter="wipe(right)">
                                      <p:cBhvr>
                                        <p:cTn id="3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7" fill="hold" display="0">
                  <p:stCondLst>
                    <p:cond delay="indefinite"/>
                  </p:stCondLst>
                </p:cTn>
                <p:tgtEl>
                  <p:spTgt spid="4"/>
                </p:tgtEl>
              </p:cMediaNode>
            </p:video>
            <p:seq concurrent="1" nextAc="seek">
              <p:cTn id="38" restart="whenNotActive" fill="hold" evtFilter="cancelBubble" nodeType="interactiveSeq">
                <p:stCondLst>
                  <p:cond evt="onClick" delay="0">
                    <p:tgtEl>
                      <p:spTgt spid="4"/>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0A1CA9-E41D-044D-A00A-889864E205FB}"/>
              </a:ext>
            </a:extLst>
          </p:cNvPr>
          <p:cNvSpPr>
            <a:spLocks noGrp="1"/>
          </p:cNvSpPr>
          <p:nvPr>
            <p:ph type="title"/>
          </p:nvPr>
        </p:nvSpPr>
        <p:spPr/>
        <p:txBody>
          <a:bodyPr/>
          <a:lstStyle/>
          <a:p>
            <a:r>
              <a:rPr lang="fr-FR" dirty="0"/>
              <a:t>Vous avez bien compris les 7 raisons de se faire vacciner…  </a:t>
            </a:r>
          </a:p>
        </p:txBody>
      </p:sp>
      <p:sp>
        <p:nvSpPr>
          <p:cNvPr id="3" name="Espace réservé du contenu 2">
            <a:extLst>
              <a:ext uri="{FF2B5EF4-FFF2-40B4-BE49-F238E27FC236}">
                <a16:creationId xmlns:a16="http://schemas.microsoft.com/office/drawing/2014/main" id="{DA3C6772-11E3-4F41-B172-6CD0F521593B}"/>
              </a:ext>
            </a:extLst>
          </p:cNvPr>
          <p:cNvSpPr>
            <a:spLocks noGrp="1"/>
          </p:cNvSpPr>
          <p:nvPr>
            <p:ph idx="1"/>
          </p:nvPr>
        </p:nvSpPr>
        <p:spPr>
          <a:xfrm>
            <a:off x="4355024" y="985794"/>
            <a:ext cx="8415579" cy="564038"/>
          </a:xfrm>
        </p:spPr>
        <p:txBody>
          <a:bodyPr>
            <a:noAutofit/>
          </a:bodyPr>
          <a:lstStyle/>
          <a:p>
            <a:pPr marL="0" indent="0">
              <a:buNone/>
            </a:pPr>
            <a:r>
              <a:rPr lang="fr-FR" sz="4400" dirty="0"/>
              <a:t> </a:t>
            </a:r>
            <a:r>
              <a:rPr lang="fr-FR" sz="4400" dirty="0">
                <a:solidFill>
                  <a:srgbClr val="FF0000"/>
                </a:solidFill>
              </a:rPr>
              <a:t>contre le « vaccin » COVID ?</a:t>
            </a:r>
          </a:p>
        </p:txBody>
      </p:sp>
      <p:pic>
        <p:nvPicPr>
          <p:cNvPr id="4" name="Image 3">
            <a:extLst>
              <a:ext uri="{FF2B5EF4-FFF2-40B4-BE49-F238E27FC236}">
                <a16:creationId xmlns:a16="http://schemas.microsoft.com/office/drawing/2014/main" id="{CFD1045C-2153-5543-B598-C0F40D44CF44}"/>
              </a:ext>
            </a:extLst>
          </p:cNvPr>
          <p:cNvPicPr>
            <a:picLocks noChangeAspect="1"/>
          </p:cNvPicPr>
          <p:nvPr/>
        </p:nvPicPr>
        <p:blipFill>
          <a:blip r:embed="rId2"/>
          <a:stretch>
            <a:fillRect/>
          </a:stretch>
        </p:blipFill>
        <p:spPr>
          <a:xfrm>
            <a:off x="655922" y="1639208"/>
            <a:ext cx="4717040" cy="5027142"/>
          </a:xfrm>
          <a:prstGeom prst="rect">
            <a:avLst/>
          </a:prstGeom>
        </p:spPr>
      </p:pic>
      <p:pic>
        <p:nvPicPr>
          <p:cNvPr id="5" name="Image 4">
            <a:extLst>
              <a:ext uri="{FF2B5EF4-FFF2-40B4-BE49-F238E27FC236}">
                <a16:creationId xmlns:a16="http://schemas.microsoft.com/office/drawing/2014/main" id="{72E10903-C54D-F645-A45A-E42BBBD2C3F8}"/>
              </a:ext>
            </a:extLst>
          </p:cNvPr>
          <p:cNvPicPr>
            <a:picLocks noChangeAspect="1"/>
          </p:cNvPicPr>
          <p:nvPr/>
        </p:nvPicPr>
        <p:blipFill>
          <a:blip r:embed="rId3"/>
          <a:stretch>
            <a:fillRect/>
          </a:stretch>
        </p:blipFill>
        <p:spPr>
          <a:xfrm>
            <a:off x="5406337" y="2121160"/>
            <a:ext cx="3254824" cy="4063239"/>
          </a:xfrm>
          <a:prstGeom prst="rect">
            <a:avLst/>
          </a:prstGeom>
        </p:spPr>
      </p:pic>
      <p:pic>
        <p:nvPicPr>
          <p:cNvPr id="7" name="Image 6">
            <a:extLst>
              <a:ext uri="{FF2B5EF4-FFF2-40B4-BE49-F238E27FC236}">
                <a16:creationId xmlns:a16="http://schemas.microsoft.com/office/drawing/2014/main" id="{D6D30806-0065-BB45-B7DF-0D0EC9E5C108}"/>
              </a:ext>
            </a:extLst>
          </p:cNvPr>
          <p:cNvPicPr>
            <a:picLocks noChangeAspect="1"/>
          </p:cNvPicPr>
          <p:nvPr/>
        </p:nvPicPr>
        <p:blipFill>
          <a:blip r:embed="rId4"/>
          <a:stretch>
            <a:fillRect/>
          </a:stretch>
        </p:blipFill>
        <p:spPr>
          <a:xfrm>
            <a:off x="8617057" y="1877618"/>
            <a:ext cx="3064766" cy="4282962"/>
          </a:xfrm>
          <a:prstGeom prst="rect">
            <a:avLst/>
          </a:prstGeom>
        </p:spPr>
      </p:pic>
    </p:spTree>
    <p:extLst>
      <p:ext uri="{BB962C8B-B14F-4D97-AF65-F5344CB8AC3E}">
        <p14:creationId xmlns:p14="http://schemas.microsoft.com/office/powerpoint/2010/main" val="301746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0.70"/>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DD3EFF-1BBB-BD4B-92D2-147825DD3CD3}"/>
              </a:ext>
            </a:extLst>
          </p:cNvPr>
          <p:cNvSpPr>
            <a:spLocks noGrp="1"/>
          </p:cNvSpPr>
          <p:nvPr>
            <p:ph type="title"/>
          </p:nvPr>
        </p:nvSpPr>
        <p:spPr/>
        <p:txBody>
          <a:bodyPr>
            <a:normAutofit/>
          </a:bodyPr>
          <a:lstStyle/>
          <a:p>
            <a:r>
              <a:rPr lang="fr-CH" sz="3800" dirty="0"/>
              <a:t>« Se protéger contre la maladie COVID-19, </a:t>
            </a:r>
            <a:br>
              <a:rPr lang="fr-CH" sz="3800" dirty="0"/>
            </a:br>
            <a:r>
              <a:rPr lang="fr-CH" sz="3800" dirty="0"/>
              <a:t>qui peut prendre une forme grave »</a:t>
            </a:r>
            <a:endParaRPr lang="fr-FR" sz="3800" dirty="0"/>
          </a:p>
        </p:txBody>
      </p:sp>
      <p:pic>
        <p:nvPicPr>
          <p:cNvPr id="5" name="Image 4">
            <a:extLst>
              <a:ext uri="{FF2B5EF4-FFF2-40B4-BE49-F238E27FC236}">
                <a16:creationId xmlns:a16="http://schemas.microsoft.com/office/drawing/2014/main" id="{71D16ADA-DE80-B144-9535-94229913E0AC}"/>
              </a:ext>
            </a:extLst>
          </p:cNvPr>
          <p:cNvPicPr>
            <a:picLocks noChangeAspect="1"/>
          </p:cNvPicPr>
          <p:nvPr/>
        </p:nvPicPr>
        <p:blipFill>
          <a:blip r:embed="rId2"/>
          <a:stretch>
            <a:fillRect/>
          </a:stretch>
        </p:blipFill>
        <p:spPr>
          <a:xfrm>
            <a:off x="1264855" y="1990554"/>
            <a:ext cx="1930400" cy="749300"/>
          </a:xfrm>
          <a:prstGeom prst="rect">
            <a:avLst/>
          </a:prstGeom>
        </p:spPr>
      </p:pic>
      <p:sp>
        <p:nvSpPr>
          <p:cNvPr id="11" name="Rectangle 10">
            <a:extLst>
              <a:ext uri="{FF2B5EF4-FFF2-40B4-BE49-F238E27FC236}">
                <a16:creationId xmlns:a16="http://schemas.microsoft.com/office/drawing/2014/main" id="{E63EAC86-913A-B84B-AC08-2BE9965BBA7E}"/>
              </a:ext>
            </a:extLst>
          </p:cNvPr>
          <p:cNvSpPr/>
          <p:nvPr/>
        </p:nvSpPr>
        <p:spPr>
          <a:xfrm>
            <a:off x="1094373" y="3896970"/>
            <a:ext cx="9139233" cy="1938992"/>
          </a:xfrm>
          <a:prstGeom prst="rect">
            <a:avLst/>
          </a:prstGeom>
        </p:spPr>
        <p:txBody>
          <a:bodyPr wrap="square">
            <a:spAutoFit/>
          </a:bodyPr>
          <a:lstStyle/>
          <a:p>
            <a:r>
              <a:rPr lang="fr-CH" sz="2400" b="0" i="0" dirty="0">
                <a:solidFill>
                  <a:srgbClr val="000000"/>
                </a:solidFill>
                <a:effectLst/>
                <a:latin typeface="Fira Sans"/>
              </a:rPr>
              <a:t>"</a:t>
            </a:r>
            <a:r>
              <a:rPr lang="fr-CH" sz="2400" b="0" i="0" dirty="0">
                <a:solidFill>
                  <a:srgbClr val="000000"/>
                </a:solidFill>
                <a:effectLst/>
                <a:highlight>
                  <a:srgbClr val="FFFF00"/>
                </a:highlight>
                <a:latin typeface="Fira Sans"/>
              </a:rPr>
              <a:t>les personnes vaccinées sont aussi celles qui sont les plus exposées aux formes graves et aux décès </a:t>
            </a:r>
            <a:r>
              <a:rPr lang="fr-CH" sz="2400" b="0" i="0" dirty="0">
                <a:solidFill>
                  <a:srgbClr val="000000"/>
                </a:solidFill>
                <a:effectLst/>
                <a:latin typeface="Fira Sans"/>
              </a:rPr>
              <a:t>en cas d’inefficacité initiale du vaccin ou de réinfection post-vaccinale ou de la virulence d’un variant." Enfin, "le vaccin n'empêche pas de transmettre le virus aux tiers. L’impact de la vaccination sur la propagation du virus n’est pas encore connu".</a:t>
            </a:r>
            <a:endParaRPr lang="fr-FR" sz="2400" dirty="0"/>
          </a:p>
        </p:txBody>
      </p:sp>
      <p:sp>
        <p:nvSpPr>
          <p:cNvPr id="12" name="ZoneTexte 11">
            <a:extLst>
              <a:ext uri="{FF2B5EF4-FFF2-40B4-BE49-F238E27FC236}">
                <a16:creationId xmlns:a16="http://schemas.microsoft.com/office/drawing/2014/main" id="{08614C35-453F-7047-A180-675FEFA642D7}"/>
              </a:ext>
            </a:extLst>
          </p:cNvPr>
          <p:cNvSpPr txBox="1"/>
          <p:nvPr/>
        </p:nvSpPr>
        <p:spPr>
          <a:xfrm>
            <a:off x="3195255" y="2452987"/>
            <a:ext cx="1002197" cy="369332"/>
          </a:xfrm>
          <a:prstGeom prst="rect">
            <a:avLst/>
          </a:prstGeom>
          <a:noFill/>
        </p:spPr>
        <p:txBody>
          <a:bodyPr wrap="none" rtlCol="0">
            <a:spAutoFit/>
          </a:bodyPr>
          <a:lstStyle/>
          <a:p>
            <a:r>
              <a:rPr lang="fr-FR" dirty="0"/>
              <a:t>30.03.21</a:t>
            </a:r>
          </a:p>
        </p:txBody>
      </p:sp>
      <p:pic>
        <p:nvPicPr>
          <p:cNvPr id="13" name="Image 12">
            <a:extLst>
              <a:ext uri="{FF2B5EF4-FFF2-40B4-BE49-F238E27FC236}">
                <a16:creationId xmlns:a16="http://schemas.microsoft.com/office/drawing/2014/main" id="{F20E610B-4137-9A4E-B370-15D9732A0237}"/>
              </a:ext>
            </a:extLst>
          </p:cNvPr>
          <p:cNvPicPr>
            <a:picLocks noChangeAspect="1"/>
          </p:cNvPicPr>
          <p:nvPr/>
        </p:nvPicPr>
        <p:blipFill>
          <a:blip r:embed="rId3"/>
          <a:stretch>
            <a:fillRect/>
          </a:stretch>
        </p:blipFill>
        <p:spPr>
          <a:xfrm>
            <a:off x="7994550" y="1221087"/>
            <a:ext cx="3289300" cy="2463800"/>
          </a:xfrm>
          <a:prstGeom prst="rect">
            <a:avLst/>
          </a:prstGeom>
        </p:spPr>
      </p:pic>
    </p:spTree>
    <p:extLst>
      <p:ext uri="{BB962C8B-B14F-4D97-AF65-F5344CB8AC3E}">
        <p14:creationId xmlns:p14="http://schemas.microsoft.com/office/powerpoint/2010/main" val="2767445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strVal val="#ppt_w*0.70"/>
                                          </p:val>
                                        </p:tav>
                                        <p:tav tm="100000">
                                          <p:val>
                                            <p:strVal val="#ppt_w"/>
                                          </p:val>
                                        </p:tav>
                                      </p:tavLst>
                                    </p:anim>
                                    <p:anim calcmode="lin" valueType="num">
                                      <p:cBhvr>
                                        <p:cTn id="25" dur="1000" fill="hold"/>
                                        <p:tgtEl>
                                          <p:spTgt spid="11"/>
                                        </p:tgtEl>
                                        <p:attrNameLst>
                                          <p:attrName>ppt_h</p:attrName>
                                        </p:attrNameLst>
                                      </p:cBhvr>
                                      <p:tavLst>
                                        <p:tav tm="0">
                                          <p:val>
                                            <p:strVal val="#ppt_h"/>
                                          </p:val>
                                        </p:tav>
                                        <p:tav tm="100000">
                                          <p:val>
                                            <p:strVal val="#ppt_h"/>
                                          </p:val>
                                        </p:tav>
                                      </p:tavLst>
                                    </p:anim>
                                    <p:animEffect transition="in" filter="fade">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DD3EFF-1BBB-BD4B-92D2-147825DD3CD3}"/>
              </a:ext>
            </a:extLst>
          </p:cNvPr>
          <p:cNvSpPr>
            <a:spLocks noGrp="1"/>
          </p:cNvSpPr>
          <p:nvPr>
            <p:ph type="title"/>
          </p:nvPr>
        </p:nvSpPr>
        <p:spPr/>
        <p:txBody>
          <a:bodyPr>
            <a:normAutofit/>
          </a:bodyPr>
          <a:lstStyle/>
          <a:p>
            <a:r>
              <a:rPr lang="fr-CH" sz="3800" dirty="0"/>
              <a:t>« Se protéger contre la maladie COVID-19, </a:t>
            </a:r>
            <a:br>
              <a:rPr lang="fr-CH" sz="3800" dirty="0"/>
            </a:br>
            <a:r>
              <a:rPr lang="fr-CH" sz="3800" dirty="0"/>
              <a:t>qui peut prendre une forme grave »</a:t>
            </a:r>
            <a:endParaRPr lang="fr-FR" sz="3800" dirty="0"/>
          </a:p>
        </p:txBody>
      </p:sp>
      <p:pic>
        <p:nvPicPr>
          <p:cNvPr id="7" name="Image 6">
            <a:extLst>
              <a:ext uri="{FF2B5EF4-FFF2-40B4-BE49-F238E27FC236}">
                <a16:creationId xmlns:a16="http://schemas.microsoft.com/office/drawing/2014/main" id="{4E1396CB-8F4F-8F4F-B8A0-DF5B3E22016D}"/>
              </a:ext>
            </a:extLst>
          </p:cNvPr>
          <p:cNvPicPr>
            <a:picLocks noChangeAspect="1"/>
          </p:cNvPicPr>
          <p:nvPr/>
        </p:nvPicPr>
        <p:blipFill>
          <a:blip r:embed="rId2"/>
          <a:stretch>
            <a:fillRect/>
          </a:stretch>
        </p:blipFill>
        <p:spPr>
          <a:xfrm>
            <a:off x="838200" y="2032488"/>
            <a:ext cx="2108200" cy="838200"/>
          </a:xfrm>
          <a:prstGeom prst="rect">
            <a:avLst/>
          </a:prstGeom>
        </p:spPr>
      </p:pic>
      <p:pic>
        <p:nvPicPr>
          <p:cNvPr id="8" name="Image 7">
            <a:extLst>
              <a:ext uri="{FF2B5EF4-FFF2-40B4-BE49-F238E27FC236}">
                <a16:creationId xmlns:a16="http://schemas.microsoft.com/office/drawing/2014/main" id="{4669A01C-16D7-144B-8AE4-D855939371EC}"/>
              </a:ext>
            </a:extLst>
          </p:cNvPr>
          <p:cNvPicPr>
            <a:picLocks noChangeAspect="1"/>
          </p:cNvPicPr>
          <p:nvPr/>
        </p:nvPicPr>
        <p:blipFill>
          <a:blip r:embed="rId3"/>
          <a:stretch>
            <a:fillRect/>
          </a:stretch>
        </p:blipFill>
        <p:spPr>
          <a:xfrm>
            <a:off x="2946400" y="2471546"/>
            <a:ext cx="1714500" cy="330200"/>
          </a:xfrm>
          <a:prstGeom prst="rect">
            <a:avLst/>
          </a:prstGeom>
        </p:spPr>
      </p:pic>
      <p:sp>
        <p:nvSpPr>
          <p:cNvPr id="9" name="Rectangle 8">
            <a:extLst>
              <a:ext uri="{FF2B5EF4-FFF2-40B4-BE49-F238E27FC236}">
                <a16:creationId xmlns:a16="http://schemas.microsoft.com/office/drawing/2014/main" id="{A4A721F6-09E3-C049-9C8E-F44240EA1F0F}"/>
              </a:ext>
            </a:extLst>
          </p:cNvPr>
          <p:cNvSpPr/>
          <p:nvPr/>
        </p:nvSpPr>
        <p:spPr>
          <a:xfrm>
            <a:off x="838200" y="3174828"/>
            <a:ext cx="6096000" cy="646331"/>
          </a:xfrm>
          <a:prstGeom prst="rect">
            <a:avLst/>
          </a:prstGeom>
        </p:spPr>
        <p:txBody>
          <a:bodyPr>
            <a:spAutoFit/>
          </a:bodyPr>
          <a:lstStyle/>
          <a:p>
            <a:pPr fontAlgn="base"/>
            <a:r>
              <a:rPr lang="fr-CH" b="1" i="0" dirty="0">
                <a:solidFill>
                  <a:srgbClr val="333333"/>
                </a:solidFill>
                <a:effectLst/>
                <a:latin typeface="Arial" panose="020B0604020202020204" pitchFamily="34" charset="0"/>
              </a:rPr>
              <a:t>Covid-19. « Ça ressemble à un mauvais rhume » : les symptômes particuliers du variant Delta</a:t>
            </a:r>
          </a:p>
        </p:txBody>
      </p:sp>
      <p:sp>
        <p:nvSpPr>
          <p:cNvPr id="10" name="Rectangle 9">
            <a:extLst>
              <a:ext uri="{FF2B5EF4-FFF2-40B4-BE49-F238E27FC236}">
                <a16:creationId xmlns:a16="http://schemas.microsoft.com/office/drawing/2014/main" id="{E2550384-7A40-944A-9032-927486BB82FF}"/>
              </a:ext>
            </a:extLst>
          </p:cNvPr>
          <p:cNvSpPr/>
          <p:nvPr/>
        </p:nvSpPr>
        <p:spPr>
          <a:xfrm>
            <a:off x="838200" y="4194241"/>
            <a:ext cx="6096000" cy="923330"/>
          </a:xfrm>
          <a:prstGeom prst="rect">
            <a:avLst/>
          </a:prstGeom>
        </p:spPr>
        <p:txBody>
          <a:bodyPr>
            <a:spAutoFit/>
          </a:bodyPr>
          <a:lstStyle/>
          <a:p>
            <a:r>
              <a:rPr lang="fr-CH" b="0" i="0" dirty="0">
                <a:solidFill>
                  <a:srgbClr val="666666"/>
                </a:solidFill>
                <a:effectLst/>
                <a:latin typeface="Arial" panose="020B0604020202020204" pitchFamily="34" charset="0"/>
              </a:rPr>
              <a:t>Une étude britannique montre que </a:t>
            </a:r>
            <a:r>
              <a:rPr lang="fr-CH" b="0" i="0" dirty="0">
                <a:solidFill>
                  <a:srgbClr val="666666"/>
                </a:solidFill>
                <a:effectLst/>
                <a:highlight>
                  <a:srgbClr val="FFFF00"/>
                </a:highlight>
                <a:latin typeface="Arial" panose="020B0604020202020204" pitchFamily="34" charset="0"/>
              </a:rPr>
              <a:t>le variant Delta, apparu en Inde, provoque des symptômes moins alarmants que le virus d’origine et peut s’apparenter à un rhume. </a:t>
            </a:r>
            <a:endParaRPr lang="fr-FR" dirty="0"/>
          </a:p>
        </p:txBody>
      </p:sp>
    </p:spTree>
    <p:extLst>
      <p:ext uri="{BB962C8B-B14F-4D97-AF65-F5344CB8AC3E}">
        <p14:creationId xmlns:p14="http://schemas.microsoft.com/office/powerpoint/2010/main" val="30029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righ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4EBFFF-C92F-1648-835B-51CA777E2243}"/>
              </a:ext>
            </a:extLst>
          </p:cNvPr>
          <p:cNvSpPr>
            <a:spLocks noGrp="1"/>
          </p:cNvSpPr>
          <p:nvPr>
            <p:ph type="title"/>
          </p:nvPr>
        </p:nvSpPr>
        <p:spPr/>
        <p:txBody>
          <a:bodyPr>
            <a:normAutofit/>
          </a:bodyPr>
          <a:lstStyle/>
          <a:p>
            <a:r>
              <a:rPr lang="fr-CH" sz="3800" dirty="0"/>
              <a:t>« S’immuniser en toute sécurité »</a:t>
            </a:r>
            <a:endParaRPr lang="fr-FR" sz="3800" dirty="0"/>
          </a:p>
        </p:txBody>
      </p:sp>
      <p:sp>
        <p:nvSpPr>
          <p:cNvPr id="3" name="Rectangle 2">
            <a:extLst>
              <a:ext uri="{FF2B5EF4-FFF2-40B4-BE49-F238E27FC236}">
                <a16:creationId xmlns:a16="http://schemas.microsoft.com/office/drawing/2014/main" id="{F1D2FFA9-04B4-6A40-A04B-A12F12706875}"/>
              </a:ext>
            </a:extLst>
          </p:cNvPr>
          <p:cNvSpPr/>
          <p:nvPr/>
        </p:nvSpPr>
        <p:spPr>
          <a:xfrm>
            <a:off x="1346200" y="2115937"/>
            <a:ext cx="9053163" cy="1938992"/>
          </a:xfrm>
          <a:prstGeom prst="rect">
            <a:avLst/>
          </a:prstGeom>
        </p:spPr>
        <p:txBody>
          <a:bodyPr wrap="square">
            <a:spAutoFit/>
          </a:bodyPr>
          <a:lstStyle/>
          <a:p>
            <a:r>
              <a:rPr lang="fr-CH" sz="2400" b="0" i="0" dirty="0">
                <a:solidFill>
                  <a:srgbClr val="163860"/>
                </a:solidFill>
                <a:effectLst/>
                <a:latin typeface="noto-serif"/>
              </a:rPr>
              <a:t>Les autorités britanniques ont révélé que 117 personnes étaient décédées outre-Manche du variant Delta, naguère appelé «</a:t>
            </a:r>
            <a:r>
              <a:rPr lang="fr-CH" sz="2400" b="0" i="1" dirty="0">
                <a:solidFill>
                  <a:srgbClr val="163860"/>
                </a:solidFill>
                <a:effectLst/>
                <a:latin typeface="noto-serif"/>
              </a:rPr>
              <a:t>indien</a:t>
            </a:r>
            <a:r>
              <a:rPr lang="fr-CH" sz="2400" b="0" i="0" dirty="0">
                <a:solidFill>
                  <a:srgbClr val="163860"/>
                </a:solidFill>
                <a:effectLst/>
                <a:latin typeface="noto-serif"/>
              </a:rPr>
              <a:t>». Or, parmi elles, 50 étaient complètement vaccinées (42,7% du total) et 20 </a:t>
            </a:r>
            <a:r>
              <a:rPr lang="fr-CH" sz="2400" b="0" i="0" dirty="0" err="1">
                <a:solidFill>
                  <a:srgbClr val="163860"/>
                </a:solidFill>
                <a:effectLst/>
                <a:latin typeface="noto-serif"/>
              </a:rPr>
              <a:t>primovaccinées</a:t>
            </a:r>
            <a:r>
              <a:rPr lang="fr-CH" sz="2400" b="0" i="0" dirty="0">
                <a:solidFill>
                  <a:srgbClr val="163860"/>
                </a:solidFill>
                <a:effectLst/>
                <a:latin typeface="noto-serif"/>
              </a:rPr>
              <a:t> (17,1%). </a:t>
            </a:r>
            <a:r>
              <a:rPr lang="fr-CH" sz="2400" b="0" i="0" dirty="0">
                <a:solidFill>
                  <a:srgbClr val="163860"/>
                </a:solidFill>
                <a:effectLst/>
                <a:highlight>
                  <a:srgbClr val="FFFF00"/>
                </a:highlight>
                <a:latin typeface="noto-serif"/>
              </a:rPr>
              <a:t>Autrement dit, 59,8% des personnes décédées en raison du variant Delta avaient reçu au moins une dose de vaccin. </a:t>
            </a:r>
            <a:endParaRPr lang="fr-FR" sz="2400" dirty="0">
              <a:highlight>
                <a:srgbClr val="FFFF00"/>
              </a:highlight>
            </a:endParaRPr>
          </a:p>
        </p:txBody>
      </p:sp>
      <p:pic>
        <p:nvPicPr>
          <p:cNvPr id="11" name="Image 10">
            <a:extLst>
              <a:ext uri="{FF2B5EF4-FFF2-40B4-BE49-F238E27FC236}">
                <a16:creationId xmlns:a16="http://schemas.microsoft.com/office/drawing/2014/main" id="{43E4C226-1B33-9E49-830A-FDD175963638}"/>
              </a:ext>
            </a:extLst>
          </p:cNvPr>
          <p:cNvPicPr>
            <a:picLocks noChangeAspect="1"/>
          </p:cNvPicPr>
          <p:nvPr/>
        </p:nvPicPr>
        <p:blipFill>
          <a:blip r:embed="rId2"/>
          <a:stretch>
            <a:fillRect/>
          </a:stretch>
        </p:blipFill>
        <p:spPr>
          <a:xfrm>
            <a:off x="1346200" y="1392546"/>
            <a:ext cx="3403600" cy="787400"/>
          </a:xfrm>
          <a:prstGeom prst="rect">
            <a:avLst/>
          </a:prstGeom>
        </p:spPr>
      </p:pic>
      <p:pic>
        <p:nvPicPr>
          <p:cNvPr id="12" name="Image 11">
            <a:extLst>
              <a:ext uri="{FF2B5EF4-FFF2-40B4-BE49-F238E27FC236}">
                <a16:creationId xmlns:a16="http://schemas.microsoft.com/office/drawing/2014/main" id="{F17A9B0A-B769-F942-B0D4-3D9158A9CBE9}"/>
              </a:ext>
            </a:extLst>
          </p:cNvPr>
          <p:cNvPicPr>
            <a:picLocks noChangeAspect="1"/>
          </p:cNvPicPr>
          <p:nvPr/>
        </p:nvPicPr>
        <p:blipFill>
          <a:blip r:embed="rId3"/>
          <a:stretch>
            <a:fillRect/>
          </a:stretch>
        </p:blipFill>
        <p:spPr>
          <a:xfrm>
            <a:off x="4749800" y="1653802"/>
            <a:ext cx="1866900" cy="342900"/>
          </a:xfrm>
          <a:prstGeom prst="rect">
            <a:avLst/>
          </a:prstGeom>
        </p:spPr>
      </p:pic>
      <p:pic>
        <p:nvPicPr>
          <p:cNvPr id="13" name="Image 12">
            <a:extLst>
              <a:ext uri="{FF2B5EF4-FFF2-40B4-BE49-F238E27FC236}">
                <a16:creationId xmlns:a16="http://schemas.microsoft.com/office/drawing/2014/main" id="{B8308FE5-C255-7947-A677-D3C20E3CB98C}"/>
              </a:ext>
            </a:extLst>
          </p:cNvPr>
          <p:cNvPicPr>
            <a:picLocks noChangeAspect="1"/>
          </p:cNvPicPr>
          <p:nvPr/>
        </p:nvPicPr>
        <p:blipFill>
          <a:blip r:embed="rId4"/>
          <a:stretch>
            <a:fillRect/>
          </a:stretch>
        </p:blipFill>
        <p:spPr>
          <a:xfrm>
            <a:off x="1485685" y="4392296"/>
            <a:ext cx="1092200" cy="431800"/>
          </a:xfrm>
          <a:prstGeom prst="rect">
            <a:avLst/>
          </a:prstGeom>
        </p:spPr>
      </p:pic>
      <p:pic>
        <p:nvPicPr>
          <p:cNvPr id="14" name="Image 13">
            <a:extLst>
              <a:ext uri="{FF2B5EF4-FFF2-40B4-BE49-F238E27FC236}">
                <a16:creationId xmlns:a16="http://schemas.microsoft.com/office/drawing/2014/main" id="{4821CF93-4820-034B-82ED-3B9DC4CAA740}"/>
              </a:ext>
            </a:extLst>
          </p:cNvPr>
          <p:cNvPicPr>
            <a:picLocks noChangeAspect="1"/>
          </p:cNvPicPr>
          <p:nvPr/>
        </p:nvPicPr>
        <p:blipFill>
          <a:blip r:embed="rId5"/>
          <a:stretch>
            <a:fillRect/>
          </a:stretch>
        </p:blipFill>
        <p:spPr>
          <a:xfrm>
            <a:off x="2770968" y="4592267"/>
            <a:ext cx="1752600" cy="266700"/>
          </a:xfrm>
          <a:prstGeom prst="rect">
            <a:avLst/>
          </a:prstGeom>
        </p:spPr>
      </p:pic>
      <p:sp>
        <p:nvSpPr>
          <p:cNvPr id="16" name="Rectangle 15">
            <a:extLst>
              <a:ext uri="{FF2B5EF4-FFF2-40B4-BE49-F238E27FC236}">
                <a16:creationId xmlns:a16="http://schemas.microsoft.com/office/drawing/2014/main" id="{B0491E71-F828-5B4D-81F0-E02704BA91B0}"/>
              </a:ext>
            </a:extLst>
          </p:cNvPr>
          <p:cNvSpPr/>
          <p:nvPr/>
        </p:nvSpPr>
        <p:spPr>
          <a:xfrm>
            <a:off x="1485685" y="4991484"/>
            <a:ext cx="6096000" cy="1569660"/>
          </a:xfrm>
          <a:prstGeom prst="rect">
            <a:avLst/>
          </a:prstGeom>
        </p:spPr>
        <p:txBody>
          <a:bodyPr>
            <a:spAutoFit/>
          </a:bodyPr>
          <a:lstStyle/>
          <a:p>
            <a:r>
              <a:rPr lang="fr-CH" sz="3200" b="1" i="0" dirty="0">
                <a:solidFill>
                  <a:srgbClr val="0D0944"/>
                </a:solidFill>
                <a:effectLst/>
                <a:latin typeface="Canaro"/>
              </a:rPr>
              <a:t>"</a:t>
            </a:r>
            <a:r>
              <a:rPr lang="fr-CH" sz="3200" b="1" i="0" dirty="0">
                <a:solidFill>
                  <a:srgbClr val="0D0944"/>
                </a:solidFill>
                <a:effectLst/>
                <a:highlight>
                  <a:srgbClr val="FFFF00"/>
                </a:highlight>
                <a:latin typeface="Canaro"/>
              </a:rPr>
              <a:t>40% des nouveaux contaminés" sont pourtant vaccinés en Israël </a:t>
            </a:r>
            <a:r>
              <a:rPr lang="fr-CH" sz="3200" b="1" i="0" dirty="0">
                <a:solidFill>
                  <a:srgbClr val="0D0944"/>
                </a:solidFill>
                <a:effectLst/>
                <a:latin typeface="Canaro"/>
              </a:rPr>
              <a:t>: des failles dans le Pfizer ?</a:t>
            </a:r>
          </a:p>
        </p:txBody>
      </p:sp>
    </p:spTree>
    <p:extLst>
      <p:ext uri="{BB962C8B-B14F-4D97-AF65-F5344CB8AC3E}">
        <p14:creationId xmlns:p14="http://schemas.microsoft.com/office/powerpoint/2010/main" val="373928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ppt_x</p:attrName>
                                        </p:attrNameLst>
                                      </p:cBhvr>
                                      <p:tavLst>
                                        <p:tav tm="0">
                                          <p:val>
                                            <p:strVal val="#ppt_x-#ppt_w*1.125000"/>
                                          </p:val>
                                        </p:tav>
                                        <p:tav tm="100000">
                                          <p:val>
                                            <p:strVal val="#ppt_x"/>
                                          </p:val>
                                        </p:tav>
                                      </p:tavLst>
                                    </p:anim>
                                    <p:animEffect transition="in" filter="wipe(righ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ppt_x</p:attrName>
                                        </p:attrNameLst>
                                      </p:cBhvr>
                                      <p:tavLst>
                                        <p:tav tm="0">
                                          <p:val>
                                            <p:strVal val="#ppt_x-#ppt_w*1.125000"/>
                                          </p:val>
                                        </p:tav>
                                        <p:tav tm="100000">
                                          <p:val>
                                            <p:strVal val="#ppt_x"/>
                                          </p:val>
                                        </p:tav>
                                      </p:tavLst>
                                    </p:anim>
                                    <p:animEffect transition="in" filter="wipe(right)">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1"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0.70"/>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24BB2D-65C8-254A-928F-8D9EA4D17678}"/>
              </a:ext>
            </a:extLst>
          </p:cNvPr>
          <p:cNvSpPr>
            <a:spLocks noGrp="1"/>
          </p:cNvSpPr>
          <p:nvPr>
            <p:ph type="title"/>
          </p:nvPr>
        </p:nvSpPr>
        <p:spPr/>
        <p:txBody>
          <a:bodyPr>
            <a:normAutofit/>
          </a:bodyPr>
          <a:lstStyle/>
          <a:p>
            <a:r>
              <a:rPr lang="fr-CH" sz="3800" dirty="0"/>
              <a:t>« Aider à diminuer le nombre de contaminations »</a:t>
            </a:r>
            <a:endParaRPr lang="fr-FR" sz="3800" dirty="0"/>
          </a:p>
        </p:txBody>
      </p:sp>
      <p:pic>
        <p:nvPicPr>
          <p:cNvPr id="5" name="Image 4">
            <a:extLst>
              <a:ext uri="{FF2B5EF4-FFF2-40B4-BE49-F238E27FC236}">
                <a16:creationId xmlns:a16="http://schemas.microsoft.com/office/drawing/2014/main" id="{8634141D-ACEE-9C46-925F-7BEF71C986BF}"/>
              </a:ext>
            </a:extLst>
          </p:cNvPr>
          <p:cNvPicPr>
            <a:picLocks noChangeAspect="1"/>
          </p:cNvPicPr>
          <p:nvPr/>
        </p:nvPicPr>
        <p:blipFill>
          <a:blip r:embed="rId2"/>
          <a:stretch>
            <a:fillRect/>
          </a:stretch>
        </p:blipFill>
        <p:spPr>
          <a:xfrm>
            <a:off x="303619" y="1316734"/>
            <a:ext cx="2694761" cy="4575395"/>
          </a:xfrm>
          <a:prstGeom prst="rect">
            <a:avLst/>
          </a:prstGeom>
        </p:spPr>
      </p:pic>
      <p:pic>
        <p:nvPicPr>
          <p:cNvPr id="6" name="Image 5">
            <a:extLst>
              <a:ext uri="{FF2B5EF4-FFF2-40B4-BE49-F238E27FC236}">
                <a16:creationId xmlns:a16="http://schemas.microsoft.com/office/drawing/2014/main" id="{6E202436-8F09-DC40-8E5E-1933D62AE4E8}"/>
              </a:ext>
            </a:extLst>
          </p:cNvPr>
          <p:cNvPicPr>
            <a:picLocks noChangeAspect="1"/>
          </p:cNvPicPr>
          <p:nvPr/>
        </p:nvPicPr>
        <p:blipFill>
          <a:blip r:embed="rId3"/>
          <a:stretch>
            <a:fillRect/>
          </a:stretch>
        </p:blipFill>
        <p:spPr>
          <a:xfrm>
            <a:off x="3274349" y="1322388"/>
            <a:ext cx="2032000" cy="736600"/>
          </a:xfrm>
          <a:prstGeom prst="rect">
            <a:avLst/>
          </a:prstGeom>
        </p:spPr>
      </p:pic>
      <p:sp>
        <p:nvSpPr>
          <p:cNvPr id="9" name="Rectangle 8">
            <a:extLst>
              <a:ext uri="{FF2B5EF4-FFF2-40B4-BE49-F238E27FC236}">
                <a16:creationId xmlns:a16="http://schemas.microsoft.com/office/drawing/2014/main" id="{7927D49F-EF78-1449-9D4E-1DF6B4187251}"/>
              </a:ext>
            </a:extLst>
          </p:cNvPr>
          <p:cNvSpPr/>
          <p:nvPr/>
        </p:nvSpPr>
        <p:spPr>
          <a:xfrm>
            <a:off x="3274349" y="2058988"/>
            <a:ext cx="8333882" cy="3046988"/>
          </a:xfrm>
          <a:prstGeom prst="rect">
            <a:avLst/>
          </a:prstGeom>
        </p:spPr>
        <p:txBody>
          <a:bodyPr wrap="square">
            <a:spAutoFit/>
          </a:bodyPr>
          <a:lstStyle/>
          <a:p>
            <a:r>
              <a:rPr lang="fr-CH" sz="2400" b="1" i="0" dirty="0">
                <a:solidFill>
                  <a:srgbClr val="000000"/>
                </a:solidFill>
                <a:effectLst/>
                <a:latin typeface="Georgia-Bold" panose="02040502050405020303" pitchFamily="18" charset="0"/>
              </a:rPr>
              <a:t>7. Est-on encore contagieux après avoir été vacciné?</a:t>
            </a:r>
            <a:br>
              <a:rPr lang="fr-CH" sz="2400" dirty="0"/>
            </a:br>
            <a:r>
              <a:rPr lang="fr-CH" sz="2400" b="0" i="0" dirty="0">
                <a:solidFill>
                  <a:srgbClr val="000000"/>
                </a:solidFill>
                <a:effectLst/>
                <a:latin typeface="Georgia-Regular" panose="02040502050405020303" pitchFamily="18" charset="0"/>
              </a:rPr>
              <a:t>Il n’y a pas encore de réponse définitive. Des données préliminaires suggèrent que les vaccins pourraient aussi diminuer le risque d’être infecté sans symptômes, mais elles sont encore peu nombreuses. </a:t>
            </a:r>
            <a:r>
              <a:rPr lang="fr-CH" sz="2400" b="0" i="0" dirty="0">
                <a:solidFill>
                  <a:srgbClr val="000000"/>
                </a:solidFill>
                <a:effectLst/>
                <a:highlight>
                  <a:srgbClr val="FFFF00"/>
                </a:highlight>
                <a:latin typeface="Georgia-Regular" panose="02040502050405020303" pitchFamily="18" charset="0"/>
              </a:rPr>
              <a:t>Donc, par honnêteté, il vaut mieux dire que le risque de contagion pourrait ne pas être diminué</a:t>
            </a:r>
            <a:r>
              <a:rPr lang="fr-CH" sz="2400" b="0" i="0" dirty="0">
                <a:solidFill>
                  <a:srgbClr val="000000"/>
                </a:solidFill>
                <a:effectLst/>
                <a:latin typeface="Georgia-Regular" panose="02040502050405020303" pitchFamily="18" charset="0"/>
              </a:rPr>
              <a:t> et recommander de ne pas modifier ses habitudes (masque, mains, distanciation) après la vaccination.</a:t>
            </a:r>
            <a:endParaRPr lang="fr-FR" sz="2400" dirty="0"/>
          </a:p>
        </p:txBody>
      </p:sp>
    </p:spTree>
    <p:extLst>
      <p:ext uri="{BB962C8B-B14F-4D97-AF65-F5344CB8AC3E}">
        <p14:creationId xmlns:p14="http://schemas.microsoft.com/office/powerpoint/2010/main" val="98149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strVal val="#ppt_w*0.70"/>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76229F-395E-6244-80C5-1E90EB5D2037}"/>
              </a:ext>
            </a:extLst>
          </p:cNvPr>
          <p:cNvSpPr>
            <a:spLocks noGrp="1"/>
          </p:cNvSpPr>
          <p:nvPr>
            <p:ph type="title"/>
          </p:nvPr>
        </p:nvSpPr>
        <p:spPr/>
        <p:txBody>
          <a:bodyPr>
            <a:normAutofit/>
          </a:bodyPr>
          <a:lstStyle/>
          <a:p>
            <a:r>
              <a:rPr lang="fr-CH" sz="3800" dirty="0"/>
              <a:t>« Aider à lutter contre les répercussions </a:t>
            </a:r>
            <a:br>
              <a:rPr lang="fr-CH" sz="3800" dirty="0"/>
            </a:br>
            <a:r>
              <a:rPr lang="fr-CH" sz="3800" dirty="0"/>
              <a:t>de la pandémie »</a:t>
            </a:r>
            <a:endParaRPr lang="fr-FR" sz="3800" dirty="0"/>
          </a:p>
        </p:txBody>
      </p:sp>
      <p:sp>
        <p:nvSpPr>
          <p:cNvPr id="8" name="Rectangle 7">
            <a:extLst>
              <a:ext uri="{FF2B5EF4-FFF2-40B4-BE49-F238E27FC236}">
                <a16:creationId xmlns:a16="http://schemas.microsoft.com/office/drawing/2014/main" id="{C041FB7F-210E-0146-B324-0EDCEB05FFF0}"/>
              </a:ext>
            </a:extLst>
          </p:cNvPr>
          <p:cNvSpPr/>
          <p:nvPr/>
        </p:nvSpPr>
        <p:spPr>
          <a:xfrm>
            <a:off x="838200" y="2663740"/>
            <a:ext cx="6096000" cy="923330"/>
          </a:xfrm>
          <a:prstGeom prst="rect">
            <a:avLst/>
          </a:prstGeom>
        </p:spPr>
        <p:txBody>
          <a:bodyPr>
            <a:spAutoFit/>
          </a:bodyPr>
          <a:lstStyle/>
          <a:p>
            <a:r>
              <a:rPr lang="fr-CH" dirty="0"/>
              <a:t>D’après une étude réalisée par l’association </a:t>
            </a:r>
            <a:r>
              <a:rPr lang="fr-CH" dirty="0" err="1"/>
              <a:t>Swiss</a:t>
            </a:r>
            <a:r>
              <a:rPr lang="fr-CH" dirty="0"/>
              <a:t> Export, </a:t>
            </a:r>
            <a:r>
              <a:rPr lang="fr-CH" dirty="0">
                <a:highlight>
                  <a:srgbClr val="FFFF00"/>
                </a:highlight>
              </a:rPr>
              <a:t>une PME sur six, risque de faire faillite</a:t>
            </a:r>
            <a:r>
              <a:rPr lang="fr-CH" dirty="0"/>
              <a:t> si les difficultés de paiement ne sont pas affrontées de manière efficace.</a:t>
            </a:r>
            <a:endParaRPr lang="fr-FR" dirty="0"/>
          </a:p>
        </p:txBody>
      </p:sp>
      <p:sp>
        <p:nvSpPr>
          <p:cNvPr id="9" name="Rectangle 8">
            <a:extLst>
              <a:ext uri="{FF2B5EF4-FFF2-40B4-BE49-F238E27FC236}">
                <a16:creationId xmlns:a16="http://schemas.microsoft.com/office/drawing/2014/main" id="{71C5A6BE-D87E-674A-B512-C665EE6FD266}"/>
              </a:ext>
            </a:extLst>
          </p:cNvPr>
          <p:cNvSpPr/>
          <p:nvPr/>
        </p:nvSpPr>
        <p:spPr>
          <a:xfrm>
            <a:off x="5016285" y="3504409"/>
            <a:ext cx="6096000" cy="646331"/>
          </a:xfrm>
          <a:prstGeom prst="rect">
            <a:avLst/>
          </a:prstGeom>
        </p:spPr>
        <p:txBody>
          <a:bodyPr>
            <a:spAutoFit/>
          </a:bodyPr>
          <a:lstStyle/>
          <a:p>
            <a:r>
              <a:rPr lang="fr-CH" b="0" i="0" dirty="0">
                <a:solidFill>
                  <a:srgbClr val="000000"/>
                </a:solidFill>
                <a:effectLst/>
                <a:latin typeface="Work Sans"/>
              </a:rPr>
              <a:t>Selon les statistiques, </a:t>
            </a:r>
            <a:r>
              <a:rPr lang="fr-CH" b="0" i="0" dirty="0">
                <a:solidFill>
                  <a:srgbClr val="000000"/>
                </a:solidFill>
                <a:effectLst/>
                <a:highlight>
                  <a:srgbClr val="FFFF00"/>
                </a:highlight>
                <a:latin typeface="Work Sans"/>
              </a:rPr>
              <a:t>au moins un travailleur sur trois a connu un </a:t>
            </a:r>
            <a:r>
              <a:rPr lang="fr-CH" b="1" i="0" dirty="0">
                <a:solidFill>
                  <a:srgbClr val="000000"/>
                </a:solidFill>
                <a:effectLst/>
                <a:highlight>
                  <a:srgbClr val="FFFF00"/>
                </a:highlight>
                <a:latin typeface="Work Sans"/>
              </a:rPr>
              <a:t>chômage partiel</a:t>
            </a:r>
            <a:r>
              <a:rPr lang="fr-CH" b="0" i="0" dirty="0">
                <a:solidFill>
                  <a:srgbClr val="000000"/>
                </a:solidFill>
                <a:effectLst/>
                <a:highlight>
                  <a:srgbClr val="FFFF00"/>
                </a:highlight>
                <a:latin typeface="Work Sans"/>
              </a:rPr>
              <a:t> </a:t>
            </a:r>
            <a:r>
              <a:rPr lang="fr-CH" b="0" i="0" dirty="0">
                <a:solidFill>
                  <a:srgbClr val="000000"/>
                </a:solidFill>
                <a:effectLst/>
                <a:latin typeface="Work Sans"/>
              </a:rPr>
              <a:t>en raison des difficultés de paiement.</a:t>
            </a:r>
            <a:endParaRPr lang="fr-FR" dirty="0"/>
          </a:p>
        </p:txBody>
      </p:sp>
      <p:sp>
        <p:nvSpPr>
          <p:cNvPr id="10" name="Rectangle 9">
            <a:extLst>
              <a:ext uri="{FF2B5EF4-FFF2-40B4-BE49-F238E27FC236}">
                <a16:creationId xmlns:a16="http://schemas.microsoft.com/office/drawing/2014/main" id="{8D2E54F7-3058-1A48-972A-230179DB64E7}"/>
              </a:ext>
            </a:extLst>
          </p:cNvPr>
          <p:cNvSpPr/>
          <p:nvPr/>
        </p:nvSpPr>
        <p:spPr>
          <a:xfrm>
            <a:off x="838200" y="4177262"/>
            <a:ext cx="6096000" cy="923330"/>
          </a:xfrm>
          <a:prstGeom prst="rect">
            <a:avLst/>
          </a:prstGeom>
        </p:spPr>
        <p:txBody>
          <a:bodyPr>
            <a:spAutoFit/>
          </a:bodyPr>
          <a:lstStyle/>
          <a:p>
            <a:r>
              <a:rPr lang="fr-CH" b="0" i="0" dirty="0">
                <a:solidFill>
                  <a:srgbClr val="000000"/>
                </a:solidFill>
                <a:effectLst/>
                <a:latin typeface="Work Sans"/>
              </a:rPr>
              <a:t>Sur les six semaines du confinement général</a:t>
            </a:r>
            <a:r>
              <a:rPr lang="fr-CH" b="0" i="0" dirty="0">
                <a:solidFill>
                  <a:srgbClr val="000000"/>
                </a:solidFill>
                <a:effectLst/>
                <a:highlight>
                  <a:srgbClr val="FFFF00"/>
                </a:highlight>
                <a:latin typeface="Work Sans"/>
              </a:rPr>
              <a:t>, la facture se montait à près de 18 milliards</a:t>
            </a:r>
            <a:r>
              <a:rPr lang="fr-CH" b="0" i="0" dirty="0">
                <a:solidFill>
                  <a:srgbClr val="000000"/>
                </a:solidFill>
                <a:effectLst/>
                <a:latin typeface="Work Sans"/>
              </a:rPr>
              <a:t>, selon les informations livrées par l’institut de recherche conjoncturelle. </a:t>
            </a:r>
            <a:endParaRPr lang="fr-FR" dirty="0"/>
          </a:p>
        </p:txBody>
      </p:sp>
      <p:sp>
        <p:nvSpPr>
          <p:cNvPr id="11" name="Rectangle 10">
            <a:extLst>
              <a:ext uri="{FF2B5EF4-FFF2-40B4-BE49-F238E27FC236}">
                <a16:creationId xmlns:a16="http://schemas.microsoft.com/office/drawing/2014/main" id="{E48BA7D5-D74C-1048-A145-31A0290AC2DA}"/>
              </a:ext>
            </a:extLst>
          </p:cNvPr>
          <p:cNvSpPr/>
          <p:nvPr/>
        </p:nvSpPr>
        <p:spPr>
          <a:xfrm>
            <a:off x="5016285" y="5176296"/>
            <a:ext cx="6096000" cy="923330"/>
          </a:xfrm>
          <a:prstGeom prst="rect">
            <a:avLst/>
          </a:prstGeom>
        </p:spPr>
        <p:txBody>
          <a:bodyPr>
            <a:spAutoFit/>
          </a:bodyPr>
          <a:lstStyle/>
          <a:p>
            <a:r>
              <a:rPr lang="fr-CH" dirty="0">
                <a:solidFill>
                  <a:srgbClr val="000000"/>
                </a:solidFill>
                <a:latin typeface="Work Sans"/>
              </a:rPr>
              <a:t>«</a:t>
            </a:r>
            <a:r>
              <a:rPr lang="fr-CH" dirty="0">
                <a:solidFill>
                  <a:srgbClr val="000000"/>
                </a:solidFill>
                <a:highlight>
                  <a:srgbClr val="FFFF00"/>
                </a:highlight>
                <a:latin typeface="Work Sans"/>
              </a:rPr>
              <a:t>E</a:t>
            </a:r>
            <a:r>
              <a:rPr lang="fr-CH" b="0" i="0" dirty="0">
                <a:solidFill>
                  <a:srgbClr val="000000"/>
                </a:solidFill>
                <a:effectLst/>
                <a:highlight>
                  <a:srgbClr val="FFFF00"/>
                </a:highlight>
                <a:latin typeface="Work Sans"/>
              </a:rPr>
              <a:t>n fin d’année 2020, la majorité des sociétés clientes de notre fiduciaire</a:t>
            </a:r>
            <a:r>
              <a:rPr lang="fr-CH" b="0" i="0" dirty="0">
                <a:effectLst/>
                <a:highlight>
                  <a:srgbClr val="FFFF00"/>
                </a:highlight>
                <a:latin typeface="Work Sans"/>
              </a:rPr>
              <a:t> ont enregistré une baisse d’au moins 35 % du chiffre par rapport à 2019.</a:t>
            </a:r>
            <a:r>
              <a:rPr lang="fr-CH" b="0" i="0" dirty="0">
                <a:effectLst/>
                <a:latin typeface="Work Sans"/>
              </a:rPr>
              <a:t>»</a:t>
            </a:r>
            <a:endParaRPr lang="fr-FR" dirty="0"/>
          </a:p>
        </p:txBody>
      </p:sp>
      <p:pic>
        <p:nvPicPr>
          <p:cNvPr id="12" name="Image 11">
            <a:extLst>
              <a:ext uri="{FF2B5EF4-FFF2-40B4-BE49-F238E27FC236}">
                <a16:creationId xmlns:a16="http://schemas.microsoft.com/office/drawing/2014/main" id="{98BE1E9C-03B0-134D-B634-4F1CCE0D2C33}"/>
              </a:ext>
            </a:extLst>
          </p:cNvPr>
          <p:cNvPicPr>
            <a:picLocks noChangeAspect="1"/>
          </p:cNvPicPr>
          <p:nvPr/>
        </p:nvPicPr>
        <p:blipFill>
          <a:blip r:embed="rId2"/>
          <a:stretch>
            <a:fillRect/>
          </a:stretch>
        </p:blipFill>
        <p:spPr>
          <a:xfrm>
            <a:off x="2757621" y="2131135"/>
            <a:ext cx="3251200" cy="292100"/>
          </a:xfrm>
          <a:prstGeom prst="rect">
            <a:avLst/>
          </a:prstGeom>
        </p:spPr>
      </p:pic>
      <p:pic>
        <p:nvPicPr>
          <p:cNvPr id="13" name="Image 12">
            <a:extLst>
              <a:ext uri="{FF2B5EF4-FFF2-40B4-BE49-F238E27FC236}">
                <a16:creationId xmlns:a16="http://schemas.microsoft.com/office/drawing/2014/main" id="{12E4BC28-803F-574E-97D3-54A86EBF9CBA}"/>
              </a:ext>
            </a:extLst>
          </p:cNvPr>
          <p:cNvPicPr>
            <a:picLocks noChangeAspect="1"/>
          </p:cNvPicPr>
          <p:nvPr/>
        </p:nvPicPr>
        <p:blipFill>
          <a:blip r:embed="rId3"/>
          <a:stretch>
            <a:fillRect/>
          </a:stretch>
        </p:blipFill>
        <p:spPr>
          <a:xfrm>
            <a:off x="838200" y="1660016"/>
            <a:ext cx="1816100" cy="774700"/>
          </a:xfrm>
          <a:prstGeom prst="rect">
            <a:avLst/>
          </a:prstGeom>
        </p:spPr>
      </p:pic>
    </p:spTree>
    <p:extLst>
      <p:ext uri="{BB962C8B-B14F-4D97-AF65-F5344CB8AC3E}">
        <p14:creationId xmlns:p14="http://schemas.microsoft.com/office/powerpoint/2010/main" val="273830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ppt_w</p:attrName>
                                        </p:attrNameLst>
                                      </p:cBhvr>
                                      <p:tavLst>
                                        <p:tav tm="0">
                                          <p:val>
                                            <p:strVal val="#ppt_w*0.70"/>
                                          </p:val>
                                        </p:tav>
                                        <p:tav tm="100000">
                                          <p:val>
                                            <p:strVal val="#ppt_w"/>
                                          </p:val>
                                        </p:tav>
                                      </p:tavLst>
                                    </p:anim>
                                    <p:anim calcmode="lin" valueType="num">
                                      <p:cBhvr>
                                        <p:cTn id="41" dur="1000" fill="hold"/>
                                        <p:tgtEl>
                                          <p:spTgt spid="11"/>
                                        </p:tgtEl>
                                        <p:attrNameLst>
                                          <p:attrName>ppt_h</p:attrName>
                                        </p:attrNameLst>
                                      </p:cBhvr>
                                      <p:tavLst>
                                        <p:tav tm="0">
                                          <p:val>
                                            <p:strVal val="#ppt_h"/>
                                          </p:val>
                                        </p:tav>
                                        <p:tav tm="100000">
                                          <p:val>
                                            <p:strVal val="#ppt_h"/>
                                          </p:val>
                                        </p:tav>
                                      </p:tavLst>
                                    </p:anim>
                                    <p:animEffect transition="in" filter="fade">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4EBFFF-C92F-1648-835B-51CA777E2243}"/>
              </a:ext>
            </a:extLst>
          </p:cNvPr>
          <p:cNvSpPr>
            <a:spLocks noGrp="1"/>
          </p:cNvSpPr>
          <p:nvPr>
            <p:ph type="title"/>
          </p:nvPr>
        </p:nvSpPr>
        <p:spPr/>
        <p:txBody>
          <a:bodyPr>
            <a:normAutofit/>
          </a:bodyPr>
          <a:lstStyle/>
          <a:p>
            <a:r>
              <a:rPr lang="fr-CH" sz="3800" dirty="0"/>
              <a:t>« Éviter des séquelles durables de la maladie </a:t>
            </a:r>
            <a:br>
              <a:rPr lang="fr-CH" sz="3800" dirty="0"/>
            </a:br>
            <a:r>
              <a:rPr lang="fr-CH" sz="3800" dirty="0"/>
              <a:t>(COVID long) »</a:t>
            </a:r>
            <a:endParaRPr lang="fr-FR" sz="3800" dirty="0"/>
          </a:p>
        </p:txBody>
      </p:sp>
      <p:pic>
        <p:nvPicPr>
          <p:cNvPr id="4" name="Espace réservé du contenu 3">
            <a:extLst>
              <a:ext uri="{FF2B5EF4-FFF2-40B4-BE49-F238E27FC236}">
                <a16:creationId xmlns:a16="http://schemas.microsoft.com/office/drawing/2014/main" id="{EE80F4B7-C687-4547-B691-29ADE2EB0AA4}"/>
              </a:ext>
            </a:extLst>
          </p:cNvPr>
          <p:cNvPicPr>
            <a:picLocks noGrp="1" noChangeAspect="1"/>
          </p:cNvPicPr>
          <p:nvPr>
            <p:ph idx="1"/>
          </p:nvPr>
        </p:nvPicPr>
        <p:blipFill>
          <a:blip r:embed="rId2"/>
          <a:stretch>
            <a:fillRect/>
          </a:stretch>
        </p:blipFill>
        <p:spPr>
          <a:xfrm>
            <a:off x="637090" y="1781822"/>
            <a:ext cx="2616200" cy="1104900"/>
          </a:xfrm>
          <a:prstGeom prst="rect">
            <a:avLst/>
          </a:prstGeom>
        </p:spPr>
      </p:pic>
      <p:pic>
        <p:nvPicPr>
          <p:cNvPr id="5" name="Image 4">
            <a:extLst>
              <a:ext uri="{FF2B5EF4-FFF2-40B4-BE49-F238E27FC236}">
                <a16:creationId xmlns:a16="http://schemas.microsoft.com/office/drawing/2014/main" id="{D754ED29-FB38-DF49-B42A-D7BDCC615FB4}"/>
              </a:ext>
            </a:extLst>
          </p:cNvPr>
          <p:cNvPicPr>
            <a:picLocks noChangeAspect="1"/>
          </p:cNvPicPr>
          <p:nvPr/>
        </p:nvPicPr>
        <p:blipFill>
          <a:blip r:embed="rId3"/>
          <a:stretch>
            <a:fillRect/>
          </a:stretch>
        </p:blipFill>
        <p:spPr>
          <a:xfrm>
            <a:off x="3253290" y="1744212"/>
            <a:ext cx="7367647" cy="1252243"/>
          </a:xfrm>
          <a:prstGeom prst="rect">
            <a:avLst/>
          </a:prstGeom>
        </p:spPr>
      </p:pic>
      <p:pic>
        <p:nvPicPr>
          <p:cNvPr id="6" name="Image 5">
            <a:extLst>
              <a:ext uri="{FF2B5EF4-FFF2-40B4-BE49-F238E27FC236}">
                <a16:creationId xmlns:a16="http://schemas.microsoft.com/office/drawing/2014/main" id="{26CAEEBD-FE53-784A-8EAF-73E87ACFA272}"/>
              </a:ext>
            </a:extLst>
          </p:cNvPr>
          <p:cNvPicPr>
            <a:picLocks noChangeAspect="1"/>
          </p:cNvPicPr>
          <p:nvPr/>
        </p:nvPicPr>
        <p:blipFill>
          <a:blip r:embed="rId4"/>
          <a:stretch>
            <a:fillRect/>
          </a:stretch>
        </p:blipFill>
        <p:spPr>
          <a:xfrm>
            <a:off x="637090" y="3225041"/>
            <a:ext cx="3213100" cy="2336800"/>
          </a:xfrm>
          <a:prstGeom prst="rect">
            <a:avLst/>
          </a:prstGeom>
        </p:spPr>
      </p:pic>
      <p:pic>
        <p:nvPicPr>
          <p:cNvPr id="7" name="Image 6">
            <a:extLst>
              <a:ext uri="{FF2B5EF4-FFF2-40B4-BE49-F238E27FC236}">
                <a16:creationId xmlns:a16="http://schemas.microsoft.com/office/drawing/2014/main" id="{1CF4B352-45C4-364A-8E0C-F9C70722238E}"/>
              </a:ext>
            </a:extLst>
          </p:cNvPr>
          <p:cNvPicPr>
            <a:picLocks noChangeAspect="1"/>
          </p:cNvPicPr>
          <p:nvPr/>
        </p:nvPicPr>
        <p:blipFill>
          <a:blip r:embed="rId5"/>
          <a:stretch>
            <a:fillRect/>
          </a:stretch>
        </p:blipFill>
        <p:spPr>
          <a:xfrm>
            <a:off x="4005564" y="3222076"/>
            <a:ext cx="3162300" cy="2311400"/>
          </a:xfrm>
          <a:prstGeom prst="rect">
            <a:avLst/>
          </a:prstGeom>
        </p:spPr>
      </p:pic>
      <p:sp>
        <p:nvSpPr>
          <p:cNvPr id="10" name="Rectangle 9">
            <a:extLst>
              <a:ext uri="{FF2B5EF4-FFF2-40B4-BE49-F238E27FC236}">
                <a16:creationId xmlns:a16="http://schemas.microsoft.com/office/drawing/2014/main" id="{73013A3F-3031-A04B-A8D4-66788000C06E}"/>
              </a:ext>
            </a:extLst>
          </p:cNvPr>
          <p:cNvSpPr/>
          <p:nvPr/>
        </p:nvSpPr>
        <p:spPr>
          <a:xfrm>
            <a:off x="7488820" y="3186214"/>
            <a:ext cx="4340506" cy="2246769"/>
          </a:xfrm>
          <a:prstGeom prst="rect">
            <a:avLst/>
          </a:prstGeom>
        </p:spPr>
        <p:txBody>
          <a:bodyPr wrap="square">
            <a:spAutoFit/>
          </a:bodyPr>
          <a:lstStyle/>
          <a:p>
            <a:r>
              <a:rPr lang="fr-CH" sz="2800" dirty="0">
                <a:solidFill>
                  <a:srgbClr val="454545"/>
                </a:solidFill>
                <a:latin typeface="Frutiger Neue"/>
              </a:rPr>
              <a:t>Dans </a:t>
            </a:r>
            <a:r>
              <a:rPr lang="fr-CH" sz="2800" dirty="0">
                <a:solidFill>
                  <a:srgbClr val="454545"/>
                </a:solidFill>
                <a:highlight>
                  <a:srgbClr val="FFFF00"/>
                </a:highlight>
                <a:latin typeface="Frutiger Neue"/>
              </a:rPr>
              <a:t>116 de ces cas graves, l’on a dû déplorer le décès de la personne vaccinée </a:t>
            </a:r>
            <a:r>
              <a:rPr lang="fr-CH" sz="2800" dirty="0">
                <a:solidFill>
                  <a:srgbClr val="454545"/>
                </a:solidFill>
                <a:latin typeface="Frutiger Neue"/>
              </a:rPr>
              <a:t>après un laps de temps plus ou moins long. </a:t>
            </a:r>
            <a:endParaRPr lang="fr-FR" sz="2800" dirty="0"/>
          </a:p>
        </p:txBody>
      </p:sp>
    </p:spTree>
    <p:extLst>
      <p:ext uri="{BB962C8B-B14F-4D97-AF65-F5344CB8AC3E}">
        <p14:creationId xmlns:p14="http://schemas.microsoft.com/office/powerpoint/2010/main" val="120595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strVal val="#ppt_w*0.70"/>
                                          </p:val>
                                        </p:tav>
                                        <p:tav tm="100000">
                                          <p:val>
                                            <p:strVal val="#ppt_w"/>
                                          </p:val>
                                        </p:tav>
                                      </p:tavLst>
                                    </p:anim>
                                    <p:anim calcmode="lin" valueType="num">
                                      <p:cBhvr>
                                        <p:cTn id="27" dur="1000" fill="hold"/>
                                        <p:tgtEl>
                                          <p:spTgt spid="7"/>
                                        </p:tgtEl>
                                        <p:attrNameLst>
                                          <p:attrName>ppt_h</p:attrName>
                                        </p:attrNameLst>
                                      </p:cBhvr>
                                      <p:tavLst>
                                        <p:tav tm="0">
                                          <p:val>
                                            <p:strVal val="#ppt_h"/>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7E5501-5E4F-4041-9F25-6BDACAEBF1F1}"/>
              </a:ext>
            </a:extLst>
          </p:cNvPr>
          <p:cNvSpPr>
            <a:spLocks noGrp="1"/>
          </p:cNvSpPr>
          <p:nvPr>
            <p:ph type="title"/>
          </p:nvPr>
        </p:nvSpPr>
        <p:spPr/>
        <p:txBody>
          <a:bodyPr>
            <a:normAutofit/>
          </a:bodyPr>
          <a:lstStyle/>
          <a:p>
            <a:r>
              <a:rPr lang="fr-CH" sz="3800" dirty="0"/>
              <a:t>« Contribuer à décharger le système de santé »</a:t>
            </a:r>
            <a:endParaRPr lang="fr-FR" sz="3800" dirty="0"/>
          </a:p>
        </p:txBody>
      </p:sp>
      <p:pic>
        <p:nvPicPr>
          <p:cNvPr id="3" name="Image 2">
            <a:extLst>
              <a:ext uri="{FF2B5EF4-FFF2-40B4-BE49-F238E27FC236}">
                <a16:creationId xmlns:a16="http://schemas.microsoft.com/office/drawing/2014/main" id="{FEE05439-B316-2F4B-851E-EA1C82D827C8}"/>
              </a:ext>
            </a:extLst>
          </p:cNvPr>
          <p:cNvPicPr>
            <a:picLocks noChangeAspect="1"/>
          </p:cNvPicPr>
          <p:nvPr/>
        </p:nvPicPr>
        <p:blipFill>
          <a:blip r:embed="rId2"/>
          <a:stretch>
            <a:fillRect/>
          </a:stretch>
        </p:blipFill>
        <p:spPr>
          <a:xfrm>
            <a:off x="838200" y="2965450"/>
            <a:ext cx="2971800" cy="927100"/>
          </a:xfrm>
          <a:prstGeom prst="rect">
            <a:avLst/>
          </a:prstGeom>
        </p:spPr>
      </p:pic>
      <p:pic>
        <p:nvPicPr>
          <p:cNvPr id="4" name="Image 3">
            <a:extLst>
              <a:ext uri="{FF2B5EF4-FFF2-40B4-BE49-F238E27FC236}">
                <a16:creationId xmlns:a16="http://schemas.microsoft.com/office/drawing/2014/main" id="{5D32FA82-004A-1D40-AD14-CA37AB11B19E}"/>
              </a:ext>
            </a:extLst>
          </p:cNvPr>
          <p:cNvPicPr>
            <a:picLocks noChangeAspect="1"/>
          </p:cNvPicPr>
          <p:nvPr/>
        </p:nvPicPr>
        <p:blipFill>
          <a:blip r:embed="rId3"/>
          <a:stretch>
            <a:fillRect/>
          </a:stretch>
        </p:blipFill>
        <p:spPr>
          <a:xfrm>
            <a:off x="838201" y="3868455"/>
            <a:ext cx="5020258" cy="2191382"/>
          </a:xfrm>
          <a:prstGeom prst="rect">
            <a:avLst/>
          </a:prstGeom>
        </p:spPr>
      </p:pic>
      <p:pic>
        <p:nvPicPr>
          <p:cNvPr id="7" name="Image 6">
            <a:extLst>
              <a:ext uri="{FF2B5EF4-FFF2-40B4-BE49-F238E27FC236}">
                <a16:creationId xmlns:a16="http://schemas.microsoft.com/office/drawing/2014/main" id="{C402343B-1AB3-5E48-92D0-A238C3DF58A1}"/>
              </a:ext>
            </a:extLst>
          </p:cNvPr>
          <p:cNvPicPr>
            <a:picLocks noChangeAspect="1"/>
          </p:cNvPicPr>
          <p:nvPr/>
        </p:nvPicPr>
        <p:blipFill>
          <a:blip r:embed="rId4"/>
          <a:stretch>
            <a:fillRect/>
          </a:stretch>
        </p:blipFill>
        <p:spPr>
          <a:xfrm>
            <a:off x="6475816" y="4029559"/>
            <a:ext cx="5523421" cy="2030278"/>
          </a:xfrm>
          <a:prstGeom prst="rect">
            <a:avLst/>
          </a:prstGeom>
        </p:spPr>
      </p:pic>
      <p:pic>
        <p:nvPicPr>
          <p:cNvPr id="8" name="Image 7">
            <a:extLst>
              <a:ext uri="{FF2B5EF4-FFF2-40B4-BE49-F238E27FC236}">
                <a16:creationId xmlns:a16="http://schemas.microsoft.com/office/drawing/2014/main" id="{80169656-7B38-9A47-804E-16E78711DF75}"/>
              </a:ext>
            </a:extLst>
          </p:cNvPr>
          <p:cNvPicPr>
            <a:picLocks noChangeAspect="1"/>
          </p:cNvPicPr>
          <p:nvPr/>
        </p:nvPicPr>
        <p:blipFill>
          <a:blip r:embed="rId5"/>
          <a:stretch>
            <a:fillRect/>
          </a:stretch>
        </p:blipFill>
        <p:spPr>
          <a:xfrm>
            <a:off x="877592" y="1353011"/>
            <a:ext cx="812800" cy="622300"/>
          </a:xfrm>
          <a:prstGeom prst="rect">
            <a:avLst/>
          </a:prstGeom>
        </p:spPr>
      </p:pic>
      <p:pic>
        <p:nvPicPr>
          <p:cNvPr id="9" name="Image 8">
            <a:extLst>
              <a:ext uri="{FF2B5EF4-FFF2-40B4-BE49-F238E27FC236}">
                <a16:creationId xmlns:a16="http://schemas.microsoft.com/office/drawing/2014/main" id="{5AA1AFD5-318A-E847-B42D-43F82FBB0D9D}"/>
              </a:ext>
            </a:extLst>
          </p:cNvPr>
          <p:cNvPicPr>
            <a:picLocks noChangeAspect="1"/>
          </p:cNvPicPr>
          <p:nvPr/>
        </p:nvPicPr>
        <p:blipFill>
          <a:blip r:embed="rId6"/>
          <a:stretch>
            <a:fillRect/>
          </a:stretch>
        </p:blipFill>
        <p:spPr>
          <a:xfrm>
            <a:off x="1777999" y="1366704"/>
            <a:ext cx="4318000" cy="457200"/>
          </a:xfrm>
          <a:prstGeom prst="rect">
            <a:avLst/>
          </a:prstGeom>
        </p:spPr>
      </p:pic>
      <p:sp>
        <p:nvSpPr>
          <p:cNvPr id="10" name="Rectangle 9">
            <a:extLst>
              <a:ext uri="{FF2B5EF4-FFF2-40B4-BE49-F238E27FC236}">
                <a16:creationId xmlns:a16="http://schemas.microsoft.com/office/drawing/2014/main" id="{0B9BBA94-5603-3B45-89B2-02111A001671}"/>
              </a:ext>
            </a:extLst>
          </p:cNvPr>
          <p:cNvSpPr/>
          <p:nvPr/>
        </p:nvSpPr>
        <p:spPr>
          <a:xfrm>
            <a:off x="1753891" y="1686845"/>
            <a:ext cx="8684217" cy="1200329"/>
          </a:xfrm>
          <a:prstGeom prst="rect">
            <a:avLst/>
          </a:prstGeom>
        </p:spPr>
        <p:txBody>
          <a:bodyPr wrap="square">
            <a:spAutoFit/>
          </a:bodyPr>
          <a:lstStyle/>
          <a:p>
            <a:r>
              <a:rPr lang="fr-CH" b="0" i="0" dirty="0">
                <a:solidFill>
                  <a:srgbClr val="000000"/>
                </a:solidFill>
                <a:effectLst/>
                <a:highlight>
                  <a:srgbClr val="FFFF00"/>
                </a:highlight>
                <a:latin typeface="freight-sans-pro"/>
              </a:rPr>
              <a:t>Le manque de lits dans les hôpitaux est un problème chronique et récurrent</a:t>
            </a:r>
            <a:r>
              <a:rPr lang="fr-CH" b="0" i="0" dirty="0">
                <a:solidFill>
                  <a:srgbClr val="000000"/>
                </a:solidFill>
                <a:effectLst/>
                <a:latin typeface="freight-sans-pro"/>
              </a:rPr>
              <a:t>. Les choix politiques en matière de santé, avec la fermeture d’hôpitaux et la population croissante, vieillissante et </a:t>
            </a:r>
            <a:r>
              <a:rPr lang="fr-CH" b="0" i="0" dirty="0" err="1">
                <a:solidFill>
                  <a:srgbClr val="000000"/>
                </a:solidFill>
                <a:effectLst/>
                <a:latin typeface="freight-sans-pro"/>
              </a:rPr>
              <a:t>polymorbide</a:t>
            </a:r>
            <a:r>
              <a:rPr lang="fr-CH" b="0" i="0" dirty="0">
                <a:solidFill>
                  <a:srgbClr val="000000"/>
                </a:solidFill>
                <a:effectLst/>
                <a:latin typeface="freight-sans-pro"/>
              </a:rPr>
              <a:t>, occasionnent une affluence accrue de patients. </a:t>
            </a:r>
            <a:r>
              <a:rPr lang="fr-CH" b="0" i="0" dirty="0">
                <a:solidFill>
                  <a:srgbClr val="000000"/>
                </a:solidFill>
                <a:effectLst/>
                <a:highlight>
                  <a:srgbClr val="FFFF00"/>
                </a:highlight>
                <a:latin typeface="freight-sans-pro"/>
              </a:rPr>
              <a:t>Le taux d’occupation des lits dans certains services dépasse les 100 % plusieurs fois par année</a:t>
            </a:r>
            <a:r>
              <a:rPr lang="fr-CH" b="0" i="0" dirty="0">
                <a:solidFill>
                  <a:srgbClr val="000000"/>
                </a:solidFill>
                <a:effectLst/>
                <a:latin typeface="freight-sans-pro"/>
              </a:rPr>
              <a:t>.</a:t>
            </a:r>
            <a:endParaRPr lang="fr-FR" dirty="0"/>
          </a:p>
        </p:txBody>
      </p:sp>
    </p:spTree>
    <p:extLst>
      <p:ext uri="{BB962C8B-B14F-4D97-AF65-F5344CB8AC3E}">
        <p14:creationId xmlns:p14="http://schemas.microsoft.com/office/powerpoint/2010/main" val="178544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ppt_x</p:attrName>
                                        </p:attrNameLst>
                                      </p:cBhvr>
                                      <p:tavLst>
                                        <p:tav tm="0">
                                          <p:val>
                                            <p:strVal val="#ppt_x-#ppt_w*1.125000"/>
                                          </p:val>
                                        </p:tav>
                                        <p:tav tm="100000">
                                          <p:val>
                                            <p:strVal val="#ppt_x"/>
                                          </p:val>
                                        </p:tav>
                                      </p:tavLst>
                                    </p:anim>
                                    <p:animEffect transition="in" filter="wipe(righ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ppt_w</p:attrName>
                                        </p:attrNameLst>
                                      </p:cBhvr>
                                      <p:tavLst>
                                        <p:tav tm="0">
                                          <p:val>
                                            <p:strVal val="#ppt_w*0.70"/>
                                          </p:val>
                                        </p:tav>
                                        <p:tav tm="100000">
                                          <p:val>
                                            <p:strVal val="#ppt_w"/>
                                          </p:val>
                                        </p:tav>
                                      </p:tavLst>
                                    </p:anim>
                                    <p:anim calcmode="lin" valueType="num">
                                      <p:cBhvr>
                                        <p:cTn id="33" dur="1000" fill="hold"/>
                                        <p:tgtEl>
                                          <p:spTgt spid="4"/>
                                        </p:tgtEl>
                                        <p:attrNameLst>
                                          <p:attrName>ppt_h</p:attrName>
                                        </p:attrNameLst>
                                      </p:cBhvr>
                                      <p:tavLst>
                                        <p:tav tm="0">
                                          <p:val>
                                            <p:strVal val="#ppt_h"/>
                                          </p:val>
                                        </p:tav>
                                        <p:tav tm="100000">
                                          <p:val>
                                            <p:strVal val="#ppt_h"/>
                                          </p:val>
                                        </p:tav>
                                      </p:tavLst>
                                    </p:anim>
                                    <p:animEffect transition="in" filter="fade">
                                      <p:cBhvr>
                                        <p:cTn id="34" dur="10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strVal val="#ppt_w*0.70"/>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7E5501-5E4F-4041-9F25-6BDACAEBF1F1}"/>
              </a:ext>
            </a:extLst>
          </p:cNvPr>
          <p:cNvSpPr>
            <a:spLocks noGrp="1"/>
          </p:cNvSpPr>
          <p:nvPr>
            <p:ph type="title"/>
          </p:nvPr>
        </p:nvSpPr>
        <p:spPr/>
        <p:txBody>
          <a:bodyPr>
            <a:normAutofit/>
          </a:bodyPr>
          <a:lstStyle/>
          <a:p>
            <a:r>
              <a:rPr lang="fr-CH" sz="3800" dirty="0"/>
              <a:t>« Contribuer à décharger le système de santé »</a:t>
            </a:r>
            <a:endParaRPr lang="fr-FR" sz="3800" dirty="0"/>
          </a:p>
        </p:txBody>
      </p:sp>
      <p:pic>
        <p:nvPicPr>
          <p:cNvPr id="5" name="Image 4">
            <a:extLst>
              <a:ext uri="{FF2B5EF4-FFF2-40B4-BE49-F238E27FC236}">
                <a16:creationId xmlns:a16="http://schemas.microsoft.com/office/drawing/2014/main" id="{172E251E-4E65-7A47-A64A-B79FE7C2CE33}"/>
              </a:ext>
            </a:extLst>
          </p:cNvPr>
          <p:cNvPicPr>
            <a:picLocks noChangeAspect="1"/>
          </p:cNvPicPr>
          <p:nvPr/>
        </p:nvPicPr>
        <p:blipFill>
          <a:blip r:embed="rId2"/>
          <a:stretch>
            <a:fillRect/>
          </a:stretch>
        </p:blipFill>
        <p:spPr>
          <a:xfrm>
            <a:off x="666427" y="1325213"/>
            <a:ext cx="8267700" cy="4889500"/>
          </a:xfrm>
          <a:prstGeom prst="rect">
            <a:avLst/>
          </a:prstGeom>
        </p:spPr>
      </p:pic>
      <p:sp useBgFill="1">
        <p:nvSpPr>
          <p:cNvPr id="6" name="Rectangle 5">
            <a:extLst>
              <a:ext uri="{FF2B5EF4-FFF2-40B4-BE49-F238E27FC236}">
                <a16:creationId xmlns:a16="http://schemas.microsoft.com/office/drawing/2014/main" id="{F560F75D-4AAA-DC46-BD59-081A9A849D0D}"/>
              </a:ext>
            </a:extLst>
          </p:cNvPr>
          <p:cNvSpPr/>
          <p:nvPr/>
        </p:nvSpPr>
        <p:spPr>
          <a:xfrm>
            <a:off x="6096000" y="2015637"/>
            <a:ext cx="6096000" cy="1754326"/>
          </a:xfrm>
          <a:prstGeom prst="rect">
            <a:avLst/>
          </a:prstGeom>
        </p:spPr>
        <p:txBody>
          <a:bodyPr>
            <a:spAutoFit/>
          </a:bodyPr>
          <a:lstStyle/>
          <a:p>
            <a:r>
              <a:rPr lang="fr-CH" dirty="0">
                <a:highlight>
                  <a:srgbClr val="FFFF00"/>
                </a:highlight>
              </a:rPr>
              <a:t>La part des malades du COVID-19 parmi les patients en USI a continuellement diminué après la semaine 17/2021, passant de 37 % alors à 3,8 % durant la semaine sous revue.</a:t>
            </a:r>
            <a:r>
              <a:rPr lang="fr-CH" dirty="0"/>
              <a:t> En moyenne, 16 patients atteints du COVID-19 étaient sous assistance respiratoire durant la semaine sous revue, comme pendant la semaine précédente. </a:t>
            </a:r>
            <a:endParaRPr lang="fr-FR" dirty="0"/>
          </a:p>
        </p:txBody>
      </p:sp>
    </p:spTree>
    <p:extLst>
      <p:ext uri="{BB962C8B-B14F-4D97-AF65-F5344CB8AC3E}">
        <p14:creationId xmlns:p14="http://schemas.microsoft.com/office/powerpoint/2010/main" val="33570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722</Words>
  <Application>Microsoft Macintosh PowerPoint</Application>
  <PresentationFormat>Grand écran</PresentationFormat>
  <Paragraphs>37</Paragraphs>
  <Slides>11</Slides>
  <Notes>0</Notes>
  <HiddenSlides>0</HiddenSlides>
  <MMClips>1</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11</vt:i4>
      </vt:variant>
    </vt:vector>
  </HeadingPairs>
  <TitlesOfParts>
    <vt:vector size="24" baseType="lpstr">
      <vt:lpstr>Arial</vt:lpstr>
      <vt:lpstr>Calibri</vt:lpstr>
      <vt:lpstr>Calibri Light</vt:lpstr>
      <vt:lpstr>Canaro</vt:lpstr>
      <vt:lpstr>Fira Sans</vt:lpstr>
      <vt:lpstr>freight-sans-pro</vt:lpstr>
      <vt:lpstr>Frutiger Neue</vt:lpstr>
      <vt:lpstr>Georgia-Bold</vt:lpstr>
      <vt:lpstr>Georgia-Regular</vt:lpstr>
      <vt:lpstr>Helvetica Neue</vt:lpstr>
      <vt:lpstr>noto-serif</vt:lpstr>
      <vt:lpstr>Work Sans</vt:lpstr>
      <vt:lpstr>Thème Office</vt:lpstr>
      <vt:lpstr>Pourquoi se faire vacciner ? </vt:lpstr>
      <vt:lpstr>« Se protéger contre la maladie COVID-19,  qui peut prendre une forme grave »</vt:lpstr>
      <vt:lpstr>« Se protéger contre la maladie COVID-19,  qui peut prendre une forme grave »</vt:lpstr>
      <vt:lpstr>« S’immuniser en toute sécurité »</vt:lpstr>
      <vt:lpstr>« Aider à diminuer le nombre de contaminations »</vt:lpstr>
      <vt:lpstr>« Aider à lutter contre les répercussions  de la pandémie »</vt:lpstr>
      <vt:lpstr>« Éviter des séquelles durables de la maladie  (COVID long) »</vt:lpstr>
      <vt:lpstr>« Contribuer à décharger le système de santé »</vt:lpstr>
      <vt:lpstr>« Contribuer à décharger le système de santé »</vt:lpstr>
      <vt:lpstr>« Contribuer à retrouver nos libertés quotidiennes »</vt:lpstr>
      <vt:lpstr>Vous avez bien compris les 7 raisons de se faire vacciner…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Pourquoi se faire vacciner ? </dc:title>
  <dc:creator>Microsoft Office User</dc:creator>
  <cp:lastModifiedBy>Microsoft Office User</cp:lastModifiedBy>
  <cp:revision>25</cp:revision>
  <dcterms:created xsi:type="dcterms:W3CDTF">2021-07-22T14:19:36Z</dcterms:created>
  <dcterms:modified xsi:type="dcterms:W3CDTF">2021-07-22T17:43:17Z</dcterms:modified>
</cp:coreProperties>
</file>