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7" r:id="rId3"/>
    <p:sldId id="257" r:id="rId4"/>
    <p:sldId id="259" r:id="rId5"/>
    <p:sldId id="261" r:id="rId6"/>
    <p:sldId id="258" r:id="rId7"/>
    <p:sldId id="268" r:id="rId8"/>
    <p:sldId id="269" r:id="rId9"/>
    <p:sldId id="274" r:id="rId10"/>
    <p:sldId id="277" r:id="rId11"/>
    <p:sldId id="275" r:id="rId12"/>
    <p:sldId id="270" r:id="rId13"/>
    <p:sldId id="271" r:id="rId14"/>
    <p:sldId id="272" r:id="rId15"/>
    <p:sldId id="312" r:id="rId16"/>
    <p:sldId id="314" r:id="rId17"/>
    <p:sldId id="315" r:id="rId18"/>
    <p:sldId id="317" r:id="rId19"/>
    <p:sldId id="318" r:id="rId20"/>
    <p:sldId id="276" r:id="rId21"/>
    <p:sldId id="273" r:id="rId22"/>
    <p:sldId id="266" r:id="rId23"/>
    <p:sldId id="262" r:id="rId24"/>
    <p:sldId id="264" r:id="rId25"/>
    <p:sldId id="316" r:id="rId26"/>
    <p:sldId id="306" r:id="rId27"/>
    <p:sldId id="305" r:id="rId28"/>
    <p:sldId id="284" r:id="rId29"/>
    <p:sldId id="301" r:id="rId30"/>
    <p:sldId id="304" r:id="rId31"/>
    <p:sldId id="307" r:id="rId32"/>
    <p:sldId id="308" r:id="rId33"/>
    <p:sldId id="311" r:id="rId34"/>
    <p:sldId id="310" r:id="rId35"/>
    <p:sldId id="309" r:id="rId36"/>
    <p:sldId id="319"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3"/>
  </p:normalViewPr>
  <p:slideViewPr>
    <p:cSldViewPr snapToGrid="0" snapToObjects="1">
      <p:cViewPr varScale="1">
        <p:scale>
          <a:sx n="115" d="100"/>
          <a:sy n="115" d="100"/>
        </p:scale>
        <p:origin x="240" y="200"/>
      </p:cViewPr>
      <p:guideLst/>
    </p:cSldViewPr>
  </p:slideViewPr>
  <p:notesTextViewPr>
    <p:cViewPr>
      <p:scale>
        <a:sx n="1" d="1"/>
        <a:sy n="1" d="1"/>
      </p:scale>
      <p:origin x="0" y="0"/>
    </p:cViewPr>
  </p:notesTextViewPr>
  <p:notesViewPr>
    <p:cSldViewPr snapToGrid="0" snapToObjects="1">
      <p:cViewPr varScale="1">
        <p:scale>
          <a:sx n="96" d="100"/>
          <a:sy n="96" d="100"/>
        </p:scale>
        <p:origin x="35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A6EB6-5081-3F42-A60F-CE9CA2F41181}" type="datetimeFigureOut">
              <a:rPr lang="fr-FR" smtClean="0"/>
              <a:t>08/01/2022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86D8B-0845-F743-B38F-69CFC58C0292}" type="slidenum">
              <a:rPr lang="fr-FR" smtClean="0"/>
              <a:t>‹N°›</a:t>
            </a:fld>
            <a:endParaRPr lang="fr-FR"/>
          </a:p>
        </p:txBody>
      </p:sp>
    </p:spTree>
    <p:extLst>
      <p:ext uri="{BB962C8B-B14F-4D97-AF65-F5344CB8AC3E}">
        <p14:creationId xmlns:p14="http://schemas.microsoft.com/office/powerpoint/2010/main" val="25996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9D86D8B-0845-F743-B38F-69CFC58C0292}" type="slidenum">
              <a:rPr lang="fr-FR" smtClean="0"/>
              <a:t>24</a:t>
            </a:fld>
            <a:endParaRPr lang="fr-FR"/>
          </a:p>
        </p:txBody>
      </p:sp>
    </p:spTree>
    <p:extLst>
      <p:ext uri="{BB962C8B-B14F-4D97-AF65-F5344CB8AC3E}">
        <p14:creationId xmlns:p14="http://schemas.microsoft.com/office/powerpoint/2010/main" val="217512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9D86D8B-0845-F743-B38F-69CFC58C0292}" type="slidenum">
              <a:rPr lang="fr-FR" smtClean="0"/>
              <a:t>25</a:t>
            </a:fld>
            <a:endParaRPr lang="fr-FR"/>
          </a:p>
        </p:txBody>
      </p:sp>
    </p:spTree>
    <p:extLst>
      <p:ext uri="{BB962C8B-B14F-4D97-AF65-F5344CB8AC3E}">
        <p14:creationId xmlns:p14="http://schemas.microsoft.com/office/powerpoint/2010/main" val="351951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A223-6A64-CB4E-B56A-164B43C6AC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9C03C29-A231-C743-821D-3350FD300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BAF52A5-EFF8-DE47-8631-196DCA831955}"/>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F30745D8-3073-1646-B851-E8C0251FB1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2B7677-0AAE-4E45-8BFE-83740EA253AE}"/>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247558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152685-8697-8C4D-A311-6FFEA0DC3B4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40E6E8-4831-EB46-BCC4-34E2C4C2D0C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3F613D-C148-3840-B6A7-4D33CFDE04A6}"/>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2266B14D-2125-F74B-9425-DF37E80D75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5B940B-0878-434A-A18E-767493301C07}"/>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125008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947B86F-C4B3-D148-941F-CA98C9CCFFB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96CE770-6266-F644-A865-056378D28CE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34CE2E6-84C0-F148-A86D-9F61B42E86B3}"/>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E9AC7940-3B09-734A-A132-FAFA809496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41B8B2-7B9D-FC48-A668-443CF317550F}"/>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316248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40127-55E2-4C4B-BBCA-586A3CF4A7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58FB308-DE64-3B49-A990-22A05FBB0A5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3F3ACD4-096B-1445-A678-3C084A3135E3}"/>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319495E0-0BAB-5A49-B36A-660925894A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F0FC25-8EC1-4541-9631-C41F6B6F02F3}"/>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309639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5D37A-EFB0-A54E-B69C-696A812E3D8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BDABB2D-967E-DF47-AE1E-C6D797A37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9B57A7-1746-A74A-9D6A-1D8BE9613A0C}"/>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5B628F60-AE74-9646-BD35-374AC7F0E7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605173-633C-F443-A6D1-BA2AC0841B52}"/>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179672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7D7CC-B6F8-9040-9906-AF6819E5B8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02568E7-A8A7-8A4B-9BB8-3675D41268B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E7AAAC5-24F2-454B-8226-3F60B6459B9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515B4D6-8A20-A44F-809B-AE4B3C4AB5F7}"/>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6" name="Espace réservé du pied de page 5">
            <a:extLst>
              <a:ext uri="{FF2B5EF4-FFF2-40B4-BE49-F238E27FC236}">
                <a16:creationId xmlns:a16="http://schemas.microsoft.com/office/drawing/2014/main" id="{1F3C7E18-3BC7-AA4F-8D93-40254A843F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774285-1310-1B4D-B830-F320207C2135}"/>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244664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5127F-BA65-364B-988D-020228D9408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26F9A3D-8A2E-4843-BE4B-6A34818B1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507AE9-5190-7D46-9EC8-0B1F36BD5C3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C8C6B7-FB34-8E43-8DC4-C09FFD8B4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1B27C5B-BCBB-504F-A802-85C67830EDA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CD43C78-EDAF-2143-A4FC-3C2DAAAB9024}"/>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8" name="Espace réservé du pied de page 7">
            <a:extLst>
              <a:ext uri="{FF2B5EF4-FFF2-40B4-BE49-F238E27FC236}">
                <a16:creationId xmlns:a16="http://schemas.microsoft.com/office/drawing/2014/main" id="{F6E6AAE6-F7AB-4346-A8DC-F7F2895F896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C68E88F-21C7-2345-9C64-8B014C3FF029}"/>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238008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23260-C47B-B44D-8A01-7C7C9932915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F496C87-D83D-2043-B707-848ED92E1EE2}"/>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4" name="Espace réservé du pied de page 3">
            <a:extLst>
              <a:ext uri="{FF2B5EF4-FFF2-40B4-BE49-F238E27FC236}">
                <a16:creationId xmlns:a16="http://schemas.microsoft.com/office/drawing/2014/main" id="{58F3053C-1A10-EA40-9E08-669C7961106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8B69DCA-702C-D34D-A21E-A6E525ADC59B}"/>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153384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365AAD-EECC-AC4D-A621-B8BB4CE1352D}"/>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3" name="Espace réservé du pied de page 2">
            <a:extLst>
              <a:ext uri="{FF2B5EF4-FFF2-40B4-BE49-F238E27FC236}">
                <a16:creationId xmlns:a16="http://schemas.microsoft.com/office/drawing/2014/main" id="{F7A35F90-3473-864E-B5F1-3635F4E784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C5C2DDD-8DE2-274C-BA85-5F3DFBCFDE92}"/>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273232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286AD-4CD7-3547-B182-09CD2547F1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1920E82-814B-1240-AEDC-37D11CF97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525D054-9DF5-5849-951A-5132CF835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B8A0CC-EA39-5744-909C-DF0A700254F9}"/>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6" name="Espace réservé du pied de page 5">
            <a:extLst>
              <a:ext uri="{FF2B5EF4-FFF2-40B4-BE49-F238E27FC236}">
                <a16:creationId xmlns:a16="http://schemas.microsoft.com/office/drawing/2014/main" id="{2C1F6D59-A3A1-9D40-B8A6-82F95701ECC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8FA8D6-9910-2147-B5BD-AC366A1412FC}"/>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102755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BBE25-8908-EA4D-80C7-4723F57B0D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3EAD5A6-3B35-9B41-9A47-BCB49E2BA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2FCF71A-70CD-1D47-B579-A9E032FF4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1667B2-7FB7-AD4D-B525-745577C64D8C}"/>
              </a:ext>
            </a:extLst>
          </p:cNvPr>
          <p:cNvSpPr>
            <a:spLocks noGrp="1"/>
          </p:cNvSpPr>
          <p:nvPr>
            <p:ph type="dt" sz="half" idx="10"/>
          </p:nvPr>
        </p:nvSpPr>
        <p:spPr/>
        <p:txBody>
          <a:bodyPr/>
          <a:lstStyle/>
          <a:p>
            <a:fld id="{A5C970BB-006A-7446-9770-DD0133A23104}" type="datetimeFigureOut">
              <a:rPr lang="fr-FR" smtClean="0"/>
              <a:t>08/01/2022</a:t>
            </a:fld>
            <a:endParaRPr lang="fr-FR"/>
          </a:p>
        </p:txBody>
      </p:sp>
      <p:sp>
        <p:nvSpPr>
          <p:cNvPr id="6" name="Espace réservé du pied de page 5">
            <a:extLst>
              <a:ext uri="{FF2B5EF4-FFF2-40B4-BE49-F238E27FC236}">
                <a16:creationId xmlns:a16="http://schemas.microsoft.com/office/drawing/2014/main" id="{B1111D69-569E-2740-B093-FC704ED251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7F7321-C890-2542-8D90-7DEB8CFC6ECA}"/>
              </a:ext>
            </a:extLst>
          </p:cNvPr>
          <p:cNvSpPr>
            <a:spLocks noGrp="1"/>
          </p:cNvSpPr>
          <p:nvPr>
            <p:ph type="sldNum" sz="quarter" idx="12"/>
          </p:nvPr>
        </p:nvSpPr>
        <p:spPr/>
        <p:txBody>
          <a:bodyPr/>
          <a:lstStyle/>
          <a:p>
            <a:fld id="{FA1F970F-D59B-9548-98D3-593409E68709}" type="slidenum">
              <a:rPr lang="fr-FR" smtClean="0"/>
              <a:t>‹N°›</a:t>
            </a:fld>
            <a:endParaRPr lang="fr-FR"/>
          </a:p>
        </p:txBody>
      </p:sp>
    </p:spTree>
    <p:extLst>
      <p:ext uri="{BB962C8B-B14F-4D97-AF65-F5344CB8AC3E}">
        <p14:creationId xmlns:p14="http://schemas.microsoft.com/office/powerpoint/2010/main" val="218362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44B68E-37F5-6747-A282-6D6CCA31F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1E7D21D-7E97-6D47-91E5-03867E1F2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F69DF0-7A9F-1344-9EF9-54752F080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970BB-006A-7446-9770-DD0133A23104}" type="datetimeFigureOut">
              <a:rPr lang="fr-FR" smtClean="0"/>
              <a:t>08/01/2022</a:t>
            </a:fld>
            <a:endParaRPr lang="fr-FR"/>
          </a:p>
        </p:txBody>
      </p:sp>
      <p:sp>
        <p:nvSpPr>
          <p:cNvPr id="5" name="Espace réservé du pied de page 4">
            <a:extLst>
              <a:ext uri="{FF2B5EF4-FFF2-40B4-BE49-F238E27FC236}">
                <a16:creationId xmlns:a16="http://schemas.microsoft.com/office/drawing/2014/main" id="{253B3488-FDA6-8841-B5BC-1B5F9B2F8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5A92562-7474-2B4B-8AF6-015AFCB3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F970F-D59B-9548-98D3-593409E68709}" type="slidenum">
              <a:rPr lang="fr-FR" smtClean="0"/>
              <a:t>‹N°›</a:t>
            </a:fld>
            <a:endParaRPr lang="fr-FR"/>
          </a:p>
        </p:txBody>
      </p:sp>
    </p:spTree>
    <p:extLst>
      <p:ext uri="{BB962C8B-B14F-4D97-AF65-F5344CB8AC3E}">
        <p14:creationId xmlns:p14="http://schemas.microsoft.com/office/powerpoint/2010/main" val="1120747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fr.wikipedia.org/wiki/Graph%C3%A8n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tiff"/></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9E016-141C-8647-AC88-271963E17EAE}"/>
              </a:ext>
            </a:extLst>
          </p:cNvPr>
          <p:cNvSpPr>
            <a:spLocks noGrp="1"/>
          </p:cNvSpPr>
          <p:nvPr>
            <p:ph type="ctrTitle"/>
          </p:nvPr>
        </p:nvSpPr>
        <p:spPr>
          <a:xfrm>
            <a:off x="1524000" y="2707000"/>
            <a:ext cx="9144000" cy="2387600"/>
          </a:xfrm>
        </p:spPr>
        <p:txBody>
          <a:bodyPr>
            <a:noAutofit/>
          </a:bodyPr>
          <a:lstStyle/>
          <a:p>
            <a:r>
              <a:rPr lang="fr-FR" sz="8000" b="1" dirty="0">
                <a:latin typeface="+mn-lt"/>
              </a:rPr>
              <a:t>Des nano-circuits</a:t>
            </a:r>
            <a:br>
              <a:rPr lang="fr-FR" sz="8000" dirty="0">
                <a:latin typeface="+mn-lt"/>
              </a:rPr>
            </a:br>
            <a:endParaRPr lang="fr-FR" sz="8000" b="1" dirty="0">
              <a:latin typeface="+mn-lt"/>
            </a:endParaRPr>
          </a:p>
        </p:txBody>
      </p:sp>
      <p:sp>
        <p:nvSpPr>
          <p:cNvPr id="3" name="Sous-titre 2">
            <a:extLst>
              <a:ext uri="{FF2B5EF4-FFF2-40B4-BE49-F238E27FC236}">
                <a16:creationId xmlns:a16="http://schemas.microsoft.com/office/drawing/2014/main" id="{6C2F351A-0DBC-0B44-A1E8-36ECAAFF286C}"/>
              </a:ext>
            </a:extLst>
          </p:cNvPr>
          <p:cNvSpPr>
            <a:spLocks noGrp="1"/>
          </p:cNvSpPr>
          <p:nvPr>
            <p:ph type="subTitle" idx="1"/>
          </p:nvPr>
        </p:nvSpPr>
        <p:spPr>
          <a:xfrm>
            <a:off x="169127" y="3900800"/>
            <a:ext cx="11853746" cy="1646710"/>
          </a:xfrm>
        </p:spPr>
        <p:txBody>
          <a:bodyPr>
            <a:noAutofit/>
          </a:bodyPr>
          <a:lstStyle/>
          <a:p>
            <a:r>
              <a:rPr lang="fr-FR" sz="5400" b="1" dirty="0"/>
              <a:t>dans</a:t>
            </a:r>
            <a:r>
              <a:rPr lang="fr-FR" sz="5400" dirty="0"/>
              <a:t> </a:t>
            </a:r>
            <a:r>
              <a:rPr lang="fr-FR" sz="5400" b="1" dirty="0"/>
              <a:t>les « vaccins »</a:t>
            </a:r>
            <a:br>
              <a:rPr lang="fr-FR" sz="5400" b="1" dirty="0"/>
            </a:br>
            <a:r>
              <a:rPr lang="fr-FR" sz="5400" i="1" dirty="0"/>
              <a:t>anti-</a:t>
            </a:r>
            <a:r>
              <a:rPr lang="fr-FR" sz="5400" i="1" dirty="0" err="1"/>
              <a:t>covid</a:t>
            </a:r>
            <a:br>
              <a:rPr lang="fr-FR" sz="5400" b="1" dirty="0"/>
            </a:br>
            <a:r>
              <a:rPr lang="fr-FR" sz="5400" b="1" dirty="0"/>
              <a:t>?</a:t>
            </a:r>
          </a:p>
        </p:txBody>
      </p:sp>
      <p:pic>
        <p:nvPicPr>
          <p:cNvPr id="4" name="Image 3">
            <a:extLst>
              <a:ext uri="{FF2B5EF4-FFF2-40B4-BE49-F238E27FC236}">
                <a16:creationId xmlns:a16="http://schemas.microsoft.com/office/drawing/2014/main" id="{CC063410-28DC-224F-A5F6-BBFBBD63522E}"/>
              </a:ext>
            </a:extLst>
          </p:cNvPr>
          <p:cNvPicPr>
            <a:picLocks noChangeAspect="1"/>
          </p:cNvPicPr>
          <p:nvPr/>
        </p:nvPicPr>
        <p:blipFill>
          <a:blip r:embed="rId2"/>
          <a:stretch>
            <a:fillRect/>
          </a:stretch>
        </p:blipFill>
        <p:spPr>
          <a:xfrm>
            <a:off x="3600154" y="272471"/>
            <a:ext cx="4387706" cy="2434529"/>
          </a:xfrm>
          <a:prstGeom prst="rect">
            <a:avLst/>
          </a:prstGeom>
        </p:spPr>
      </p:pic>
    </p:spTree>
    <p:extLst>
      <p:ext uri="{BB962C8B-B14F-4D97-AF65-F5344CB8AC3E}">
        <p14:creationId xmlns:p14="http://schemas.microsoft.com/office/powerpoint/2010/main" val="197290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7103F6-9867-BA41-B69D-0DC69481983F}"/>
              </a:ext>
            </a:extLst>
          </p:cNvPr>
          <p:cNvPicPr>
            <a:picLocks noChangeAspect="1"/>
          </p:cNvPicPr>
          <p:nvPr/>
        </p:nvPicPr>
        <p:blipFill>
          <a:blip r:embed="rId2"/>
          <a:stretch>
            <a:fillRect/>
          </a:stretch>
        </p:blipFill>
        <p:spPr>
          <a:xfrm>
            <a:off x="1542028" y="0"/>
            <a:ext cx="9107943" cy="6858000"/>
          </a:xfrm>
          <a:prstGeom prst="rect">
            <a:avLst/>
          </a:prstGeom>
        </p:spPr>
      </p:pic>
      <p:sp>
        <p:nvSpPr>
          <p:cNvPr id="4" name="Titre 1">
            <a:extLst>
              <a:ext uri="{FF2B5EF4-FFF2-40B4-BE49-F238E27FC236}">
                <a16:creationId xmlns:a16="http://schemas.microsoft.com/office/drawing/2014/main" id="{33FFAB76-FE6D-BE42-BAC2-0E0C4BD36C69}"/>
              </a:ext>
            </a:extLst>
          </p:cNvPr>
          <p:cNvSpPr txBox="1">
            <a:spLocks/>
          </p:cNvSpPr>
          <p:nvPr/>
        </p:nvSpPr>
        <p:spPr>
          <a:xfrm>
            <a:off x="418068" y="1756878"/>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Automate </a:t>
            </a:r>
          </a:p>
          <a:p>
            <a:r>
              <a:rPr lang="fr-FR" b="1" dirty="0">
                <a:latin typeface="+mn-lt"/>
              </a:rPr>
              <a:t>cellulaire </a:t>
            </a:r>
          </a:p>
          <a:p>
            <a:r>
              <a:rPr lang="fr-FR" b="1" dirty="0">
                <a:latin typeface="+mn-lt"/>
              </a:rPr>
              <a:t>à points </a:t>
            </a:r>
          </a:p>
          <a:p>
            <a:r>
              <a:rPr lang="fr-FR" b="1" dirty="0">
                <a:latin typeface="+mn-lt"/>
              </a:rPr>
              <a:t>Quantiques</a:t>
            </a:r>
          </a:p>
          <a:p>
            <a:r>
              <a:rPr lang="fr-FR" b="1" dirty="0">
                <a:latin typeface="+mn-lt"/>
              </a:rPr>
              <a:t>(QCA)</a:t>
            </a:r>
          </a:p>
          <a:p>
            <a:r>
              <a:rPr lang="fr-FR" dirty="0">
                <a:latin typeface="+mn-lt"/>
              </a:rPr>
              <a:t>Avec CODEC</a:t>
            </a:r>
            <a:br>
              <a:rPr lang="fr-FR" b="1" dirty="0">
                <a:latin typeface="+mn-lt"/>
              </a:rPr>
            </a:br>
            <a:endParaRPr lang="fr-FR" b="1" dirty="0">
              <a:latin typeface="+mn-lt"/>
            </a:endParaRPr>
          </a:p>
        </p:txBody>
      </p:sp>
      <p:sp>
        <p:nvSpPr>
          <p:cNvPr id="5" name="ZoneTexte 4">
            <a:extLst>
              <a:ext uri="{FF2B5EF4-FFF2-40B4-BE49-F238E27FC236}">
                <a16:creationId xmlns:a16="http://schemas.microsoft.com/office/drawing/2014/main" id="{60179E7F-3109-F14A-B8C0-E40D4D00FF38}"/>
              </a:ext>
            </a:extLst>
          </p:cNvPr>
          <p:cNvSpPr txBox="1"/>
          <p:nvPr/>
        </p:nvSpPr>
        <p:spPr>
          <a:xfrm>
            <a:off x="6780753" y="872837"/>
            <a:ext cx="5257800" cy="1384995"/>
          </a:xfrm>
          <a:prstGeom prst="rect">
            <a:avLst/>
          </a:prstGeom>
          <a:solidFill>
            <a:schemeClr val="bg1"/>
          </a:solidFill>
          <a:ln w="25400">
            <a:solidFill>
              <a:srgbClr val="00B050"/>
            </a:solidFill>
          </a:ln>
        </p:spPr>
        <p:txBody>
          <a:bodyPr wrap="square">
            <a:spAutoFit/>
          </a:bodyPr>
          <a:lstStyle/>
          <a:p>
            <a:r>
              <a:rPr kumimoji="0" lang="fr-FR" altLang="fr-FR" sz="2400" b="1" i="0" u="none" strike="noStrike" cap="none" normalizeH="0" baseline="0" dirty="0">
                <a:ln>
                  <a:noFill/>
                </a:ln>
                <a:solidFill>
                  <a:schemeClr val="tx1"/>
                </a:solidFill>
                <a:effectLst/>
                <a:highlight>
                  <a:srgbClr val="FFFF00"/>
                </a:highlight>
              </a:rPr>
              <a:t>nano micro interface</a:t>
            </a:r>
            <a:r>
              <a:rPr lang="fr-FR" altLang="fr-FR" sz="2400" dirty="0"/>
              <a:t> : </a:t>
            </a:r>
            <a:r>
              <a:rPr kumimoji="0" lang="fr-FR" altLang="fr-FR" sz="2000" i="0" u="none" strike="noStrike" cap="none" normalizeH="0" baseline="0" dirty="0" err="1">
                <a:ln>
                  <a:noFill/>
                </a:ln>
                <a:solidFill>
                  <a:schemeClr val="tx1"/>
                </a:solidFill>
                <a:effectLst/>
              </a:rPr>
              <a:t>unite</a:t>
            </a:r>
            <a:r>
              <a:rPr kumimoji="0" lang="fr-FR" altLang="fr-FR" sz="2000" i="0" u="none" strike="noStrike" cap="none" normalizeH="0" baseline="0" dirty="0">
                <a:ln>
                  <a:noFill/>
                </a:ln>
                <a:solidFill>
                  <a:schemeClr val="tx1"/>
                </a:solidFill>
                <a:effectLst/>
              </a:rPr>
              <a:t>́ centrale qui </a:t>
            </a:r>
            <a:r>
              <a:rPr kumimoji="0" lang="fr-FR" altLang="fr-FR" sz="2000" i="0" u="none" strike="noStrike" cap="none" normalizeH="0" baseline="0" dirty="0" err="1">
                <a:ln>
                  <a:noFill/>
                </a:ln>
                <a:solidFill>
                  <a:schemeClr val="tx1"/>
                </a:solidFill>
                <a:effectLst/>
              </a:rPr>
              <a:t>gère</a:t>
            </a:r>
            <a:r>
              <a:rPr kumimoji="0" lang="fr-FR" altLang="fr-FR" sz="2000" i="0" u="none" strike="noStrike" cap="none" normalizeH="0" baseline="0" dirty="0">
                <a:ln>
                  <a:noFill/>
                </a:ln>
                <a:solidFill>
                  <a:schemeClr val="tx1"/>
                </a:solidFill>
                <a:effectLst/>
              </a:rPr>
              <a:t> la transmission des flux de </a:t>
            </a:r>
            <a:r>
              <a:rPr kumimoji="0" lang="fr-FR" altLang="fr-FR" sz="2000" i="0" u="none" strike="noStrike" cap="none" normalizeH="0" baseline="0" dirty="0" err="1">
                <a:ln>
                  <a:noFill/>
                </a:ln>
                <a:solidFill>
                  <a:schemeClr val="tx1"/>
                </a:solidFill>
                <a:effectLst/>
              </a:rPr>
              <a:t>données</a:t>
            </a:r>
            <a:r>
              <a:rPr kumimoji="0" lang="fr-FR" altLang="fr-FR" sz="2000" i="0" u="none" strike="noStrike" cap="none" normalizeH="0" baseline="0" dirty="0">
                <a:ln>
                  <a:noFill/>
                </a:ln>
                <a:solidFill>
                  <a:schemeClr val="tx1"/>
                </a:solidFill>
                <a:effectLst/>
              </a:rPr>
              <a:t>. Il joue le </a:t>
            </a:r>
            <a:r>
              <a:rPr kumimoji="0" lang="fr-FR" altLang="fr-FR" sz="2000" i="0" u="none" strike="noStrike" cap="none" normalizeH="0" baseline="0" dirty="0" err="1">
                <a:ln>
                  <a:noFill/>
                </a:ln>
                <a:solidFill>
                  <a:schemeClr val="tx1"/>
                </a:solidFill>
                <a:effectLst/>
              </a:rPr>
              <a:t>rôle</a:t>
            </a:r>
            <a:r>
              <a:rPr kumimoji="0" lang="fr-FR" altLang="fr-FR" sz="2000" i="0" u="none" strike="noStrike" cap="none" normalizeH="0" baseline="0" dirty="0">
                <a:ln>
                  <a:noFill/>
                </a:ln>
                <a:solidFill>
                  <a:schemeClr val="tx1"/>
                </a:solidFill>
                <a:effectLst/>
              </a:rPr>
              <a:t> de nano-  « Central Processor Unit » (CPU). </a:t>
            </a:r>
            <a:endParaRPr lang="fr-FR" sz="2000" dirty="0"/>
          </a:p>
        </p:txBody>
      </p:sp>
      <p:cxnSp>
        <p:nvCxnSpPr>
          <p:cNvPr id="6" name="Connecteur droit avec flèche 5">
            <a:extLst>
              <a:ext uri="{FF2B5EF4-FFF2-40B4-BE49-F238E27FC236}">
                <a16:creationId xmlns:a16="http://schemas.microsoft.com/office/drawing/2014/main" id="{A04221DA-8D8C-9444-A573-684DFB043843}"/>
              </a:ext>
            </a:extLst>
          </p:cNvPr>
          <p:cNvCxnSpPr>
            <a:cxnSpLocks/>
          </p:cNvCxnSpPr>
          <p:nvPr/>
        </p:nvCxnSpPr>
        <p:spPr>
          <a:xfrm flipH="1">
            <a:off x="7038109" y="2257832"/>
            <a:ext cx="2246853" cy="499223"/>
          </a:xfrm>
          <a:prstGeom prst="straightConnector1">
            <a:avLst/>
          </a:prstGeom>
          <a:ln w="28575">
            <a:solidFill>
              <a:srgbClr val="00B05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072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EAB1FA-2332-DD4B-929F-3B72A885B058}"/>
              </a:ext>
            </a:extLst>
          </p:cNvPr>
          <p:cNvSpPr txBox="1"/>
          <p:nvPr/>
        </p:nvSpPr>
        <p:spPr>
          <a:xfrm>
            <a:off x="3325091" y="551532"/>
            <a:ext cx="8506691" cy="3323987"/>
          </a:xfrm>
          <a:prstGeom prst="rect">
            <a:avLst/>
          </a:prstGeom>
          <a:noFill/>
        </p:spPr>
        <p:txBody>
          <a:bodyPr wrap="square">
            <a:spAutoFit/>
          </a:bodyPr>
          <a:lstStyle/>
          <a:p>
            <a:pPr marL="342900" indent="-342900">
              <a:buFont typeface="Arial" panose="020B0604020202020204" pitchFamily="34" charset="0"/>
              <a:buChar char="•"/>
            </a:pPr>
            <a:r>
              <a:rPr lang="fr-CH" sz="2200" b="1" dirty="0">
                <a:effectLst/>
                <a:highlight>
                  <a:srgbClr val="FFFF00"/>
                </a:highlight>
                <a:latin typeface="Calibri" panose="020F0502020204030204" pitchFamily="34" charset="0"/>
              </a:rPr>
              <a:t>Le circuit </a:t>
            </a:r>
            <a:r>
              <a:rPr lang="fr-CH" sz="2200" b="1" dirty="0" err="1">
                <a:effectLst/>
                <a:highlight>
                  <a:srgbClr val="FFFF00"/>
                </a:highlight>
                <a:latin typeface="Calibri" panose="020F0502020204030204" pitchFamily="34" charset="0"/>
              </a:rPr>
              <a:t>découvert</a:t>
            </a:r>
            <a:r>
              <a:rPr lang="fr-CH" sz="2200" b="1" dirty="0">
                <a:effectLst/>
                <a:highlight>
                  <a:srgbClr val="FFFF00"/>
                </a:highlight>
                <a:latin typeface="Calibri" panose="020F0502020204030204" pitchFamily="34" charset="0"/>
              </a:rPr>
              <a:t> correspond au domaine des automates cellulaires à points quantiques, </a:t>
            </a:r>
            <a:r>
              <a:rPr lang="fr-CH" sz="2200" b="1" dirty="0" err="1">
                <a:effectLst/>
                <a:highlight>
                  <a:srgbClr val="FFFF00"/>
                </a:highlight>
                <a:latin typeface="Calibri" panose="020F0502020204030204" pitchFamily="34" charset="0"/>
              </a:rPr>
              <a:t>également</a:t>
            </a:r>
            <a:r>
              <a:rPr lang="fr-CH" sz="2200" b="1" dirty="0">
                <a:effectLst/>
                <a:highlight>
                  <a:srgbClr val="FFFF00"/>
                </a:highlight>
                <a:latin typeface="Calibri" panose="020F0502020204030204" pitchFamily="34" charset="0"/>
              </a:rPr>
              <a:t> </a:t>
            </a:r>
            <a:r>
              <a:rPr lang="fr-CH" sz="2200" b="1" dirty="0" err="1">
                <a:effectLst/>
                <a:highlight>
                  <a:srgbClr val="FFFF00"/>
                </a:highlight>
                <a:latin typeface="Calibri" panose="020F0502020204030204" pitchFamily="34" charset="0"/>
              </a:rPr>
              <a:t>appelés</a:t>
            </a:r>
            <a:r>
              <a:rPr lang="fr-CH" sz="2200" b="1" dirty="0">
                <a:effectLst/>
                <a:highlight>
                  <a:srgbClr val="FFFF00"/>
                </a:highlight>
                <a:latin typeface="Calibri" panose="020F0502020204030204" pitchFamily="34" charset="0"/>
              </a:rPr>
              <a:t> QCA (Quantum Cellular </a:t>
            </a:r>
            <a:r>
              <a:rPr lang="fr-CH" sz="2200" b="1" dirty="0" err="1">
                <a:effectLst/>
                <a:highlight>
                  <a:srgbClr val="FFFF00"/>
                </a:highlight>
                <a:latin typeface="Calibri" panose="020F0502020204030204" pitchFamily="34" charset="0"/>
              </a:rPr>
              <a:t>Automata</a:t>
            </a:r>
            <a:r>
              <a:rPr lang="fr-CH" sz="2200" dirty="0">
                <a:effectLst/>
                <a:latin typeface="Calibri" panose="020F0502020204030204" pitchFamily="34" charset="0"/>
              </a:rPr>
              <a:t>), </a:t>
            </a:r>
            <a:r>
              <a:rPr lang="fr-CH" sz="2200" dirty="0" err="1">
                <a:effectLst/>
                <a:latin typeface="Calibri" panose="020F0502020204030204" pitchFamily="34" charset="0"/>
              </a:rPr>
              <a:t>caractérisés</a:t>
            </a:r>
            <a:r>
              <a:rPr lang="fr-CH" sz="2200" dirty="0">
                <a:effectLst/>
                <a:latin typeface="Calibri" panose="020F0502020204030204" pitchFamily="34" charset="0"/>
              </a:rPr>
              <a:t> par son </a:t>
            </a:r>
            <a:r>
              <a:rPr lang="fr-CH" sz="2200" dirty="0" err="1">
                <a:effectLst/>
                <a:latin typeface="Calibri" panose="020F0502020204030204" pitchFamily="34" charset="0"/>
              </a:rPr>
              <a:t>échelle</a:t>
            </a:r>
            <a:r>
              <a:rPr lang="fr-CH" sz="2200" dirty="0">
                <a:effectLst/>
                <a:latin typeface="Calibri" panose="020F0502020204030204" pitchFamily="34" charset="0"/>
              </a:rPr>
              <a:t> </a:t>
            </a:r>
            <a:r>
              <a:rPr lang="fr-CH" sz="2200" dirty="0" err="1">
                <a:effectLst/>
                <a:latin typeface="Calibri" panose="020F0502020204030204" pitchFamily="34" charset="0"/>
              </a:rPr>
              <a:t>nanométrique</a:t>
            </a:r>
            <a:r>
              <a:rPr lang="fr-CH" sz="2200" dirty="0">
                <a:effectLst/>
                <a:latin typeface="Calibri" panose="020F0502020204030204" pitchFamily="34" charset="0"/>
              </a:rPr>
              <a:t> et une </a:t>
            </a:r>
            <a:r>
              <a:rPr lang="fr-CH" sz="2200" dirty="0" err="1">
                <a:effectLst/>
                <a:latin typeface="Calibri" panose="020F0502020204030204" pitchFamily="34" charset="0"/>
              </a:rPr>
              <a:t>très</a:t>
            </a:r>
            <a:r>
              <a:rPr lang="fr-CH" sz="2200" dirty="0">
                <a:effectLst/>
                <a:latin typeface="Calibri" panose="020F0502020204030204" pitchFamily="34" charset="0"/>
              </a:rPr>
              <a:t> faible consommation d'</a:t>
            </a:r>
            <a:r>
              <a:rPr lang="fr-CH" sz="2200" dirty="0" err="1">
                <a:effectLst/>
                <a:latin typeface="Calibri" panose="020F0502020204030204" pitchFamily="34" charset="0"/>
              </a:rPr>
              <a:t>énergie</a:t>
            </a:r>
            <a:r>
              <a:rPr lang="fr-CH" sz="2200" dirty="0">
                <a:effectLst/>
                <a:latin typeface="Calibri" panose="020F0502020204030204" pitchFamily="34" charset="0"/>
              </a:rPr>
              <a:t>, </a:t>
            </a:r>
            <a:r>
              <a:rPr lang="fr-CH" sz="2200" b="1" i="1" dirty="0">
                <a:effectLst/>
                <a:latin typeface="Calibri" panose="020F0502020204030204" pitchFamily="34" charset="0"/>
              </a:rPr>
              <a:t>en remplacement de la technologie </a:t>
            </a:r>
            <a:r>
              <a:rPr lang="fr-CH" sz="2200" b="1" i="1" dirty="0" err="1">
                <a:effectLst/>
                <a:latin typeface="Calibri" panose="020F0502020204030204" pitchFamily="34" charset="0"/>
              </a:rPr>
              <a:t>basée</a:t>
            </a:r>
            <a:r>
              <a:rPr lang="fr-CH" sz="2200" b="1" i="1" dirty="0">
                <a:effectLst/>
                <a:latin typeface="Calibri" panose="020F0502020204030204" pitchFamily="34" charset="0"/>
              </a:rPr>
              <a:t> sur les transistors </a:t>
            </a:r>
          </a:p>
          <a:p>
            <a:pPr marL="312738"/>
            <a:r>
              <a:rPr lang="fr-CH" sz="2000" dirty="0">
                <a:effectLst/>
                <a:highlight>
                  <a:srgbClr val="00FF00"/>
                </a:highlight>
                <a:latin typeface="Calibri" panose="020F0502020204030204" pitchFamily="34" charset="0"/>
              </a:rPr>
              <a:t>(</a:t>
            </a:r>
            <a:r>
              <a:rPr lang="fr-CH" sz="2000" b="1" dirty="0" err="1">
                <a:effectLst/>
                <a:highlight>
                  <a:srgbClr val="00FF00"/>
                </a:highlight>
                <a:latin typeface="Calibri" panose="020F0502020204030204" pitchFamily="34" charset="0"/>
              </a:rPr>
              <a:t>Wikipedia</a:t>
            </a:r>
            <a:r>
              <a:rPr lang="fr-CH" sz="2000" b="1" dirty="0">
                <a:effectLst/>
                <a:highlight>
                  <a:srgbClr val="00FF00"/>
                </a:highlight>
                <a:latin typeface="Calibri" panose="020F0502020204030204" pitchFamily="34" charset="0"/>
              </a:rPr>
              <a:t> : </a:t>
            </a:r>
            <a:r>
              <a:rPr lang="fr-CH" sz="2000" dirty="0">
                <a:highlight>
                  <a:srgbClr val="00FF00"/>
                </a:highlight>
              </a:rPr>
              <a:t>Le </a:t>
            </a:r>
            <a:r>
              <a:rPr lang="fr-CH" sz="2000" b="1" dirty="0">
                <a:highlight>
                  <a:srgbClr val="00FF00"/>
                </a:highlight>
                <a:hlinkClick r:id="rId2" tooltip="Graphène">
                  <a:extLst>
                    <a:ext uri="{A12FA001-AC4F-418D-AE19-62706E023703}">
                      <ahyp:hlinkClr xmlns:ahyp="http://schemas.microsoft.com/office/drawing/2018/hyperlinkcolor" val="tx"/>
                    </a:ext>
                  </a:extLst>
                </a:hlinkClick>
              </a:rPr>
              <a:t>graphène</a:t>
            </a:r>
            <a:r>
              <a:rPr lang="fr-CH" sz="2000" dirty="0">
                <a:highlight>
                  <a:srgbClr val="00FF00"/>
                </a:highlight>
              </a:rPr>
              <a:t>, nouveau matériau très prometteur et performant, pourrait remplacer le silicium dans les transistors de future génération)</a:t>
            </a:r>
            <a:endParaRPr lang="fr-CH" sz="2000" dirty="0">
              <a:highlight>
                <a:srgbClr val="00FF00"/>
              </a:highlight>
              <a:latin typeface="Calibri" panose="020F0502020204030204" pitchFamily="34" charset="0"/>
            </a:endParaRPr>
          </a:p>
          <a:p>
            <a:pPr marL="312738"/>
            <a:r>
              <a:rPr lang="fr-CH" sz="2000" dirty="0">
                <a:effectLst/>
                <a:latin typeface="Calibri" panose="020F0502020204030204" pitchFamily="34" charset="0"/>
              </a:rPr>
              <a:t>C'est ainsi qu'il est </a:t>
            </a:r>
            <a:r>
              <a:rPr lang="fr-CH" sz="2000" dirty="0" err="1">
                <a:effectLst/>
                <a:latin typeface="Calibri" panose="020F0502020204030204" pitchFamily="34" charset="0"/>
              </a:rPr>
              <a:t>défini</a:t>
            </a:r>
            <a:r>
              <a:rPr lang="fr-CH" sz="2000" dirty="0">
                <a:effectLst/>
                <a:latin typeface="Calibri" panose="020F0502020204030204" pitchFamily="34" charset="0"/>
              </a:rPr>
              <a:t> par les travaux de (</a:t>
            </a:r>
            <a:r>
              <a:rPr lang="fr-CH" sz="2000" dirty="0" err="1">
                <a:effectLst/>
                <a:latin typeface="Calibri" panose="020F0502020204030204" pitchFamily="34" charset="0"/>
              </a:rPr>
              <a:t>Sardinha</a:t>
            </a:r>
            <a:r>
              <a:rPr lang="fr-CH" sz="2000" dirty="0">
                <a:effectLst/>
                <a:latin typeface="Calibri" panose="020F0502020204030204" pitchFamily="34" charset="0"/>
              </a:rPr>
              <a:t>, LH ; Costa, AM ; Neto, OPV ; Vieira, LF ; Vieira, MA 2013) </a:t>
            </a:r>
            <a:r>
              <a:rPr lang="fr-CH" sz="2000" dirty="0">
                <a:latin typeface="Calibri" panose="020F0502020204030204" pitchFamily="34" charset="0"/>
              </a:rPr>
              <a:t>: </a:t>
            </a:r>
            <a:r>
              <a:rPr lang="fr-CH" sz="2000" dirty="0">
                <a:solidFill>
                  <a:srgbClr val="0070C0"/>
                </a:solidFill>
              </a:rPr>
              <a:t>https://</a:t>
            </a:r>
            <a:r>
              <a:rPr lang="fr-CH" sz="2000" dirty="0" err="1">
                <a:solidFill>
                  <a:srgbClr val="0070C0"/>
                </a:solidFill>
              </a:rPr>
              <a:t>doi.org</a:t>
            </a:r>
            <a:r>
              <a:rPr lang="fr-CH" sz="2000" dirty="0">
                <a:solidFill>
                  <a:srgbClr val="0070C0"/>
                </a:solidFill>
              </a:rPr>
              <a:t>/10.1109/JSAC.2013.SUP2.12130015</a:t>
            </a:r>
            <a:endParaRPr lang="fr-CH" sz="2000" dirty="0">
              <a:solidFill>
                <a:srgbClr val="0070C0"/>
              </a:solidFill>
              <a:effectLst/>
              <a:latin typeface="Calibri" panose="020F0502020204030204" pitchFamily="34" charset="0"/>
            </a:endParaRPr>
          </a:p>
        </p:txBody>
      </p:sp>
      <p:sp>
        <p:nvSpPr>
          <p:cNvPr id="5" name="Titre 1">
            <a:extLst>
              <a:ext uri="{FF2B5EF4-FFF2-40B4-BE49-F238E27FC236}">
                <a16:creationId xmlns:a16="http://schemas.microsoft.com/office/drawing/2014/main" id="{3C6CF1EF-F44E-C247-A758-C021E7489944}"/>
              </a:ext>
            </a:extLst>
          </p:cNvPr>
          <p:cNvSpPr txBox="1">
            <a:spLocks/>
          </p:cNvSpPr>
          <p:nvPr/>
        </p:nvSpPr>
        <p:spPr>
          <a:xfrm>
            <a:off x="487341" y="16460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Automates </a:t>
            </a:r>
          </a:p>
          <a:p>
            <a:r>
              <a:rPr lang="fr-FR" b="1" dirty="0">
                <a:latin typeface="+mn-lt"/>
              </a:rPr>
              <a:t>cellulaires </a:t>
            </a:r>
          </a:p>
          <a:p>
            <a:r>
              <a:rPr lang="fr-FR" b="1" dirty="0">
                <a:latin typeface="+mn-lt"/>
              </a:rPr>
              <a:t>à points </a:t>
            </a:r>
          </a:p>
          <a:p>
            <a:r>
              <a:rPr lang="fr-FR" b="1" dirty="0">
                <a:latin typeface="+mn-lt"/>
              </a:rPr>
              <a:t>Quantiques</a:t>
            </a:r>
          </a:p>
          <a:p>
            <a:r>
              <a:rPr lang="fr-FR" b="1" dirty="0">
                <a:latin typeface="+mn-lt"/>
              </a:rPr>
              <a:t>(QCA)</a:t>
            </a:r>
            <a:br>
              <a:rPr lang="fr-FR" b="1" dirty="0">
                <a:latin typeface="+mn-lt"/>
              </a:rPr>
            </a:br>
            <a:endParaRPr lang="fr-FR" b="1" dirty="0">
              <a:latin typeface="+mn-lt"/>
            </a:endParaRPr>
          </a:p>
        </p:txBody>
      </p:sp>
      <p:sp>
        <p:nvSpPr>
          <p:cNvPr id="7" name="ZoneTexte 6">
            <a:extLst>
              <a:ext uri="{FF2B5EF4-FFF2-40B4-BE49-F238E27FC236}">
                <a16:creationId xmlns:a16="http://schemas.microsoft.com/office/drawing/2014/main" id="{633F170F-E466-1743-8A6D-32BF25E52EFA}"/>
              </a:ext>
            </a:extLst>
          </p:cNvPr>
          <p:cNvSpPr txBox="1"/>
          <p:nvPr/>
        </p:nvSpPr>
        <p:spPr>
          <a:xfrm>
            <a:off x="1752600" y="4193990"/>
            <a:ext cx="9261764" cy="2431435"/>
          </a:xfrm>
          <a:prstGeom prst="rect">
            <a:avLst/>
          </a:prstGeom>
          <a:noFill/>
        </p:spPr>
        <p:txBody>
          <a:bodyPr wrap="square">
            <a:spAutoFit/>
          </a:bodyPr>
          <a:lstStyle/>
          <a:p>
            <a:pPr marL="342900" indent="-342900">
              <a:buFont typeface="Arial" panose="020B0604020202020204" pitchFamily="34" charset="0"/>
              <a:buChar char="•"/>
            </a:pPr>
            <a:r>
              <a:rPr lang="fr-CH" sz="2200" b="1" dirty="0">
                <a:effectLst/>
                <a:highlight>
                  <a:srgbClr val="FFFF00"/>
                </a:highlight>
                <a:latin typeface="Calibri" panose="020F0502020204030204" pitchFamily="34" charset="0"/>
              </a:rPr>
              <a:t>Le </a:t>
            </a:r>
            <a:r>
              <a:rPr lang="fr-CH" sz="2200" b="1" dirty="0" err="1">
                <a:effectLst/>
                <a:highlight>
                  <a:srgbClr val="FFFF00"/>
                </a:highlight>
                <a:latin typeface="Calibri" panose="020F0502020204030204" pitchFamily="34" charset="0"/>
              </a:rPr>
              <a:t>nanorouteur</a:t>
            </a:r>
            <a:r>
              <a:rPr lang="fr-CH" sz="2200" b="1" dirty="0">
                <a:effectLst/>
                <a:highlight>
                  <a:srgbClr val="FFFF00"/>
                </a:highlight>
                <a:latin typeface="Calibri" panose="020F0502020204030204" pitchFamily="34" charset="0"/>
              </a:rPr>
              <a:t> </a:t>
            </a:r>
            <a:r>
              <a:rPr lang="fr-CH" sz="2200" b="1" dirty="0" err="1">
                <a:effectLst/>
                <a:highlight>
                  <a:srgbClr val="FFFF00"/>
                </a:highlight>
                <a:latin typeface="Calibri" panose="020F0502020204030204" pitchFamily="34" charset="0"/>
              </a:rPr>
              <a:t>évoque</a:t>
            </a:r>
            <a:r>
              <a:rPr lang="fr-CH" sz="2200" b="1" dirty="0">
                <a:effectLst/>
                <a:highlight>
                  <a:srgbClr val="FFFF00"/>
                </a:highlight>
                <a:latin typeface="Calibri" panose="020F0502020204030204" pitchFamily="34" charset="0"/>
              </a:rPr>
              <a:t>́ par les chercheurs se </a:t>
            </a:r>
            <a:r>
              <a:rPr lang="fr-CH" sz="2200" b="1" dirty="0" err="1">
                <a:effectLst/>
                <a:highlight>
                  <a:srgbClr val="FFFF00"/>
                </a:highlight>
                <a:latin typeface="Calibri" panose="020F0502020204030204" pitchFamily="34" charset="0"/>
              </a:rPr>
              <a:t>caractérise</a:t>
            </a:r>
            <a:r>
              <a:rPr lang="fr-CH" sz="2200" b="1" dirty="0">
                <a:effectLst/>
                <a:highlight>
                  <a:srgbClr val="FFFF00"/>
                </a:highlight>
                <a:latin typeface="Calibri" panose="020F0502020204030204" pitchFamily="34" charset="0"/>
              </a:rPr>
              <a:t> par un facteur de consommation ultra-faible, une vitesse de traitement </a:t>
            </a:r>
            <a:r>
              <a:rPr lang="fr-CH" sz="2200" b="1" dirty="0" err="1">
                <a:effectLst/>
                <a:highlight>
                  <a:srgbClr val="FFFF00"/>
                </a:highlight>
                <a:latin typeface="Calibri" panose="020F0502020204030204" pitchFamily="34" charset="0"/>
              </a:rPr>
              <a:t>élevée</a:t>
            </a:r>
            <a:r>
              <a:rPr lang="fr-CH" sz="2200" b="1" dirty="0">
                <a:effectLst/>
                <a:latin typeface="Calibri" panose="020F0502020204030204" pitchFamily="34" charset="0"/>
              </a:rPr>
              <a:t> </a:t>
            </a:r>
            <a:r>
              <a:rPr lang="fr-CH" sz="2200" dirty="0">
                <a:effectLst/>
                <a:latin typeface="Calibri" panose="020F0502020204030204" pitchFamily="34" charset="0"/>
              </a:rPr>
              <a:t>(sa </a:t>
            </a:r>
            <a:r>
              <a:rPr lang="fr-CH" sz="2200" dirty="0" err="1">
                <a:effectLst/>
                <a:latin typeface="Calibri" panose="020F0502020204030204" pitchFamily="34" charset="0"/>
              </a:rPr>
              <a:t>fréquence</a:t>
            </a:r>
            <a:r>
              <a:rPr lang="fr-CH" sz="2200" dirty="0">
                <a:effectLst/>
                <a:latin typeface="Calibri" panose="020F0502020204030204" pitchFamily="34" charset="0"/>
              </a:rPr>
              <a:t> fonctionne dans une plage de 1-2 </a:t>
            </a:r>
            <a:r>
              <a:rPr lang="fr-CH" sz="2200" dirty="0" err="1">
                <a:effectLst/>
                <a:latin typeface="Calibri" panose="020F0502020204030204" pitchFamily="34" charset="0"/>
              </a:rPr>
              <a:t>THz</a:t>
            </a:r>
            <a:r>
              <a:rPr lang="fr-CH" sz="2200" dirty="0">
                <a:effectLst/>
                <a:latin typeface="Calibri" panose="020F0502020204030204" pitchFamily="34" charset="0"/>
              </a:rPr>
              <a:t>), ce qui est </a:t>
            </a:r>
            <a:r>
              <a:rPr lang="fr-CH" sz="2200" dirty="0" err="1">
                <a:effectLst/>
                <a:latin typeface="Calibri" panose="020F0502020204030204" pitchFamily="34" charset="0"/>
              </a:rPr>
              <a:t>cohérent</a:t>
            </a:r>
            <a:r>
              <a:rPr lang="fr-CH" sz="2200" dirty="0">
                <a:effectLst/>
                <a:latin typeface="Calibri" panose="020F0502020204030204" pitchFamily="34" charset="0"/>
              </a:rPr>
              <a:t> avec les conditions d'alimentation et les exigences de transfert de </a:t>
            </a:r>
            <a:r>
              <a:rPr lang="fr-CH" sz="2200" dirty="0" err="1">
                <a:effectLst/>
                <a:latin typeface="Calibri" panose="020F0502020204030204" pitchFamily="34" charset="0"/>
              </a:rPr>
              <a:t>données</a:t>
            </a:r>
            <a:r>
              <a:rPr lang="fr-CH" sz="2200" dirty="0">
                <a:effectLst/>
                <a:latin typeface="Calibri" panose="020F0502020204030204" pitchFamily="34" charset="0"/>
              </a:rPr>
              <a:t>, dans le contexte des </a:t>
            </a:r>
            <a:r>
              <a:rPr lang="fr-CH" sz="2200" dirty="0" err="1">
                <a:effectLst/>
                <a:latin typeface="Calibri" panose="020F0502020204030204" pitchFamily="34" charset="0"/>
              </a:rPr>
              <a:t>réseaux</a:t>
            </a:r>
            <a:r>
              <a:rPr lang="fr-CH" sz="2200" dirty="0">
                <a:effectLst/>
                <a:latin typeface="Calibri" panose="020F0502020204030204" pitchFamily="34" charset="0"/>
              </a:rPr>
              <a:t> de </a:t>
            </a:r>
            <a:r>
              <a:rPr lang="fr-CH" sz="2200" dirty="0" err="1">
                <a:effectLst/>
                <a:latin typeface="Calibri" panose="020F0502020204030204" pitchFamily="34" charset="0"/>
              </a:rPr>
              <a:t>nanocommunication</a:t>
            </a:r>
            <a:r>
              <a:rPr lang="fr-CH" sz="2200" dirty="0">
                <a:effectLst/>
                <a:latin typeface="Calibri" panose="020F0502020204030204" pitchFamily="34" charset="0"/>
              </a:rPr>
              <a:t> pour le corps humain </a:t>
            </a:r>
            <a:r>
              <a:rPr lang="fr-CH" sz="2200" dirty="0" err="1">
                <a:effectLst/>
                <a:latin typeface="Calibri" panose="020F0502020204030204" pitchFamily="34" charset="0"/>
              </a:rPr>
              <a:t>décrits</a:t>
            </a:r>
            <a:r>
              <a:rPr lang="fr-CH" sz="2200" dirty="0">
                <a:effectLst/>
                <a:latin typeface="Calibri" panose="020F0502020204030204" pitchFamily="34" charset="0"/>
              </a:rPr>
              <a:t> par </a:t>
            </a:r>
            <a:r>
              <a:rPr lang="fr-CH" sz="2200" dirty="0" err="1">
                <a:effectLst/>
                <a:latin typeface="Calibri" panose="020F0502020204030204" pitchFamily="34" charset="0"/>
              </a:rPr>
              <a:t>Pierobon</a:t>
            </a:r>
            <a:r>
              <a:rPr lang="fr-CH" sz="2200" dirty="0">
                <a:effectLst/>
                <a:latin typeface="Calibri" panose="020F0502020204030204" pitchFamily="34" charset="0"/>
              </a:rPr>
              <a:t>, M. ; </a:t>
            </a:r>
            <a:r>
              <a:rPr lang="fr-CH" sz="2200" dirty="0" err="1">
                <a:effectLst/>
                <a:latin typeface="Calibri" panose="020F0502020204030204" pitchFamily="34" charset="0"/>
              </a:rPr>
              <a:t>Jornet</a:t>
            </a:r>
            <a:r>
              <a:rPr lang="fr-CH" sz="2200" dirty="0">
                <a:effectLst/>
                <a:latin typeface="Calibri" panose="020F0502020204030204" pitchFamily="34" charset="0"/>
              </a:rPr>
              <a:t>, JM ; </a:t>
            </a:r>
            <a:r>
              <a:rPr lang="fr-CH" sz="2200" dirty="0" err="1">
                <a:effectLst/>
                <a:latin typeface="Calibri" panose="020F0502020204030204" pitchFamily="34" charset="0"/>
              </a:rPr>
              <a:t>Akkari</a:t>
            </a:r>
            <a:r>
              <a:rPr lang="fr-CH" sz="2200" dirty="0">
                <a:effectLst/>
                <a:latin typeface="Calibri" panose="020F0502020204030204" pitchFamily="34" charset="0"/>
              </a:rPr>
              <a:t>, N.; </a:t>
            </a:r>
            <a:r>
              <a:rPr lang="fr-CH" sz="2200" dirty="0" err="1">
                <a:effectLst/>
                <a:latin typeface="Calibri" panose="020F0502020204030204" pitchFamily="34" charset="0"/>
              </a:rPr>
              <a:t>Almasri</a:t>
            </a:r>
            <a:r>
              <a:rPr lang="fr-CH" sz="2200" dirty="0">
                <a:effectLst/>
                <a:latin typeface="Calibri" panose="020F0502020204030204" pitchFamily="34" charset="0"/>
              </a:rPr>
              <a:t>, S.; </a:t>
            </a:r>
            <a:r>
              <a:rPr lang="fr-CH" sz="2200" dirty="0" err="1">
                <a:effectLst/>
                <a:latin typeface="Calibri" panose="020F0502020204030204" pitchFamily="34" charset="0"/>
              </a:rPr>
              <a:t>Akyildiz</a:t>
            </a:r>
            <a:r>
              <a:rPr lang="fr-CH" sz="2200" dirty="0">
                <a:effectLst/>
                <a:latin typeface="Calibri" panose="020F0502020204030204" pitchFamily="34" charset="0"/>
              </a:rPr>
              <a:t>, SI </a:t>
            </a:r>
            <a:r>
              <a:rPr lang="fr-CH" sz="2200" dirty="0">
                <a:latin typeface="Calibri" panose="020F0502020204030204" pitchFamily="34" charset="0"/>
              </a:rPr>
              <a:t>2014 : </a:t>
            </a:r>
            <a:r>
              <a:rPr lang="fr-CH" sz="2000" dirty="0">
                <a:solidFill>
                  <a:srgbClr val="0070C0"/>
                </a:solidFill>
                <a:latin typeface="Calibri" panose="020F0502020204030204" pitchFamily="34" charset="0"/>
              </a:rPr>
              <a:t>https://</a:t>
            </a:r>
            <a:r>
              <a:rPr lang="fr-CH" sz="2000" dirty="0" err="1">
                <a:solidFill>
                  <a:srgbClr val="0070C0"/>
                </a:solidFill>
                <a:latin typeface="Calibri" panose="020F0502020204030204" pitchFamily="34" charset="0"/>
              </a:rPr>
              <a:t>www.ianakyildiz.com</a:t>
            </a:r>
            <a:r>
              <a:rPr lang="fr-CH" sz="2000" dirty="0">
                <a:solidFill>
                  <a:srgbClr val="0070C0"/>
                </a:solidFill>
                <a:latin typeface="Calibri" panose="020F0502020204030204" pitchFamily="34" charset="0"/>
              </a:rPr>
              <a:t>/</a:t>
            </a:r>
            <a:r>
              <a:rPr lang="fr-CH" sz="2000" dirty="0" err="1">
                <a:solidFill>
                  <a:srgbClr val="0070C0"/>
                </a:solidFill>
                <a:latin typeface="Calibri" panose="020F0502020204030204" pitchFamily="34" charset="0"/>
              </a:rPr>
              <a:t>bwn</a:t>
            </a:r>
            <a:r>
              <a:rPr lang="fr-CH" sz="2000" dirty="0">
                <a:solidFill>
                  <a:srgbClr val="0070C0"/>
                </a:solidFill>
                <a:latin typeface="Calibri" panose="020F0502020204030204" pitchFamily="34" charset="0"/>
              </a:rPr>
              <a:t>/</a:t>
            </a:r>
            <a:r>
              <a:rPr lang="fr-CH" sz="2000" dirty="0" err="1">
                <a:solidFill>
                  <a:srgbClr val="0070C0"/>
                </a:solidFill>
                <a:latin typeface="Calibri" panose="020F0502020204030204" pitchFamily="34" charset="0"/>
              </a:rPr>
              <a:t>papers</a:t>
            </a:r>
            <a:r>
              <a:rPr lang="fr-CH" sz="2000" dirty="0">
                <a:solidFill>
                  <a:srgbClr val="0070C0"/>
                </a:solidFill>
                <a:latin typeface="Calibri" panose="020F0502020204030204" pitchFamily="34" charset="0"/>
              </a:rPr>
              <a:t>/2014/j18.pdf </a:t>
            </a:r>
            <a:endParaRPr lang="fr-CH" sz="2000" dirty="0">
              <a:solidFill>
                <a:srgbClr val="0070C0"/>
              </a:solidFill>
            </a:endParaRPr>
          </a:p>
        </p:txBody>
      </p:sp>
    </p:spTree>
    <p:extLst>
      <p:ext uri="{BB962C8B-B14F-4D97-AF65-F5344CB8AC3E}">
        <p14:creationId xmlns:p14="http://schemas.microsoft.com/office/powerpoint/2010/main" val="13088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7E6824-5B3E-014E-BAC5-F3DBFA2859B7}"/>
              </a:ext>
            </a:extLst>
          </p:cNvPr>
          <p:cNvPicPr>
            <a:picLocks noChangeAspect="1"/>
          </p:cNvPicPr>
          <p:nvPr/>
        </p:nvPicPr>
        <p:blipFill>
          <a:blip r:embed="rId2"/>
          <a:stretch>
            <a:fillRect/>
          </a:stretch>
        </p:blipFill>
        <p:spPr>
          <a:xfrm>
            <a:off x="1581150" y="317500"/>
            <a:ext cx="9029700" cy="6223000"/>
          </a:xfrm>
          <a:prstGeom prst="rect">
            <a:avLst/>
          </a:prstGeom>
        </p:spPr>
      </p:pic>
      <p:sp>
        <p:nvSpPr>
          <p:cNvPr id="5" name="ZoneTexte 4">
            <a:extLst>
              <a:ext uri="{FF2B5EF4-FFF2-40B4-BE49-F238E27FC236}">
                <a16:creationId xmlns:a16="http://schemas.microsoft.com/office/drawing/2014/main" id="{31444BED-0731-3745-A64E-B3DFC9A7F996}"/>
              </a:ext>
            </a:extLst>
          </p:cNvPr>
          <p:cNvSpPr txBox="1"/>
          <p:nvPr/>
        </p:nvSpPr>
        <p:spPr>
          <a:xfrm>
            <a:off x="8671560" y="4855468"/>
            <a:ext cx="3398520" cy="1692771"/>
          </a:xfrm>
          <a:prstGeom prst="rect">
            <a:avLst/>
          </a:prstGeom>
          <a:noFill/>
          <a:ln w="25400">
            <a:solidFill>
              <a:srgbClr val="FF0000"/>
            </a:solidFill>
          </a:ln>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nanorouteurs</a:t>
            </a:r>
            <a:r>
              <a:rPr kumimoji="0" lang="fr-FR" altLang="fr-FR" sz="2400" b="1" i="0" u="none" strike="noStrike" cap="none" normalizeH="0" baseline="0" dirty="0">
                <a:ln>
                  <a:noFill/>
                </a:ln>
                <a:solidFill>
                  <a:schemeClr val="tx1"/>
                </a:solidFill>
                <a:effectLst/>
              </a:rPr>
              <a:t> </a:t>
            </a:r>
            <a:r>
              <a:rPr kumimoji="0" lang="fr-FR" altLang="fr-FR" sz="2000" i="0" u="none" strike="noStrike" cap="none" normalizeH="0" baseline="0" dirty="0">
                <a:ln>
                  <a:noFill/>
                </a:ln>
                <a:solidFill>
                  <a:schemeClr val="tx1"/>
                </a:solidFill>
                <a:effectLst/>
              </a:rPr>
              <a:t>collectent les </a:t>
            </a:r>
            <a:r>
              <a:rPr kumimoji="0" lang="fr-FR" altLang="fr-FR" sz="2000" i="0" u="none" strike="noStrike" cap="none" normalizeH="0" baseline="0" dirty="0" err="1">
                <a:ln>
                  <a:noFill/>
                </a:ln>
                <a:solidFill>
                  <a:schemeClr val="tx1"/>
                </a:solidFill>
                <a:effectLst/>
              </a:rPr>
              <a:t>données</a:t>
            </a:r>
            <a:r>
              <a:rPr kumimoji="0" lang="fr-FR" altLang="fr-FR" sz="2000" i="0" u="none" strike="noStrike" cap="none" normalizeH="0" baseline="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tabLst/>
            </a:pPr>
            <a:r>
              <a:rPr kumimoji="0" lang="fr-FR" altLang="fr-FR" sz="2000" i="0" u="none" strike="noStrike" cap="none" normalizeH="0" baseline="0" dirty="0">
                <a:ln>
                  <a:noFill/>
                </a:ln>
                <a:solidFill>
                  <a:schemeClr val="tx1"/>
                </a:solidFill>
                <a:effectLst/>
              </a:rPr>
              <a:t>des </a:t>
            </a:r>
            <a:r>
              <a:rPr kumimoji="0" lang="fr-FR" altLang="fr-FR" sz="2000" i="0" u="none" strike="noStrike" cap="none" normalizeH="0" baseline="0" dirty="0" err="1">
                <a:ln>
                  <a:noFill/>
                </a:ln>
                <a:solidFill>
                  <a:schemeClr val="tx1"/>
                </a:solidFill>
                <a:effectLst/>
              </a:rPr>
              <a:t>nanosenseurs</a:t>
            </a:r>
            <a:r>
              <a:rPr kumimoji="0" lang="fr-FR" altLang="fr-FR" sz="2000" i="0" u="none" strike="noStrike" cap="none" normalizeH="0" baseline="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tabLst/>
            </a:pPr>
            <a:r>
              <a:rPr kumimoji="0" lang="fr-FR" altLang="fr-FR" sz="2000" i="0" u="none" strike="noStrike" cap="none" normalizeH="0" baseline="0" dirty="0">
                <a:ln>
                  <a:noFill/>
                </a:ln>
                <a:solidFill>
                  <a:schemeClr val="tx1"/>
                </a:solidFill>
                <a:effectLst/>
              </a:rPr>
              <a:t>et les font suivre au nano micro interface. </a:t>
            </a:r>
          </a:p>
        </p:txBody>
      </p:sp>
      <p:cxnSp>
        <p:nvCxnSpPr>
          <p:cNvPr id="7" name="Connecteur droit avec flèche 6">
            <a:extLst>
              <a:ext uri="{FF2B5EF4-FFF2-40B4-BE49-F238E27FC236}">
                <a16:creationId xmlns:a16="http://schemas.microsoft.com/office/drawing/2014/main" id="{0B170294-B0BD-8945-881A-708951FEEAD7}"/>
              </a:ext>
            </a:extLst>
          </p:cNvPr>
          <p:cNvCxnSpPr>
            <a:cxnSpLocks/>
          </p:cNvCxnSpPr>
          <p:nvPr/>
        </p:nvCxnSpPr>
        <p:spPr>
          <a:xfrm flipH="1" flipV="1">
            <a:off x="9003030" y="3535680"/>
            <a:ext cx="461010" cy="1319788"/>
          </a:xfrm>
          <a:prstGeom prst="straightConnector1">
            <a:avLst/>
          </a:prstGeom>
          <a:ln w="28575">
            <a:solidFill>
              <a:srgbClr val="FF000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cxnSp>
        <p:nvCxnSpPr>
          <p:cNvPr id="9" name="Connecteur droit avec flèche 8">
            <a:extLst>
              <a:ext uri="{FF2B5EF4-FFF2-40B4-BE49-F238E27FC236}">
                <a16:creationId xmlns:a16="http://schemas.microsoft.com/office/drawing/2014/main" id="{CA7CC0B3-4871-174A-B812-2D71937CAB6D}"/>
              </a:ext>
            </a:extLst>
          </p:cNvPr>
          <p:cNvCxnSpPr>
            <a:cxnSpLocks/>
          </p:cNvCxnSpPr>
          <p:nvPr/>
        </p:nvCxnSpPr>
        <p:spPr>
          <a:xfrm flipH="1" flipV="1">
            <a:off x="8671560" y="4142234"/>
            <a:ext cx="667703" cy="699374"/>
          </a:xfrm>
          <a:prstGeom prst="straightConnector1">
            <a:avLst/>
          </a:prstGeom>
          <a:ln w="28575">
            <a:solidFill>
              <a:srgbClr val="FF000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9E265DA3-D3C8-634D-9E8B-66CA9196913E}"/>
              </a:ext>
            </a:extLst>
          </p:cNvPr>
          <p:cNvCxnSpPr>
            <a:cxnSpLocks/>
          </p:cNvCxnSpPr>
          <p:nvPr/>
        </p:nvCxnSpPr>
        <p:spPr>
          <a:xfrm flipV="1">
            <a:off x="9540240" y="3108960"/>
            <a:ext cx="68580" cy="1732648"/>
          </a:xfrm>
          <a:prstGeom prst="straightConnector1">
            <a:avLst/>
          </a:prstGeom>
          <a:ln w="28575">
            <a:solidFill>
              <a:srgbClr val="FF000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
        <p:nvSpPr>
          <p:cNvPr id="14" name="ZoneTexte 13">
            <a:extLst>
              <a:ext uri="{FF2B5EF4-FFF2-40B4-BE49-F238E27FC236}">
                <a16:creationId xmlns:a16="http://schemas.microsoft.com/office/drawing/2014/main" id="{7A648CC6-901D-3E4E-8E54-B22341EA1543}"/>
              </a:ext>
            </a:extLst>
          </p:cNvPr>
          <p:cNvSpPr txBox="1"/>
          <p:nvPr/>
        </p:nvSpPr>
        <p:spPr>
          <a:xfrm>
            <a:off x="3139440" y="180340"/>
            <a:ext cx="5257800" cy="1384995"/>
          </a:xfrm>
          <a:prstGeom prst="rect">
            <a:avLst/>
          </a:prstGeom>
          <a:noFill/>
          <a:ln w="25400">
            <a:solidFill>
              <a:srgbClr val="00B050"/>
            </a:solidFill>
          </a:ln>
        </p:spPr>
        <p:txBody>
          <a:bodyPr wrap="square">
            <a:spAutoFit/>
          </a:bodyPr>
          <a:lstStyle/>
          <a:p>
            <a:r>
              <a:rPr kumimoji="0" lang="fr-FR" altLang="fr-FR" sz="2400" b="1" i="0" u="none" strike="noStrike" cap="none" normalizeH="0" baseline="0" dirty="0">
                <a:ln>
                  <a:noFill/>
                </a:ln>
                <a:solidFill>
                  <a:schemeClr val="tx1"/>
                </a:solidFill>
                <a:effectLst/>
                <a:highlight>
                  <a:srgbClr val="FFFF00"/>
                </a:highlight>
              </a:rPr>
              <a:t>le nano micro interface</a:t>
            </a:r>
            <a:r>
              <a:rPr lang="fr-FR" altLang="fr-FR" sz="2400" dirty="0"/>
              <a:t> : </a:t>
            </a:r>
            <a:r>
              <a:rPr kumimoji="0" lang="fr-FR" altLang="fr-FR" sz="2000" i="0" u="none" strike="noStrike" cap="none" normalizeH="0" baseline="0" dirty="0" err="1">
                <a:ln>
                  <a:noFill/>
                </a:ln>
                <a:solidFill>
                  <a:schemeClr val="tx1"/>
                </a:solidFill>
                <a:effectLst/>
              </a:rPr>
              <a:t>unite</a:t>
            </a:r>
            <a:r>
              <a:rPr kumimoji="0" lang="fr-FR" altLang="fr-FR" sz="2000" i="0" u="none" strike="noStrike" cap="none" normalizeH="0" baseline="0" dirty="0">
                <a:ln>
                  <a:noFill/>
                </a:ln>
                <a:solidFill>
                  <a:schemeClr val="tx1"/>
                </a:solidFill>
                <a:effectLst/>
              </a:rPr>
              <a:t>́ centrale qui </a:t>
            </a:r>
            <a:r>
              <a:rPr kumimoji="0" lang="fr-FR" altLang="fr-FR" sz="2000" i="0" u="none" strike="noStrike" cap="none" normalizeH="0" baseline="0" dirty="0" err="1">
                <a:ln>
                  <a:noFill/>
                </a:ln>
                <a:solidFill>
                  <a:schemeClr val="tx1"/>
                </a:solidFill>
                <a:effectLst/>
              </a:rPr>
              <a:t>gère</a:t>
            </a:r>
            <a:r>
              <a:rPr kumimoji="0" lang="fr-FR" altLang="fr-FR" sz="2000" i="0" u="none" strike="noStrike" cap="none" normalizeH="0" baseline="0" dirty="0">
                <a:ln>
                  <a:noFill/>
                </a:ln>
                <a:solidFill>
                  <a:schemeClr val="tx1"/>
                </a:solidFill>
                <a:effectLst/>
              </a:rPr>
              <a:t> la transmission des flux de </a:t>
            </a:r>
            <a:r>
              <a:rPr kumimoji="0" lang="fr-FR" altLang="fr-FR" sz="2000" i="0" u="none" strike="noStrike" cap="none" normalizeH="0" baseline="0" dirty="0" err="1">
                <a:ln>
                  <a:noFill/>
                </a:ln>
                <a:solidFill>
                  <a:schemeClr val="tx1"/>
                </a:solidFill>
                <a:effectLst/>
              </a:rPr>
              <a:t>données</a:t>
            </a:r>
            <a:r>
              <a:rPr kumimoji="0" lang="fr-FR" altLang="fr-FR" sz="2000" i="0" u="none" strike="noStrike" cap="none" normalizeH="0" baseline="0" dirty="0">
                <a:ln>
                  <a:noFill/>
                </a:ln>
                <a:solidFill>
                  <a:schemeClr val="tx1"/>
                </a:solidFill>
                <a:effectLst/>
              </a:rPr>
              <a:t>. Il joue le </a:t>
            </a:r>
            <a:r>
              <a:rPr kumimoji="0" lang="fr-FR" altLang="fr-FR" sz="2000" i="0" u="none" strike="noStrike" cap="none" normalizeH="0" baseline="0" dirty="0" err="1">
                <a:ln>
                  <a:noFill/>
                </a:ln>
                <a:solidFill>
                  <a:schemeClr val="tx1"/>
                </a:solidFill>
                <a:effectLst/>
              </a:rPr>
              <a:t>rôle</a:t>
            </a:r>
            <a:r>
              <a:rPr kumimoji="0" lang="fr-FR" altLang="fr-FR" sz="2000" i="0" u="none" strike="noStrike" cap="none" normalizeH="0" baseline="0" dirty="0">
                <a:ln>
                  <a:noFill/>
                </a:ln>
                <a:solidFill>
                  <a:schemeClr val="tx1"/>
                </a:solidFill>
                <a:effectLst/>
              </a:rPr>
              <a:t> de nano-  « Central Processor Unit » (CPU). </a:t>
            </a:r>
            <a:endParaRPr lang="fr-FR" sz="2000" dirty="0"/>
          </a:p>
        </p:txBody>
      </p:sp>
      <p:cxnSp>
        <p:nvCxnSpPr>
          <p:cNvPr id="15" name="Connecteur droit avec flèche 14">
            <a:extLst>
              <a:ext uri="{FF2B5EF4-FFF2-40B4-BE49-F238E27FC236}">
                <a16:creationId xmlns:a16="http://schemas.microsoft.com/office/drawing/2014/main" id="{C8CD5209-1C0D-FC41-9508-0652B6D821A0}"/>
              </a:ext>
            </a:extLst>
          </p:cNvPr>
          <p:cNvCxnSpPr>
            <a:cxnSpLocks/>
          </p:cNvCxnSpPr>
          <p:nvPr/>
        </p:nvCxnSpPr>
        <p:spPr>
          <a:xfrm>
            <a:off x="6954982" y="1565335"/>
            <a:ext cx="1564178" cy="1132145"/>
          </a:xfrm>
          <a:prstGeom prst="straightConnector1">
            <a:avLst/>
          </a:prstGeom>
          <a:ln w="28575">
            <a:solidFill>
              <a:srgbClr val="00B05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7FF10471-0C2E-9F4D-8E65-01AD3F78354F}"/>
              </a:ext>
            </a:extLst>
          </p:cNvPr>
          <p:cNvSpPr txBox="1"/>
          <p:nvPr/>
        </p:nvSpPr>
        <p:spPr>
          <a:xfrm>
            <a:off x="9587865" y="388343"/>
            <a:ext cx="2482215" cy="1754326"/>
          </a:xfrm>
          <a:prstGeom prst="rect">
            <a:avLst/>
          </a:prstGeom>
          <a:noFill/>
          <a:ln w="25400">
            <a:solidFill>
              <a:srgbClr val="00B0F0"/>
            </a:solidFill>
          </a:ln>
        </p:spPr>
        <p:txBody>
          <a:bodyPr wrap="square">
            <a:spAutoFit/>
          </a:bodyPr>
          <a:lstStyle/>
          <a:p>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nanosenseurs</a:t>
            </a:r>
            <a:r>
              <a:rPr kumimoji="0" lang="fr-FR" altLang="fr-FR" sz="2400" b="1" i="0" u="none" strike="noStrike" cap="none" normalizeH="0" baseline="0" dirty="0">
                <a:ln>
                  <a:noFill/>
                </a:ln>
                <a:solidFill>
                  <a:schemeClr val="tx1"/>
                </a:solidFill>
                <a:effectLst/>
                <a:highlight>
                  <a:srgbClr val="FFFF00"/>
                </a:highlight>
              </a:rPr>
              <a:t> </a:t>
            </a:r>
            <a:r>
              <a:rPr kumimoji="0" lang="fr-FR" altLang="fr-FR" sz="2400" b="0" i="1" u="none" strike="noStrike" cap="none" normalizeH="0" baseline="0" dirty="0">
                <a:ln>
                  <a:noFill/>
                </a:ln>
                <a:solidFill>
                  <a:schemeClr val="tx1"/>
                </a:solidFill>
                <a:effectLst/>
              </a:rPr>
              <a:t>ou</a:t>
            </a:r>
            <a:r>
              <a:rPr kumimoji="0" lang="fr-FR" altLang="fr-FR" sz="2400" b="0" i="0" u="none" strike="noStrike" cap="none" normalizeH="0" baseline="0" dirty="0">
                <a:ln>
                  <a:noFill/>
                </a:ln>
                <a:solidFill>
                  <a:schemeClr val="tx1"/>
                </a:solidFill>
                <a:effectLst/>
              </a:rPr>
              <a:t> </a:t>
            </a:r>
            <a:r>
              <a:rPr kumimoji="0" lang="fr-FR" altLang="fr-FR" sz="2400" b="1" i="0" u="none" strike="noStrike" cap="none" normalizeH="0" baseline="0" dirty="0" err="1">
                <a:ln>
                  <a:noFill/>
                </a:ln>
                <a:solidFill>
                  <a:schemeClr val="tx1"/>
                </a:solidFill>
                <a:effectLst/>
                <a:highlight>
                  <a:srgbClr val="FFFF00"/>
                </a:highlight>
              </a:rPr>
              <a:t>nanodes</a:t>
            </a:r>
            <a:r>
              <a:rPr kumimoji="0" lang="fr-FR" altLang="fr-FR" sz="2400" b="1" i="0" u="none" strike="noStrike" cap="none" normalizeH="0" baseline="0" dirty="0">
                <a:ln>
                  <a:noFill/>
                </a:ln>
                <a:solidFill>
                  <a:schemeClr val="tx1"/>
                </a:solidFill>
                <a:effectLst/>
              </a:rPr>
              <a:t> </a:t>
            </a:r>
            <a:r>
              <a:rPr kumimoji="0" lang="fr-FR" altLang="fr-FR" sz="2400" b="0" i="0" u="none" strike="noStrike" cap="none" normalizeH="0" baseline="0" dirty="0">
                <a:ln>
                  <a:noFill/>
                </a:ln>
                <a:solidFill>
                  <a:schemeClr val="tx1"/>
                </a:solidFill>
                <a:effectLst/>
              </a:rPr>
              <a:t>: </a:t>
            </a:r>
            <a:r>
              <a:rPr kumimoji="0" lang="fr-FR" altLang="fr-FR" sz="2000" i="0" u="none" strike="noStrike" cap="none" normalizeH="0" baseline="0" dirty="0" err="1">
                <a:ln>
                  <a:noFill/>
                </a:ln>
                <a:solidFill>
                  <a:schemeClr val="tx1"/>
                </a:solidFill>
                <a:effectLst/>
              </a:rPr>
              <a:t>élément</a:t>
            </a:r>
            <a:r>
              <a:rPr kumimoji="0" lang="fr-FR" altLang="fr-FR" sz="2000" i="0" u="none" strike="noStrike" cap="none" normalizeH="0" baseline="0" dirty="0">
                <a:ln>
                  <a:noFill/>
                </a:ln>
                <a:solidFill>
                  <a:schemeClr val="tx1"/>
                </a:solidFill>
                <a:effectLst/>
              </a:rPr>
              <a:t> de base qui mesure un </a:t>
            </a:r>
            <a:r>
              <a:rPr kumimoji="0" lang="fr-FR" altLang="fr-FR" sz="2000" i="0" u="none" strike="noStrike" cap="none" normalizeH="0" baseline="0" dirty="0" err="1">
                <a:ln>
                  <a:noFill/>
                </a:ln>
                <a:solidFill>
                  <a:schemeClr val="tx1"/>
                </a:solidFill>
                <a:effectLst/>
              </a:rPr>
              <a:t>paramètre</a:t>
            </a:r>
            <a:r>
              <a:rPr kumimoji="0" lang="fr-FR" altLang="fr-FR" sz="2000" i="0" u="none" strike="noStrike" cap="none" normalizeH="0" baseline="0" dirty="0">
                <a:ln>
                  <a:noFill/>
                </a:ln>
                <a:solidFill>
                  <a:schemeClr val="tx1"/>
                </a:solidFill>
                <a:effectLst/>
              </a:rPr>
              <a:t> de l’organisme. </a:t>
            </a:r>
            <a:endParaRPr lang="fr-FR" sz="2000" dirty="0"/>
          </a:p>
        </p:txBody>
      </p:sp>
      <p:cxnSp>
        <p:nvCxnSpPr>
          <p:cNvPr id="23" name="Connecteur droit avec flèche 22">
            <a:extLst>
              <a:ext uri="{FF2B5EF4-FFF2-40B4-BE49-F238E27FC236}">
                <a16:creationId xmlns:a16="http://schemas.microsoft.com/office/drawing/2014/main" id="{902F4754-028F-F34E-97C9-E70AB576C978}"/>
              </a:ext>
            </a:extLst>
          </p:cNvPr>
          <p:cNvCxnSpPr>
            <a:cxnSpLocks/>
          </p:cNvCxnSpPr>
          <p:nvPr/>
        </p:nvCxnSpPr>
        <p:spPr>
          <a:xfrm flipH="1">
            <a:off x="9696450" y="2156530"/>
            <a:ext cx="392430" cy="540950"/>
          </a:xfrm>
          <a:prstGeom prst="straightConnector1">
            <a:avLst/>
          </a:prstGeom>
          <a:ln w="28575">
            <a:solidFill>
              <a:srgbClr val="00B0F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cxnSp>
        <p:nvCxnSpPr>
          <p:cNvPr id="25" name="Connecteur droit avec flèche 24">
            <a:extLst>
              <a:ext uri="{FF2B5EF4-FFF2-40B4-BE49-F238E27FC236}">
                <a16:creationId xmlns:a16="http://schemas.microsoft.com/office/drawing/2014/main" id="{FD0B9093-75DD-DF4B-B000-CD110979BB07}"/>
              </a:ext>
            </a:extLst>
          </p:cNvPr>
          <p:cNvCxnSpPr>
            <a:cxnSpLocks/>
          </p:cNvCxnSpPr>
          <p:nvPr/>
        </p:nvCxnSpPr>
        <p:spPr>
          <a:xfrm flipH="1">
            <a:off x="9500235" y="2170389"/>
            <a:ext cx="323850" cy="478286"/>
          </a:xfrm>
          <a:prstGeom prst="straightConnector1">
            <a:avLst/>
          </a:prstGeom>
          <a:ln w="28575">
            <a:solidFill>
              <a:srgbClr val="00B0F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cxnSp>
        <p:nvCxnSpPr>
          <p:cNvPr id="26" name="Connecteur droit avec flèche 25">
            <a:extLst>
              <a:ext uri="{FF2B5EF4-FFF2-40B4-BE49-F238E27FC236}">
                <a16:creationId xmlns:a16="http://schemas.microsoft.com/office/drawing/2014/main" id="{973E1A32-D289-8E4B-9FD2-6BF9EFAD2590}"/>
              </a:ext>
            </a:extLst>
          </p:cNvPr>
          <p:cNvCxnSpPr>
            <a:cxnSpLocks/>
          </p:cNvCxnSpPr>
          <p:nvPr/>
        </p:nvCxnSpPr>
        <p:spPr>
          <a:xfrm flipH="1">
            <a:off x="9860280" y="2156530"/>
            <a:ext cx="489585" cy="678110"/>
          </a:xfrm>
          <a:prstGeom prst="straightConnector1">
            <a:avLst/>
          </a:prstGeom>
          <a:ln w="28575">
            <a:solidFill>
              <a:srgbClr val="00B0F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71987B21-36D4-E44B-8C39-219365227F90}"/>
              </a:ext>
            </a:extLst>
          </p:cNvPr>
          <p:cNvCxnSpPr>
            <a:cxnSpLocks/>
          </p:cNvCxnSpPr>
          <p:nvPr/>
        </p:nvCxnSpPr>
        <p:spPr>
          <a:xfrm flipH="1">
            <a:off x="9892665" y="2142669"/>
            <a:ext cx="750570" cy="966291"/>
          </a:xfrm>
          <a:prstGeom prst="straightConnector1">
            <a:avLst/>
          </a:prstGeom>
          <a:ln w="28575">
            <a:solidFill>
              <a:srgbClr val="00B0F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
        <p:nvSpPr>
          <p:cNvPr id="37" name="ZoneTexte 36">
            <a:extLst>
              <a:ext uri="{FF2B5EF4-FFF2-40B4-BE49-F238E27FC236}">
                <a16:creationId xmlns:a16="http://schemas.microsoft.com/office/drawing/2014/main" id="{29212BD5-7D95-2042-99B6-5D3C07D46DD2}"/>
              </a:ext>
            </a:extLst>
          </p:cNvPr>
          <p:cNvSpPr txBox="1"/>
          <p:nvPr/>
        </p:nvSpPr>
        <p:spPr>
          <a:xfrm>
            <a:off x="259513" y="872837"/>
            <a:ext cx="2687002" cy="2123658"/>
          </a:xfrm>
          <a:prstGeom prst="rect">
            <a:avLst/>
          </a:prstGeom>
          <a:noFill/>
          <a:ln w="25400">
            <a:solidFill>
              <a:schemeClr val="tx1"/>
            </a:solidFill>
          </a:ln>
        </p:spPr>
        <p:txBody>
          <a:bodyPr wrap="square">
            <a:spAutoFit/>
          </a:bodyPr>
          <a:lstStyle/>
          <a:p>
            <a:pPr eaLnBrk="0" fontAlgn="base" hangingPunct="0">
              <a:spcBef>
                <a:spcPct val="0"/>
              </a:spcBef>
              <a:spcAft>
                <a:spcPct val="0"/>
              </a:spcAft>
            </a:pPr>
            <a:r>
              <a:rPr lang="fr-CH" sz="2400" b="1" dirty="0">
                <a:highlight>
                  <a:srgbClr val="FFFF00"/>
                </a:highlight>
              </a:rPr>
              <a:t>la passerelle Internet (Internet Gateway) : </a:t>
            </a:r>
          </a:p>
          <a:p>
            <a:pPr eaLnBrk="0" fontAlgn="base" hangingPunct="0">
              <a:spcBef>
                <a:spcPct val="0"/>
              </a:spcBef>
              <a:spcAft>
                <a:spcPct val="0"/>
              </a:spcAft>
            </a:pPr>
            <a:r>
              <a:rPr lang="fr-CH" sz="2000" dirty="0"/>
              <a:t>Un appareil qui contrôle l’ensemble du système à distance via Internet.</a:t>
            </a:r>
          </a:p>
        </p:txBody>
      </p:sp>
      <p:cxnSp>
        <p:nvCxnSpPr>
          <p:cNvPr id="38" name="Connecteur droit avec flèche 37">
            <a:extLst>
              <a:ext uri="{FF2B5EF4-FFF2-40B4-BE49-F238E27FC236}">
                <a16:creationId xmlns:a16="http://schemas.microsoft.com/office/drawing/2014/main" id="{15030B99-8565-F94F-8B41-F704DC481BB2}"/>
              </a:ext>
            </a:extLst>
          </p:cNvPr>
          <p:cNvCxnSpPr>
            <a:cxnSpLocks/>
          </p:cNvCxnSpPr>
          <p:nvPr/>
        </p:nvCxnSpPr>
        <p:spPr>
          <a:xfrm>
            <a:off x="2924651" y="1706880"/>
            <a:ext cx="911067" cy="239861"/>
          </a:xfrm>
          <a:prstGeom prst="straightConnector1">
            <a:avLst/>
          </a:prstGeom>
          <a:ln w="28575">
            <a:solidFill>
              <a:schemeClr val="tx1"/>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26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strVal val="#ppt_w*0.70"/>
                                          </p:val>
                                        </p:tav>
                                        <p:tav tm="100000">
                                          <p:val>
                                            <p:strVal val="#ppt_w"/>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animEffect transition="in" filter="fade">
                                      <p:cBhvr>
                                        <p:cTn id="16" dur="1000"/>
                                        <p:tgtEl>
                                          <p:spTgt spid="22"/>
                                        </p:tgtEl>
                                      </p:cBhvr>
                                    </p:animEffect>
                                  </p:childTnLst>
                                </p:cTn>
                              </p:par>
                              <p:par>
                                <p:cTn id="17" presetID="55"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strVal val="#ppt_w*0.70"/>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Effect transition="in" filter="fade">
                                      <p:cBhvr>
                                        <p:cTn id="21" dur="1000"/>
                                        <p:tgtEl>
                                          <p:spTgt spid="27"/>
                                        </p:tgtEl>
                                      </p:cBhvr>
                                    </p:animEffect>
                                  </p:childTnLst>
                                </p:cTn>
                              </p:par>
                              <p:par>
                                <p:cTn id="22" presetID="55"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0" fill="hold"/>
                                        <p:tgtEl>
                                          <p:spTgt spid="26"/>
                                        </p:tgtEl>
                                        <p:attrNameLst>
                                          <p:attrName>ppt_w</p:attrName>
                                        </p:attrNameLst>
                                      </p:cBhvr>
                                      <p:tavLst>
                                        <p:tav tm="0">
                                          <p:val>
                                            <p:strVal val="#ppt_w*0.70"/>
                                          </p:val>
                                        </p:tav>
                                        <p:tav tm="100000">
                                          <p:val>
                                            <p:strVal val="#ppt_w"/>
                                          </p:val>
                                        </p:tav>
                                      </p:tavLst>
                                    </p:anim>
                                    <p:anim calcmode="lin" valueType="num">
                                      <p:cBhvr>
                                        <p:cTn id="25" dur="1000" fill="hold"/>
                                        <p:tgtEl>
                                          <p:spTgt spid="26"/>
                                        </p:tgtEl>
                                        <p:attrNameLst>
                                          <p:attrName>ppt_h</p:attrName>
                                        </p:attrNameLst>
                                      </p:cBhvr>
                                      <p:tavLst>
                                        <p:tav tm="0">
                                          <p:val>
                                            <p:strVal val="#ppt_h"/>
                                          </p:val>
                                        </p:tav>
                                        <p:tav tm="100000">
                                          <p:val>
                                            <p:strVal val="#ppt_h"/>
                                          </p:val>
                                        </p:tav>
                                      </p:tavLst>
                                    </p:anim>
                                    <p:animEffect transition="in" filter="fade">
                                      <p:cBhvr>
                                        <p:cTn id="26" dur="1000"/>
                                        <p:tgtEl>
                                          <p:spTgt spid="26"/>
                                        </p:tgtEl>
                                      </p:cBhvr>
                                    </p:animEffect>
                                  </p:childTnLst>
                                </p:cTn>
                              </p:par>
                              <p:par>
                                <p:cTn id="27" presetID="55"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ppt_w</p:attrName>
                                        </p:attrNameLst>
                                      </p:cBhvr>
                                      <p:tavLst>
                                        <p:tav tm="0">
                                          <p:val>
                                            <p:strVal val="#ppt_w*0.70"/>
                                          </p:val>
                                        </p:tav>
                                        <p:tav tm="100000">
                                          <p:val>
                                            <p:strVal val="#ppt_w"/>
                                          </p:val>
                                        </p:tav>
                                      </p:tavLst>
                                    </p:anim>
                                    <p:anim calcmode="lin" valueType="num">
                                      <p:cBhvr>
                                        <p:cTn id="30" dur="1000" fill="hold"/>
                                        <p:tgtEl>
                                          <p:spTgt spid="23"/>
                                        </p:tgtEl>
                                        <p:attrNameLst>
                                          <p:attrName>ppt_h</p:attrName>
                                        </p:attrNameLst>
                                      </p:cBhvr>
                                      <p:tavLst>
                                        <p:tav tm="0">
                                          <p:val>
                                            <p:strVal val="#ppt_h"/>
                                          </p:val>
                                        </p:tav>
                                        <p:tav tm="100000">
                                          <p:val>
                                            <p:strVal val="#ppt_h"/>
                                          </p:val>
                                        </p:tav>
                                      </p:tavLst>
                                    </p:anim>
                                    <p:animEffect transition="in" filter="fade">
                                      <p:cBhvr>
                                        <p:cTn id="31" dur="1000"/>
                                        <p:tgtEl>
                                          <p:spTgt spid="23"/>
                                        </p:tgtEl>
                                      </p:cBhvr>
                                    </p:animEffect>
                                  </p:childTnLst>
                                </p:cTn>
                              </p:par>
                              <p:par>
                                <p:cTn id="32" presetID="55"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strVal val="#ppt_w*0.70"/>
                                          </p:val>
                                        </p:tav>
                                        <p:tav tm="100000">
                                          <p:val>
                                            <p:strVal val="#ppt_w"/>
                                          </p:val>
                                        </p:tav>
                                      </p:tavLst>
                                    </p:anim>
                                    <p:anim calcmode="lin" valueType="num">
                                      <p:cBhvr>
                                        <p:cTn id="35" dur="1000" fill="hold"/>
                                        <p:tgtEl>
                                          <p:spTgt spid="25"/>
                                        </p:tgtEl>
                                        <p:attrNameLst>
                                          <p:attrName>ppt_h</p:attrName>
                                        </p:attrNameLst>
                                      </p:cBhvr>
                                      <p:tavLst>
                                        <p:tav tm="0">
                                          <p:val>
                                            <p:strVal val="#ppt_h"/>
                                          </p:val>
                                        </p:tav>
                                        <p:tav tm="100000">
                                          <p:val>
                                            <p:strVal val="#ppt_h"/>
                                          </p:val>
                                        </p:tav>
                                      </p:tavLst>
                                    </p:anim>
                                    <p:animEffect transition="in" filter="fade">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par>
                                <p:cTn id="44" presetID="55"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strVal val="#ppt_w*0.7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animEffect transition="in" filter="fade">
                                      <p:cBhvr>
                                        <p:cTn id="48" dur="1000"/>
                                        <p:tgtEl>
                                          <p:spTgt spid="7"/>
                                        </p:tgtEl>
                                      </p:cBhvr>
                                    </p:animEffect>
                                  </p:childTnLst>
                                </p:cTn>
                              </p:par>
                              <p:par>
                                <p:cTn id="49" presetID="55"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strVal val="#ppt_w*0.70"/>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Effect transition="in" filter="fade">
                                      <p:cBhvr>
                                        <p:cTn id="53" dur="1000"/>
                                        <p:tgtEl>
                                          <p:spTgt spid="10"/>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ppt_w</p:attrName>
                                        </p:attrNameLst>
                                      </p:cBhvr>
                                      <p:tavLst>
                                        <p:tav tm="0">
                                          <p:val>
                                            <p:strVal val="#ppt_w*0.70"/>
                                          </p:val>
                                        </p:tav>
                                        <p:tav tm="100000">
                                          <p:val>
                                            <p:strVal val="#ppt_w"/>
                                          </p:val>
                                        </p:tav>
                                      </p:tavLst>
                                    </p:anim>
                                    <p:anim calcmode="lin" valueType="num">
                                      <p:cBhvr>
                                        <p:cTn id="57" dur="1000" fill="hold"/>
                                        <p:tgtEl>
                                          <p:spTgt spid="5"/>
                                        </p:tgtEl>
                                        <p:attrNameLst>
                                          <p:attrName>ppt_h</p:attrName>
                                        </p:attrNameLst>
                                      </p:cBhvr>
                                      <p:tavLst>
                                        <p:tav tm="0">
                                          <p:val>
                                            <p:strVal val="#ppt_h"/>
                                          </p:val>
                                        </p:tav>
                                        <p:tav tm="100000">
                                          <p:val>
                                            <p:strVal val="#ppt_h"/>
                                          </p:val>
                                        </p:tav>
                                      </p:tavLst>
                                    </p:anim>
                                    <p:animEffect transition="in" filter="fade">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strVal val="#ppt_w*0.70"/>
                                          </p:val>
                                        </p:tav>
                                        <p:tav tm="100000">
                                          <p:val>
                                            <p:strVal val="#ppt_w"/>
                                          </p:val>
                                        </p:tav>
                                      </p:tavLst>
                                    </p:anim>
                                    <p:anim calcmode="lin" valueType="num">
                                      <p:cBhvr>
                                        <p:cTn id="64" dur="1000" fill="hold"/>
                                        <p:tgtEl>
                                          <p:spTgt spid="14"/>
                                        </p:tgtEl>
                                        <p:attrNameLst>
                                          <p:attrName>ppt_h</p:attrName>
                                        </p:attrNameLst>
                                      </p:cBhvr>
                                      <p:tavLst>
                                        <p:tav tm="0">
                                          <p:val>
                                            <p:strVal val="#ppt_h"/>
                                          </p:val>
                                        </p:tav>
                                        <p:tav tm="100000">
                                          <p:val>
                                            <p:strVal val="#ppt_h"/>
                                          </p:val>
                                        </p:tav>
                                      </p:tavLst>
                                    </p:anim>
                                    <p:animEffect transition="in" filter="fade">
                                      <p:cBhvr>
                                        <p:cTn id="65" dur="1000"/>
                                        <p:tgtEl>
                                          <p:spTgt spid="14"/>
                                        </p:tgtEl>
                                      </p:cBhvr>
                                    </p:animEffect>
                                  </p:childTnLst>
                                </p:cTn>
                              </p:par>
                              <p:par>
                                <p:cTn id="66" presetID="55"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strVal val="#ppt_w*0.70"/>
                                          </p:val>
                                        </p:tav>
                                        <p:tav tm="100000">
                                          <p:val>
                                            <p:strVal val="#ppt_w"/>
                                          </p:val>
                                        </p:tav>
                                      </p:tavLst>
                                    </p:anim>
                                    <p:anim calcmode="lin" valueType="num">
                                      <p:cBhvr>
                                        <p:cTn id="69" dur="1000" fill="hold"/>
                                        <p:tgtEl>
                                          <p:spTgt spid="15"/>
                                        </p:tgtEl>
                                        <p:attrNameLst>
                                          <p:attrName>ppt_h</p:attrName>
                                        </p:attrNameLst>
                                      </p:cBhvr>
                                      <p:tavLst>
                                        <p:tav tm="0">
                                          <p:val>
                                            <p:strVal val="#ppt_h"/>
                                          </p:val>
                                        </p:tav>
                                        <p:tav tm="100000">
                                          <p:val>
                                            <p:strVal val="#ppt_h"/>
                                          </p:val>
                                        </p:tav>
                                      </p:tavLst>
                                    </p:anim>
                                    <p:animEffect transition="in" filter="fade">
                                      <p:cBhvr>
                                        <p:cTn id="70" dur="10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strVal val="#ppt_w*0.70"/>
                                          </p:val>
                                        </p:tav>
                                        <p:tav tm="100000">
                                          <p:val>
                                            <p:strVal val="#ppt_w"/>
                                          </p:val>
                                        </p:tav>
                                      </p:tavLst>
                                    </p:anim>
                                    <p:anim calcmode="lin" valueType="num">
                                      <p:cBhvr>
                                        <p:cTn id="76" dur="1000" fill="hold"/>
                                        <p:tgtEl>
                                          <p:spTgt spid="37"/>
                                        </p:tgtEl>
                                        <p:attrNameLst>
                                          <p:attrName>ppt_h</p:attrName>
                                        </p:attrNameLst>
                                      </p:cBhvr>
                                      <p:tavLst>
                                        <p:tav tm="0">
                                          <p:val>
                                            <p:strVal val="#ppt_h"/>
                                          </p:val>
                                        </p:tav>
                                        <p:tav tm="100000">
                                          <p:val>
                                            <p:strVal val="#ppt_h"/>
                                          </p:val>
                                        </p:tav>
                                      </p:tavLst>
                                    </p:anim>
                                    <p:animEffect transition="in" filter="fade">
                                      <p:cBhvr>
                                        <p:cTn id="77" dur="1000"/>
                                        <p:tgtEl>
                                          <p:spTgt spid="37"/>
                                        </p:tgtEl>
                                      </p:cBhvr>
                                    </p:animEffect>
                                  </p:childTnLst>
                                </p:cTn>
                              </p:par>
                              <p:par>
                                <p:cTn id="78" presetID="55"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1000" fill="hold"/>
                                        <p:tgtEl>
                                          <p:spTgt spid="38"/>
                                        </p:tgtEl>
                                        <p:attrNameLst>
                                          <p:attrName>ppt_w</p:attrName>
                                        </p:attrNameLst>
                                      </p:cBhvr>
                                      <p:tavLst>
                                        <p:tav tm="0">
                                          <p:val>
                                            <p:strVal val="#ppt_w*0.70"/>
                                          </p:val>
                                        </p:tav>
                                        <p:tav tm="100000">
                                          <p:val>
                                            <p:strVal val="#ppt_w"/>
                                          </p:val>
                                        </p:tav>
                                      </p:tavLst>
                                    </p:anim>
                                    <p:anim calcmode="lin" valueType="num">
                                      <p:cBhvr>
                                        <p:cTn id="81" dur="1000" fill="hold"/>
                                        <p:tgtEl>
                                          <p:spTgt spid="38"/>
                                        </p:tgtEl>
                                        <p:attrNameLst>
                                          <p:attrName>ppt_h</p:attrName>
                                        </p:attrNameLst>
                                      </p:cBhvr>
                                      <p:tavLst>
                                        <p:tav tm="0">
                                          <p:val>
                                            <p:strVal val="#ppt_h"/>
                                          </p:val>
                                        </p:tav>
                                        <p:tav tm="100000">
                                          <p:val>
                                            <p:strVal val="#ppt_h"/>
                                          </p:val>
                                        </p:tav>
                                      </p:tavLst>
                                    </p:anim>
                                    <p:animEffect transition="in" filter="fade">
                                      <p:cBhvr>
                                        <p:cTn id="8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2"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19167B9A-A3E1-674B-AEA3-2BD8B499872E}"/>
              </a:ext>
            </a:extLst>
          </p:cNvPr>
          <p:cNvSpPr txBox="1">
            <a:spLocks/>
          </p:cNvSpPr>
          <p:nvPr/>
        </p:nvSpPr>
        <p:spPr>
          <a:xfrm>
            <a:off x="604768" y="399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a:latin typeface="+mn-lt"/>
              </a:rPr>
              <a:t>L’architecture du </a:t>
            </a:r>
            <a:r>
              <a:rPr lang="fr-CH" b="1" dirty="0" err="1">
                <a:latin typeface="+mn-lt"/>
              </a:rPr>
              <a:t>système</a:t>
            </a:r>
            <a:r>
              <a:rPr lang="fr-CH" b="1" dirty="0">
                <a:latin typeface="+mn-lt"/>
              </a:rPr>
              <a:t> </a:t>
            </a:r>
            <a:r>
              <a:rPr lang="fr-FR" b="1" dirty="0">
                <a:latin typeface="+mn-lt"/>
              </a:rPr>
              <a:t> </a:t>
            </a:r>
            <a:br>
              <a:rPr lang="fr-FR" b="1" dirty="0">
                <a:latin typeface="+mn-lt"/>
              </a:rPr>
            </a:br>
            <a:endParaRPr lang="fr-FR" b="1" dirty="0">
              <a:latin typeface="+mn-lt"/>
            </a:endParaRPr>
          </a:p>
        </p:txBody>
      </p:sp>
      <p:sp>
        <p:nvSpPr>
          <p:cNvPr id="7" name="Rectangle 1">
            <a:extLst>
              <a:ext uri="{FF2B5EF4-FFF2-40B4-BE49-F238E27FC236}">
                <a16:creationId xmlns:a16="http://schemas.microsoft.com/office/drawing/2014/main" id="{D1C01C0B-AFBD-F14F-9158-9F8E03479340}"/>
              </a:ext>
            </a:extLst>
          </p:cNvPr>
          <p:cNvSpPr>
            <a:spLocks noChangeArrowheads="1"/>
          </p:cNvSpPr>
          <p:nvPr/>
        </p:nvSpPr>
        <p:spPr bwMode="auto">
          <a:xfrm>
            <a:off x="604768" y="1246580"/>
            <a:ext cx="10764272"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chemeClr val="tx1"/>
                </a:solidFill>
                <a:effectLst/>
              </a:rPr>
              <a:t>La partie physique du </a:t>
            </a:r>
            <a:r>
              <a:rPr kumimoji="0" lang="fr-FR" altLang="fr-FR" sz="2400" b="1" i="0" u="none" strike="noStrike" cap="none" normalizeH="0" baseline="0" dirty="0" err="1">
                <a:ln>
                  <a:noFill/>
                </a:ln>
                <a:solidFill>
                  <a:schemeClr val="tx1"/>
                </a:solidFill>
                <a:effectLst/>
              </a:rPr>
              <a:t>réseau</a:t>
            </a:r>
            <a:r>
              <a:rPr kumimoji="0" lang="fr-FR" altLang="fr-FR" sz="2400" b="1" i="0" u="none" strike="noStrike" cap="none" normalizeH="0" baseline="0" dirty="0">
                <a:ln>
                  <a:noFill/>
                </a:ln>
                <a:solidFill>
                  <a:schemeClr val="tx1"/>
                </a:solidFill>
                <a:effectLst/>
              </a:rPr>
              <a:t> comprend </a:t>
            </a:r>
            <a:r>
              <a:rPr kumimoji="0" lang="fr-FR" altLang="fr-FR" sz="2400" b="1" i="0" u="none" strike="noStrike" cap="none" normalizeH="0" baseline="0" dirty="0">
                <a:ln>
                  <a:noFill/>
                </a:ln>
                <a:solidFill>
                  <a:schemeClr val="tx1"/>
                </a:solidFill>
                <a:effectLst/>
                <a:highlight>
                  <a:srgbClr val="FFFF00"/>
                </a:highlight>
              </a:rPr>
              <a:t>3 types de composants</a:t>
            </a:r>
            <a:r>
              <a:rPr kumimoji="0" lang="fr-FR" altLang="fr-FR" sz="2400" b="1" i="0" u="none" strike="noStrike" cap="none" normalizeH="0" baseline="0" dirty="0">
                <a:ln>
                  <a:noFill/>
                </a:ln>
                <a:solidFill>
                  <a:schemeClr val="tx1"/>
                </a:solidFill>
                <a:effectLst/>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i="0" u="none" strike="noStrike" cap="none" normalizeH="0" baseline="0" dirty="0">
                <a:ln>
                  <a:noFill/>
                </a:ln>
                <a:solidFill>
                  <a:schemeClr val="tx1"/>
                </a:solidFill>
                <a:effectLst/>
              </a:rPr>
              <a:t>(décrits à la page précédente)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chemeClr val="tx1"/>
              </a:solidFill>
              <a:effectLst/>
            </a:endParaRPr>
          </a:p>
          <a:p>
            <a:pPr eaLnBrk="0" fontAlgn="base" hangingPunct="0">
              <a:spcBef>
                <a:spcPct val="0"/>
              </a:spcBef>
              <a:spcAft>
                <a:spcPct val="0"/>
              </a:spcAft>
            </a:pPr>
            <a:r>
              <a:rPr lang="fr-CH" dirty="0"/>
              <a:t>1️⃣ </a:t>
            </a:r>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nanosenseurs</a:t>
            </a:r>
            <a:r>
              <a:rPr kumimoji="0" lang="fr-FR" altLang="fr-FR" sz="2400" b="1" i="0" u="none" strike="noStrike" cap="none" normalizeH="0" baseline="0" dirty="0">
                <a:ln>
                  <a:noFill/>
                </a:ln>
                <a:solidFill>
                  <a:schemeClr val="tx1"/>
                </a:solidFill>
                <a:effectLst/>
                <a:highlight>
                  <a:srgbClr val="FFFF00"/>
                </a:highlight>
              </a:rPr>
              <a:t> </a:t>
            </a:r>
            <a:r>
              <a:rPr kumimoji="0" lang="fr-FR" altLang="fr-FR" sz="2400" b="0" i="0" u="none" strike="noStrike" cap="none" normalizeH="0" baseline="0" dirty="0">
                <a:ln>
                  <a:noFill/>
                </a:ln>
                <a:solidFill>
                  <a:schemeClr val="tx1"/>
                </a:solidFill>
                <a:effectLst/>
                <a:highlight>
                  <a:srgbClr val="FFFF00"/>
                </a:highlight>
              </a:rPr>
              <a:t>ou </a:t>
            </a:r>
            <a:r>
              <a:rPr kumimoji="0" lang="fr-FR" altLang="fr-FR" sz="2400" b="1" i="0" u="none" strike="noStrike" cap="none" normalizeH="0" baseline="0" dirty="0" err="1">
                <a:ln>
                  <a:noFill/>
                </a:ln>
                <a:solidFill>
                  <a:schemeClr val="tx1"/>
                </a:solidFill>
                <a:effectLst/>
                <a:highlight>
                  <a:srgbClr val="FFFF00"/>
                </a:highlight>
              </a:rPr>
              <a:t>nanodes</a:t>
            </a:r>
            <a:r>
              <a:rPr kumimoji="0" lang="fr-FR" altLang="fr-FR" sz="2400" b="1" i="0" u="none" strike="noStrike" cap="none" normalizeH="0" baseline="0" dirty="0">
                <a:ln>
                  <a:noFill/>
                </a:ln>
                <a:solidFill>
                  <a:schemeClr val="tx1"/>
                </a:solidFill>
                <a:effectLst/>
              </a:rPr>
              <a:t> </a:t>
            </a:r>
            <a:r>
              <a:rPr kumimoji="0" lang="fr-FR" altLang="fr-FR" sz="2400" b="0" i="0" u="none" strike="noStrike" cap="none" normalizeH="0" baseline="0" dirty="0">
                <a:ln>
                  <a:noFill/>
                </a:ln>
                <a:solidFill>
                  <a:schemeClr val="tx1"/>
                </a:solidFill>
                <a:effectLst/>
              </a:rPr>
              <a:t>: </a:t>
            </a:r>
            <a:r>
              <a:rPr kumimoji="0" lang="fr-FR" altLang="fr-FR" sz="2000" b="1" i="0" u="none" strike="noStrike" cap="none" normalizeH="0" baseline="0" dirty="0" err="1">
                <a:ln>
                  <a:noFill/>
                </a:ln>
                <a:solidFill>
                  <a:schemeClr val="tx1"/>
                </a:solidFill>
                <a:effectLst/>
                <a:highlight>
                  <a:srgbClr val="FFFF00"/>
                </a:highlight>
              </a:rPr>
              <a:t>élément</a:t>
            </a:r>
            <a:r>
              <a:rPr kumimoji="0" lang="fr-FR" altLang="fr-FR" sz="2000" b="1" i="0" u="none" strike="noStrike" cap="none" normalizeH="0" baseline="0" dirty="0">
                <a:ln>
                  <a:noFill/>
                </a:ln>
                <a:solidFill>
                  <a:schemeClr val="tx1"/>
                </a:solidFill>
                <a:effectLst/>
                <a:highlight>
                  <a:srgbClr val="FFFF00"/>
                </a:highlight>
              </a:rPr>
              <a:t> de base qui mesure un </a:t>
            </a:r>
            <a:r>
              <a:rPr kumimoji="0" lang="fr-FR" altLang="fr-FR" sz="2000" b="1" i="0" u="none" strike="noStrike" cap="none" normalizeH="0" baseline="0" dirty="0" err="1">
                <a:ln>
                  <a:noFill/>
                </a:ln>
                <a:solidFill>
                  <a:schemeClr val="tx1"/>
                </a:solidFill>
                <a:effectLst/>
                <a:highlight>
                  <a:srgbClr val="FFFF00"/>
                </a:highlight>
              </a:rPr>
              <a:t>paramètre</a:t>
            </a:r>
            <a:r>
              <a:rPr kumimoji="0" lang="fr-FR" altLang="fr-FR" sz="2000" b="1" i="0" u="none" strike="noStrike" cap="none" normalizeH="0" baseline="0" dirty="0">
                <a:ln>
                  <a:noFill/>
                </a:ln>
                <a:solidFill>
                  <a:schemeClr val="tx1"/>
                </a:solidFill>
                <a:effectLst/>
                <a:highlight>
                  <a:srgbClr val="FFFF00"/>
                </a:highlight>
              </a:rPr>
              <a:t> de l’organisme</a:t>
            </a:r>
            <a:r>
              <a:rPr kumimoji="0" lang="fr-FR" altLang="fr-FR" sz="2000" b="0" i="0" u="none" strike="noStrike" cap="none" normalizeH="0" baseline="0" dirty="0">
                <a:ln>
                  <a:noFill/>
                </a:ln>
                <a:solidFill>
                  <a:schemeClr val="tx1"/>
                </a:solidFill>
                <a:effectLst/>
              </a:rPr>
              <a:t>. Il peut couvrir d’autres fonctions : simples </a:t>
            </a:r>
            <a:r>
              <a:rPr kumimoji="0" lang="fr-FR" altLang="fr-FR" sz="2000" b="0" i="0" u="none" strike="noStrike" cap="none" normalizeH="0" baseline="0" dirty="0" err="1">
                <a:ln>
                  <a:noFill/>
                </a:ln>
                <a:solidFill>
                  <a:schemeClr val="tx1"/>
                </a:solidFill>
                <a:effectLst/>
              </a:rPr>
              <a:t>nanodispositifs</a:t>
            </a:r>
            <a:r>
              <a:rPr kumimoji="0" lang="fr-FR" altLang="fr-FR" sz="2000" b="0" i="0" u="none" strike="noStrike" cap="none" normalizeH="0" baseline="0" dirty="0">
                <a:ln>
                  <a:noFill/>
                </a:ln>
                <a:solidFill>
                  <a:schemeClr val="tx1"/>
                </a:solidFill>
                <a:effectLst/>
              </a:rPr>
              <a:t> pouvant jouer le rôle de </a:t>
            </a:r>
            <a:r>
              <a:rPr kumimoji="0" lang="fr-FR" altLang="fr-FR" sz="2000" b="0" i="0" u="none" strike="noStrike" cap="none" normalizeH="0" baseline="0" dirty="0" err="1">
                <a:ln>
                  <a:noFill/>
                </a:ln>
                <a:solidFill>
                  <a:schemeClr val="tx1"/>
                </a:solidFill>
                <a:effectLst/>
              </a:rPr>
              <a:t>nanocapteurs</a:t>
            </a:r>
            <a:r>
              <a:rPr kumimoji="0" lang="fr-FR" altLang="fr-FR" sz="2000" b="0" i="0" u="none" strike="noStrike" cap="none" normalizeH="0" baseline="0" dirty="0">
                <a:ln>
                  <a:noFill/>
                </a:ln>
                <a:solidFill>
                  <a:schemeClr val="tx1"/>
                </a:solidFill>
                <a:effectLst/>
              </a:rPr>
              <a:t> </a:t>
            </a:r>
            <a:r>
              <a:rPr lang="fr-FR" altLang="fr-FR" sz="2000" dirty="0"/>
              <a:t>ou d'actionneurs, </a:t>
            </a:r>
            <a:r>
              <a:rPr lang="fr-FR" altLang="fr-FR" sz="2000" dirty="0" err="1"/>
              <a:t>dédiés</a:t>
            </a:r>
            <a:r>
              <a:rPr lang="fr-FR" altLang="fr-FR" sz="2000" dirty="0"/>
              <a:t> à la </a:t>
            </a:r>
            <a:r>
              <a:rPr lang="fr-FR" altLang="fr-FR" sz="2000" dirty="0" err="1"/>
              <a:t>détection</a:t>
            </a:r>
            <a:r>
              <a:rPr lang="fr-FR" altLang="fr-FR" sz="2000" dirty="0"/>
              <a:t>, la mesure, le traitement du signal et le stockage avec des </a:t>
            </a:r>
            <a:r>
              <a:rPr lang="fr-FR" altLang="fr-FR" sz="2000" dirty="0" err="1"/>
              <a:t>capacités</a:t>
            </a:r>
            <a:r>
              <a:rPr lang="fr-FR" altLang="fr-FR" sz="2000" dirty="0"/>
              <a:t> </a:t>
            </a:r>
            <a:r>
              <a:rPr lang="fr-FR" altLang="fr-FR" sz="2000" dirty="0" err="1"/>
              <a:t>limitées</a:t>
            </a:r>
            <a:r>
              <a:rPr lang="fr-FR" altLang="fr-FR" sz="2000" dirty="0"/>
              <a:t>. </a:t>
            </a:r>
          </a:p>
          <a:p>
            <a:pPr eaLnBrk="0" fontAlgn="base" hangingPunct="0">
              <a:spcBef>
                <a:spcPct val="0"/>
              </a:spcBef>
              <a:spcAft>
                <a:spcPct val="0"/>
              </a:spcAft>
            </a:pPr>
            <a:endParaRPr lang="fr-FR" altLang="fr-FR" sz="2000" dirty="0"/>
          </a:p>
          <a:p>
            <a:pPr eaLnBrk="0" fontAlgn="base" hangingPunct="0">
              <a:spcBef>
                <a:spcPct val="0"/>
              </a:spcBef>
              <a:spcAft>
                <a:spcPct val="0"/>
              </a:spcAft>
            </a:pPr>
            <a:r>
              <a:rPr lang="fr-CH" dirty="0"/>
              <a:t>2️⃣ </a:t>
            </a:r>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nanorouteurs</a:t>
            </a:r>
            <a:r>
              <a:rPr kumimoji="0" lang="fr-FR" altLang="fr-FR" sz="2400" b="1" i="0" u="none" strike="noStrike" cap="none" normalizeH="0" baseline="0" dirty="0">
                <a:ln>
                  <a:noFill/>
                </a:ln>
                <a:solidFill>
                  <a:schemeClr val="tx1"/>
                </a:solidFill>
                <a:effectLst/>
              </a:rPr>
              <a:t> </a:t>
            </a:r>
            <a:r>
              <a:rPr kumimoji="0" lang="fr-FR" altLang="fr-FR" sz="2400" b="0" i="0" u="none" strike="noStrike" cap="none" normalizeH="0" baseline="0" dirty="0">
                <a:ln>
                  <a:noFill/>
                </a:ln>
                <a:solidFill>
                  <a:schemeClr val="tx1"/>
                </a:solidFill>
                <a:effectLst/>
              </a:rPr>
              <a:t>:</a:t>
            </a:r>
            <a:r>
              <a:rPr kumimoji="0" lang="fr-FR" altLang="fr-FR" sz="2000" b="0" i="0" u="none" strike="noStrike" cap="none" normalizeH="0" baseline="0" dirty="0">
                <a:ln>
                  <a:noFill/>
                </a:ln>
                <a:solidFill>
                  <a:schemeClr val="tx1"/>
                </a:solidFill>
                <a:effectLst/>
              </a:rPr>
              <a:t> </a:t>
            </a:r>
            <a:r>
              <a:rPr kumimoji="0" lang="fr-FR" altLang="fr-FR" sz="2000" b="0" i="0" u="none" strike="noStrike" cap="none" normalizeH="0" baseline="0" dirty="0" err="1">
                <a:ln>
                  <a:noFill/>
                </a:ln>
                <a:solidFill>
                  <a:schemeClr val="tx1"/>
                </a:solidFill>
                <a:effectLst/>
              </a:rPr>
              <a:t>impliqués</a:t>
            </a:r>
            <a:r>
              <a:rPr kumimoji="0" lang="fr-FR" altLang="fr-FR" sz="2000" b="0" i="0" u="none" strike="noStrike" cap="none" normalizeH="0" baseline="0" dirty="0">
                <a:ln>
                  <a:noFill/>
                </a:ln>
                <a:solidFill>
                  <a:schemeClr val="tx1"/>
                </a:solidFill>
                <a:effectLst/>
              </a:rPr>
              <a:t> dans la transmission du signal vers l’</a:t>
            </a:r>
            <a:r>
              <a:rPr kumimoji="0" lang="fr-FR" altLang="fr-FR" sz="2000" b="0" i="0" u="none" strike="noStrike" cap="none" normalizeH="0" baseline="0" dirty="0" err="1">
                <a:ln>
                  <a:noFill/>
                </a:ln>
                <a:solidFill>
                  <a:schemeClr val="tx1"/>
                </a:solidFill>
                <a:effectLst/>
              </a:rPr>
              <a:t>extérieur</a:t>
            </a:r>
            <a:r>
              <a:rPr kumimoji="0" lang="fr-FR" altLang="fr-FR" sz="2000" b="0" i="0" u="none" strike="noStrike" cap="none" normalizeH="0" baseline="0" dirty="0">
                <a:ln>
                  <a:noFill/>
                </a:ln>
                <a:solidFill>
                  <a:schemeClr val="tx1"/>
                </a:solidFill>
                <a:effectLst/>
              </a:rPr>
              <a:t>. </a:t>
            </a:r>
            <a:r>
              <a:rPr kumimoji="0" lang="fr-FR" altLang="fr-FR" sz="2000" b="1" i="0" u="none" strike="noStrike" cap="none" normalizeH="0" baseline="0" dirty="0">
                <a:ln>
                  <a:noFill/>
                </a:ln>
                <a:solidFill>
                  <a:schemeClr val="tx1"/>
                </a:solidFill>
                <a:effectLst/>
                <a:highlight>
                  <a:srgbClr val="FFFF00"/>
                </a:highlight>
              </a:rPr>
              <a:t>Ils collectent les </a:t>
            </a:r>
            <a:r>
              <a:rPr kumimoji="0" lang="fr-FR" altLang="fr-FR" sz="2000" b="1" i="0" u="none" strike="noStrike" cap="none" normalizeH="0" baseline="0" dirty="0" err="1">
                <a:ln>
                  <a:noFill/>
                </a:ln>
                <a:solidFill>
                  <a:schemeClr val="tx1"/>
                </a:solidFill>
                <a:effectLst/>
                <a:highlight>
                  <a:srgbClr val="FFFF00"/>
                </a:highlight>
              </a:rPr>
              <a:t>données</a:t>
            </a:r>
            <a:r>
              <a:rPr kumimoji="0" lang="fr-FR" altLang="fr-FR" sz="2000" b="1" i="0" u="none" strike="noStrike" cap="none" normalizeH="0" baseline="0" dirty="0">
                <a:ln>
                  <a:noFill/>
                </a:ln>
                <a:solidFill>
                  <a:schemeClr val="tx1"/>
                </a:solidFill>
                <a:effectLst/>
                <a:highlight>
                  <a:srgbClr val="FFFF00"/>
                </a:highlight>
              </a:rPr>
              <a:t> des </a:t>
            </a:r>
            <a:r>
              <a:rPr kumimoji="0" lang="fr-FR" altLang="fr-FR" sz="2000" b="1" i="0" u="none" strike="noStrike" cap="none" normalizeH="0" baseline="0" dirty="0" err="1">
                <a:ln>
                  <a:noFill/>
                </a:ln>
                <a:solidFill>
                  <a:schemeClr val="tx1"/>
                </a:solidFill>
                <a:effectLst/>
                <a:highlight>
                  <a:srgbClr val="FFFF00"/>
                </a:highlight>
              </a:rPr>
              <a:t>nanosenseurs</a:t>
            </a:r>
            <a:r>
              <a:rPr kumimoji="0" lang="fr-FR" altLang="fr-FR" sz="2000" b="1" i="0" u="none" strike="noStrike" cap="none" normalizeH="0" baseline="0" dirty="0">
                <a:ln>
                  <a:noFill/>
                </a:ln>
                <a:solidFill>
                  <a:schemeClr val="tx1"/>
                </a:solidFill>
                <a:effectLst/>
                <a:highlight>
                  <a:srgbClr val="FFFF00"/>
                </a:highlight>
              </a:rPr>
              <a:t> et les font suivre au nano micro interface</a:t>
            </a:r>
            <a:r>
              <a:rPr kumimoji="0" lang="fr-FR" altLang="fr-FR" sz="2000" b="0" i="0" u="none" strike="noStrike" cap="none" normalizeH="0" baseline="0" dirty="0">
                <a:ln>
                  <a:noFill/>
                </a:ln>
                <a:solidFill>
                  <a:schemeClr val="tx1"/>
                </a:solidFill>
                <a:effectLst/>
              </a:rPr>
              <a:t>. On parle ici de signaux </a:t>
            </a:r>
            <a:r>
              <a:rPr kumimoji="0" lang="fr-FR" altLang="fr-FR" sz="2000" b="0" i="0" u="none" strike="noStrike" cap="none" normalizeH="0" baseline="0" dirty="0" err="1">
                <a:ln>
                  <a:noFill/>
                </a:ln>
                <a:solidFill>
                  <a:schemeClr val="tx1"/>
                </a:solidFill>
                <a:effectLst/>
              </a:rPr>
              <a:t>véhiculés</a:t>
            </a:r>
            <a:r>
              <a:rPr kumimoji="0" lang="fr-FR" altLang="fr-FR" sz="2000" b="0" i="0" u="none" strike="noStrike" cap="none" normalizeH="0" baseline="0" dirty="0">
                <a:ln>
                  <a:noFill/>
                </a:ln>
                <a:solidFill>
                  <a:schemeClr val="tx1"/>
                </a:solidFill>
                <a:effectLst/>
              </a:rPr>
              <a:t> par des ondes </a:t>
            </a:r>
            <a:r>
              <a:rPr kumimoji="0" lang="fr-FR" altLang="fr-FR" sz="2000" b="0" i="0" u="none" strike="noStrike" cap="none" normalizeH="0" baseline="0" dirty="0" err="1">
                <a:ln>
                  <a:noFill/>
                </a:ln>
                <a:solidFill>
                  <a:schemeClr val="tx1"/>
                </a:solidFill>
                <a:effectLst/>
              </a:rPr>
              <a:t>électromagnétiques</a:t>
            </a:r>
            <a:r>
              <a:rPr kumimoji="0" lang="fr-FR" altLang="fr-FR" sz="2000" b="0" i="0" u="none" strike="noStrike" cap="none" normalizeH="0" baseline="0" dirty="0">
                <a:ln>
                  <a:noFill/>
                </a:ln>
                <a:solidFill>
                  <a:schemeClr val="tx1"/>
                </a:solidFill>
                <a:effectLst/>
              </a:rPr>
              <a:t>. </a:t>
            </a:r>
          </a:p>
          <a:p>
            <a:pPr eaLnBrk="0" fontAlgn="base" hangingPunct="0">
              <a:spcBef>
                <a:spcPct val="0"/>
              </a:spcBef>
              <a:spcAft>
                <a:spcPct val="0"/>
              </a:spcAft>
            </a:pPr>
            <a:endParaRPr kumimoji="0" lang="fr-FR" altLang="fr-FR" sz="2000" b="0" i="0" u="none" strike="noStrike" cap="none" normalizeH="0" baseline="0" dirty="0">
              <a:ln>
                <a:noFill/>
              </a:ln>
              <a:solidFill>
                <a:schemeClr val="tx1"/>
              </a:solidFill>
              <a:effectLst/>
            </a:endParaRPr>
          </a:p>
          <a:p>
            <a:pPr eaLnBrk="0" fontAlgn="base" hangingPunct="0">
              <a:spcBef>
                <a:spcPct val="0"/>
              </a:spcBef>
              <a:spcAft>
                <a:spcPct val="0"/>
              </a:spcAft>
            </a:pPr>
            <a:r>
              <a:rPr lang="fr-CH" dirty="0"/>
              <a:t>3️⃣ </a:t>
            </a:r>
            <a:r>
              <a:rPr kumimoji="0" lang="fr-FR" altLang="fr-FR" sz="2400" b="1" i="0" u="none" strike="noStrike" cap="none" normalizeH="0" baseline="0" dirty="0">
                <a:ln>
                  <a:noFill/>
                </a:ln>
                <a:solidFill>
                  <a:schemeClr val="tx1"/>
                </a:solidFill>
                <a:effectLst/>
                <a:highlight>
                  <a:srgbClr val="FFFF00"/>
                </a:highlight>
              </a:rPr>
              <a:t>le nano micro interface</a:t>
            </a:r>
            <a:r>
              <a:rPr lang="fr-FR" altLang="fr-FR" sz="2000" dirty="0"/>
              <a:t> : </a:t>
            </a:r>
            <a:r>
              <a:rPr kumimoji="0" lang="fr-FR" altLang="fr-FR" sz="2000" b="1" i="0" u="none" strike="noStrike" cap="none" normalizeH="0" baseline="0" dirty="0" err="1">
                <a:ln>
                  <a:noFill/>
                </a:ln>
                <a:solidFill>
                  <a:schemeClr val="tx1"/>
                </a:solidFill>
                <a:effectLst/>
              </a:rPr>
              <a:t>unite</a:t>
            </a:r>
            <a:r>
              <a:rPr kumimoji="0" lang="fr-FR" altLang="fr-FR" sz="2000" b="1" i="0" u="none" strike="noStrike" cap="none" normalizeH="0" baseline="0" dirty="0">
                <a:ln>
                  <a:noFill/>
                </a:ln>
                <a:solidFill>
                  <a:schemeClr val="tx1"/>
                </a:solidFill>
                <a:effectLst/>
              </a:rPr>
              <a:t>́ centrale qui </a:t>
            </a:r>
            <a:r>
              <a:rPr kumimoji="0" lang="fr-FR" altLang="fr-FR" sz="2000" b="1" i="0" u="none" strike="noStrike" cap="none" normalizeH="0" baseline="0" dirty="0" err="1">
                <a:ln>
                  <a:noFill/>
                </a:ln>
                <a:solidFill>
                  <a:schemeClr val="tx1"/>
                </a:solidFill>
                <a:effectLst/>
                <a:highlight>
                  <a:srgbClr val="FFFF00"/>
                </a:highlight>
              </a:rPr>
              <a:t>gère</a:t>
            </a:r>
            <a:r>
              <a:rPr kumimoji="0" lang="fr-FR" altLang="fr-FR" sz="2000" b="1" i="0" u="none" strike="noStrike" cap="none" normalizeH="0" baseline="0" dirty="0">
                <a:ln>
                  <a:noFill/>
                </a:ln>
                <a:solidFill>
                  <a:schemeClr val="tx1"/>
                </a:solidFill>
                <a:effectLst/>
                <a:highlight>
                  <a:srgbClr val="FFFF00"/>
                </a:highlight>
              </a:rPr>
              <a:t> la transmission</a:t>
            </a:r>
            <a:r>
              <a:rPr kumimoji="0" lang="fr-FR" altLang="fr-FR" sz="2000" b="1" i="0" u="none" strike="noStrike" cap="none" normalizeH="0" baseline="0" dirty="0">
                <a:ln>
                  <a:noFill/>
                </a:ln>
                <a:solidFill>
                  <a:schemeClr val="tx1"/>
                </a:solidFill>
                <a:effectLst/>
              </a:rPr>
              <a:t> </a:t>
            </a:r>
            <a:r>
              <a:rPr kumimoji="0" lang="fr-FR" altLang="fr-FR" sz="2000" b="0" i="0" u="none" strike="noStrike" cap="none" normalizeH="0" baseline="0" dirty="0">
                <a:ln>
                  <a:noFill/>
                </a:ln>
                <a:solidFill>
                  <a:schemeClr val="tx1"/>
                </a:solidFill>
                <a:effectLst/>
              </a:rPr>
              <a:t>des flux de </a:t>
            </a:r>
            <a:r>
              <a:rPr kumimoji="0" lang="fr-FR" altLang="fr-FR" sz="2000" b="0" i="0" u="none" strike="noStrike" cap="none" normalizeH="0" baseline="0" dirty="0" err="1">
                <a:ln>
                  <a:noFill/>
                </a:ln>
                <a:solidFill>
                  <a:schemeClr val="tx1"/>
                </a:solidFill>
                <a:effectLst/>
              </a:rPr>
              <a:t>données</a:t>
            </a:r>
            <a:r>
              <a:rPr kumimoji="0" lang="fr-FR" altLang="fr-FR" sz="2000" b="0" i="0" u="none" strike="noStrike" cap="none" normalizeH="0" baseline="0" dirty="0">
                <a:ln>
                  <a:noFill/>
                </a:ln>
                <a:solidFill>
                  <a:schemeClr val="tx1"/>
                </a:solidFill>
                <a:effectLst/>
              </a:rPr>
              <a:t>. </a:t>
            </a:r>
          </a:p>
          <a:p>
            <a:pPr eaLnBrk="0" fontAlgn="base" hangingPunct="0">
              <a:spcBef>
                <a:spcPct val="0"/>
              </a:spcBef>
              <a:spcAft>
                <a:spcPct val="0"/>
              </a:spcAft>
            </a:pPr>
            <a:r>
              <a:rPr kumimoji="0" lang="fr-FR" altLang="fr-FR" sz="2000" b="0" i="0" u="none" strike="noStrike" cap="none" normalizeH="0" baseline="0" dirty="0">
                <a:ln>
                  <a:noFill/>
                </a:ln>
                <a:solidFill>
                  <a:schemeClr val="tx1"/>
                </a:solidFill>
                <a:effectLst/>
              </a:rPr>
              <a:t>Ce composé est essentiel </a:t>
            </a:r>
            <a:r>
              <a:rPr kumimoji="0" lang="fr-FR" altLang="fr-FR" sz="2000" b="1" i="0" u="none" strike="noStrike" cap="none" normalizeH="0" baseline="0" dirty="0">
                <a:ln>
                  <a:noFill/>
                </a:ln>
                <a:solidFill>
                  <a:schemeClr val="tx1"/>
                </a:solidFill>
                <a:effectLst/>
                <a:highlight>
                  <a:srgbClr val="FFFF00"/>
                </a:highlight>
              </a:rPr>
              <a:t>pour </a:t>
            </a:r>
            <a:r>
              <a:rPr kumimoji="0" lang="fr-FR" altLang="fr-FR" sz="2000" b="1" i="0" u="none" strike="noStrike" cap="none" normalizeH="0" baseline="0" dirty="0" err="1">
                <a:ln>
                  <a:noFill/>
                </a:ln>
                <a:solidFill>
                  <a:schemeClr val="tx1"/>
                </a:solidFill>
                <a:effectLst/>
                <a:highlight>
                  <a:srgbClr val="FFFF00"/>
                </a:highlight>
              </a:rPr>
              <a:t>gérer</a:t>
            </a:r>
            <a:r>
              <a:rPr kumimoji="0" lang="fr-FR" altLang="fr-FR" sz="2000" b="1" i="0" u="none" strike="noStrike" cap="none" normalizeH="0" baseline="0" dirty="0">
                <a:ln>
                  <a:noFill/>
                </a:ln>
                <a:solidFill>
                  <a:schemeClr val="tx1"/>
                </a:solidFill>
                <a:effectLst/>
                <a:highlight>
                  <a:srgbClr val="FFFF00"/>
                </a:highlight>
              </a:rPr>
              <a:t> le flux de </a:t>
            </a:r>
            <a:r>
              <a:rPr kumimoji="0" lang="fr-FR" altLang="fr-FR" sz="2000" b="1" i="0" u="none" strike="noStrike" cap="none" normalizeH="0" baseline="0" dirty="0" err="1">
                <a:ln>
                  <a:noFill/>
                </a:ln>
                <a:solidFill>
                  <a:schemeClr val="tx1"/>
                </a:solidFill>
                <a:effectLst/>
                <a:highlight>
                  <a:srgbClr val="FFFF00"/>
                </a:highlight>
              </a:rPr>
              <a:t>données</a:t>
            </a:r>
            <a:r>
              <a:rPr kumimoji="0" lang="fr-FR" altLang="fr-FR" sz="2000" b="1" i="0" u="none" strike="noStrike" cap="none" normalizeH="0" baseline="0" dirty="0">
                <a:ln>
                  <a:noFill/>
                </a:ln>
                <a:solidFill>
                  <a:schemeClr val="tx1"/>
                </a:solidFill>
                <a:effectLst/>
                <a:highlight>
                  <a:srgbClr val="FFFF00"/>
                </a:highlight>
              </a:rPr>
              <a:t> dans les deux sens</a:t>
            </a:r>
            <a:r>
              <a:rPr kumimoji="0" lang="fr-FR" altLang="fr-FR" sz="2000" b="0" i="0" u="none" strike="noStrike" cap="none" normalizeH="0" baseline="0" dirty="0">
                <a:ln>
                  <a:noFill/>
                </a:ln>
                <a:solidFill>
                  <a:schemeClr val="tx1"/>
                </a:solidFill>
                <a:effectLst/>
              </a:rPr>
              <a:t>. Il joue le </a:t>
            </a:r>
            <a:r>
              <a:rPr kumimoji="0" lang="fr-FR" altLang="fr-FR" sz="2000" b="0" i="0" u="none" strike="noStrike" cap="none" normalizeH="0" baseline="0" dirty="0" err="1">
                <a:ln>
                  <a:noFill/>
                </a:ln>
                <a:solidFill>
                  <a:schemeClr val="tx1"/>
                </a:solidFill>
                <a:effectLst/>
              </a:rPr>
              <a:t>rôle</a:t>
            </a:r>
            <a:r>
              <a:rPr kumimoji="0" lang="fr-FR" altLang="fr-FR" sz="2000" b="0" i="0" u="none" strike="noStrike" cap="none" normalizeH="0" baseline="0" dirty="0">
                <a:ln>
                  <a:noFill/>
                </a:ln>
                <a:solidFill>
                  <a:schemeClr val="tx1"/>
                </a:solidFill>
                <a:effectLst/>
              </a:rPr>
              <a:t> de nano-Central Processor Unit (CPU). </a:t>
            </a:r>
          </a:p>
        </p:txBody>
      </p:sp>
    </p:spTree>
    <p:extLst>
      <p:ext uri="{BB962C8B-B14F-4D97-AF65-F5344CB8AC3E}">
        <p14:creationId xmlns:p14="http://schemas.microsoft.com/office/powerpoint/2010/main" val="5332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19167B9A-A3E1-674B-AEA3-2BD8B499872E}"/>
              </a:ext>
            </a:extLst>
          </p:cNvPr>
          <p:cNvSpPr txBox="1">
            <a:spLocks/>
          </p:cNvSpPr>
          <p:nvPr/>
        </p:nvSpPr>
        <p:spPr>
          <a:xfrm>
            <a:off x="604768" y="399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a:latin typeface="+mn-lt"/>
              </a:rPr>
              <a:t>L’architecture du </a:t>
            </a:r>
            <a:r>
              <a:rPr lang="fr-CH" b="1" dirty="0" err="1">
                <a:latin typeface="+mn-lt"/>
              </a:rPr>
              <a:t>système</a:t>
            </a:r>
            <a:r>
              <a:rPr lang="fr-CH" b="1" dirty="0">
                <a:latin typeface="+mn-lt"/>
              </a:rPr>
              <a:t> </a:t>
            </a:r>
            <a:r>
              <a:rPr lang="fr-FR" b="1" dirty="0">
                <a:latin typeface="+mn-lt"/>
              </a:rPr>
              <a:t> </a:t>
            </a:r>
            <a:br>
              <a:rPr lang="fr-FR" b="1" dirty="0">
                <a:latin typeface="+mn-lt"/>
              </a:rPr>
            </a:br>
            <a:endParaRPr lang="fr-FR" b="1" dirty="0">
              <a:latin typeface="+mn-lt"/>
            </a:endParaRPr>
          </a:p>
        </p:txBody>
      </p:sp>
      <p:sp>
        <p:nvSpPr>
          <p:cNvPr id="7" name="Rectangle 1">
            <a:extLst>
              <a:ext uri="{FF2B5EF4-FFF2-40B4-BE49-F238E27FC236}">
                <a16:creationId xmlns:a16="http://schemas.microsoft.com/office/drawing/2014/main" id="{D1C01C0B-AFBD-F14F-9158-9F8E03479340}"/>
              </a:ext>
            </a:extLst>
          </p:cNvPr>
          <p:cNvSpPr>
            <a:spLocks noChangeArrowheads="1"/>
          </p:cNvSpPr>
          <p:nvPr/>
        </p:nvSpPr>
        <p:spPr bwMode="auto">
          <a:xfrm>
            <a:off x="604768" y="1608115"/>
            <a:ext cx="1076427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CH" dirty="0"/>
              <a:t>*️⃣ </a:t>
            </a:r>
            <a:r>
              <a:rPr kumimoji="0" lang="fr-FR" altLang="fr-FR" sz="2400" b="1" i="0" u="none" strike="noStrike" cap="none" normalizeH="0" baseline="0" dirty="0">
                <a:ln>
                  <a:noFill/>
                </a:ln>
                <a:solidFill>
                  <a:schemeClr val="tx1"/>
                </a:solidFill>
                <a:effectLst/>
              </a:rPr>
              <a:t>A cela s’ajoute </a:t>
            </a:r>
            <a:r>
              <a:rPr lang="fr-CH" sz="2400" b="1" dirty="0">
                <a:highlight>
                  <a:srgbClr val="FFFF00"/>
                </a:highlight>
              </a:rPr>
              <a:t>la passerelle Internet (Internet Gateway) : </a:t>
            </a:r>
          </a:p>
          <a:p>
            <a:pPr eaLnBrk="0" fontAlgn="base" hangingPunct="0">
              <a:spcBef>
                <a:spcPct val="0"/>
              </a:spcBef>
              <a:spcAft>
                <a:spcPct val="0"/>
              </a:spcAft>
            </a:pPr>
            <a:r>
              <a:rPr lang="fr-CH" sz="2400" b="1" dirty="0">
                <a:highlight>
                  <a:srgbClr val="FFFF00"/>
                </a:highlight>
              </a:rPr>
              <a:t>Un appareil qui contrôle l’ensemble du système à distance via Internet.</a:t>
            </a:r>
          </a:p>
          <a:p>
            <a:pPr eaLnBrk="0" fontAlgn="base" hangingPunct="0">
              <a:spcBef>
                <a:spcPct val="0"/>
              </a:spcBef>
              <a:spcAft>
                <a:spcPct val="0"/>
              </a:spcAft>
            </a:pPr>
            <a:r>
              <a:rPr lang="fr-CH" sz="2400" dirty="0"/>
              <a:t>Il est chargé de collecter les données des </a:t>
            </a:r>
            <a:r>
              <a:rPr lang="fr-CH" sz="2400" dirty="0" err="1"/>
              <a:t>nano-réseaux</a:t>
            </a:r>
            <a:r>
              <a:rPr lang="fr-CH" sz="2400" dirty="0"/>
              <a:t> et de les transmettre aux appareils de surveillance via Internet.</a:t>
            </a:r>
          </a:p>
          <a:p>
            <a:pPr eaLnBrk="0" fontAlgn="base" hangingPunct="0">
              <a:spcBef>
                <a:spcPct val="0"/>
              </a:spcBef>
              <a:spcAft>
                <a:spcPct val="0"/>
              </a:spcAft>
            </a:pPr>
            <a:endParaRPr lang="fr-CH" sz="2400" b="1" dirty="0">
              <a:highlight>
                <a:srgbClr val="FFFF00"/>
              </a:highlight>
            </a:endParaRPr>
          </a:p>
          <a:p>
            <a:pPr eaLnBrk="0" fontAlgn="base" hangingPunct="0">
              <a:spcBef>
                <a:spcPct val="0"/>
              </a:spcBef>
              <a:spcAft>
                <a:spcPct val="0"/>
              </a:spcAft>
            </a:pPr>
            <a:r>
              <a:rPr lang="fr-CH" sz="2400" b="1" dirty="0">
                <a:highlight>
                  <a:srgbClr val="FFFF00"/>
                </a:highlight>
              </a:rPr>
              <a:t>Cet </a:t>
            </a:r>
            <a:r>
              <a:rPr lang="fr-CH" sz="2400" b="1" dirty="0" err="1">
                <a:highlight>
                  <a:srgbClr val="FFFF00"/>
                </a:highlight>
              </a:rPr>
              <a:t>élément</a:t>
            </a:r>
            <a:r>
              <a:rPr lang="fr-CH" sz="2400" b="1" dirty="0">
                <a:highlight>
                  <a:srgbClr val="FFFF00"/>
                </a:highlight>
              </a:rPr>
              <a:t> peut </a:t>
            </a:r>
            <a:r>
              <a:rPr lang="fr-CH" sz="2400" b="1" dirty="0" err="1">
                <a:highlight>
                  <a:srgbClr val="FFFF00"/>
                </a:highlight>
              </a:rPr>
              <a:t>être</a:t>
            </a:r>
            <a:r>
              <a:rPr lang="fr-CH" sz="2400" b="1" dirty="0">
                <a:highlight>
                  <a:srgbClr val="FFFF00"/>
                </a:highlight>
              </a:rPr>
              <a:t> un </a:t>
            </a:r>
            <a:r>
              <a:rPr lang="fr-CH" sz="2400" b="1" dirty="0" err="1">
                <a:highlight>
                  <a:srgbClr val="FFFF00"/>
                </a:highlight>
              </a:rPr>
              <a:t>téléphone</a:t>
            </a:r>
            <a:r>
              <a:rPr lang="fr-CH" sz="2400" b="1" dirty="0">
                <a:highlight>
                  <a:srgbClr val="FFFF00"/>
                </a:highlight>
              </a:rPr>
              <a:t> mobile ou n'importe quelle antenne de </a:t>
            </a:r>
            <a:r>
              <a:rPr lang="fr-CH" sz="2400" b="1" dirty="0" err="1">
                <a:highlight>
                  <a:srgbClr val="FFFF00"/>
                </a:highlight>
              </a:rPr>
              <a:t>téléphone</a:t>
            </a:r>
            <a:r>
              <a:rPr lang="fr-CH" sz="2400" b="1" dirty="0">
                <a:highlight>
                  <a:srgbClr val="FFFF00"/>
                </a:highlight>
              </a:rPr>
              <a:t> mobile, notamment 5G. </a:t>
            </a:r>
          </a:p>
        </p:txBody>
      </p:sp>
    </p:spTree>
    <p:extLst>
      <p:ext uri="{BB962C8B-B14F-4D97-AF65-F5344CB8AC3E}">
        <p14:creationId xmlns:p14="http://schemas.microsoft.com/office/powerpoint/2010/main" val="21592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2CE8DC-BDD6-E845-8429-4DD0B3E7CD32}"/>
              </a:ext>
            </a:extLst>
          </p:cNvPr>
          <p:cNvPicPr>
            <a:picLocks noChangeAspect="1"/>
          </p:cNvPicPr>
          <p:nvPr/>
        </p:nvPicPr>
        <p:blipFill>
          <a:blip r:embed="rId2"/>
          <a:stretch>
            <a:fillRect/>
          </a:stretch>
        </p:blipFill>
        <p:spPr>
          <a:xfrm>
            <a:off x="3865007" y="0"/>
            <a:ext cx="3310045" cy="6858000"/>
          </a:xfrm>
          <a:prstGeom prst="rect">
            <a:avLst/>
          </a:prstGeom>
        </p:spPr>
      </p:pic>
      <p:pic>
        <p:nvPicPr>
          <p:cNvPr id="4" name="Image 3">
            <a:extLst>
              <a:ext uri="{FF2B5EF4-FFF2-40B4-BE49-F238E27FC236}">
                <a16:creationId xmlns:a16="http://schemas.microsoft.com/office/drawing/2014/main" id="{F611BE73-72EE-6141-B3D2-98ABFB72D3ED}"/>
              </a:ext>
            </a:extLst>
          </p:cNvPr>
          <p:cNvPicPr>
            <a:picLocks noChangeAspect="1"/>
          </p:cNvPicPr>
          <p:nvPr/>
        </p:nvPicPr>
        <p:blipFill>
          <a:blip r:embed="rId3"/>
          <a:stretch>
            <a:fillRect/>
          </a:stretch>
        </p:blipFill>
        <p:spPr>
          <a:xfrm>
            <a:off x="7621603" y="0"/>
            <a:ext cx="3183340" cy="6858000"/>
          </a:xfrm>
          <a:prstGeom prst="rect">
            <a:avLst/>
          </a:prstGeom>
        </p:spPr>
      </p:pic>
      <p:sp>
        <p:nvSpPr>
          <p:cNvPr id="9" name="Titre 1">
            <a:extLst>
              <a:ext uri="{FF2B5EF4-FFF2-40B4-BE49-F238E27FC236}">
                <a16:creationId xmlns:a16="http://schemas.microsoft.com/office/drawing/2014/main" id="{81AA00CE-20E0-EE4C-9AA6-765E635AFE16}"/>
              </a:ext>
            </a:extLst>
          </p:cNvPr>
          <p:cNvSpPr txBox="1">
            <a:spLocks/>
          </p:cNvSpPr>
          <p:nvPr/>
        </p:nvSpPr>
        <p:spPr>
          <a:xfrm>
            <a:off x="404213" y="14936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b="1" dirty="0">
                <a:latin typeface="+mn-lt"/>
              </a:rPr>
            </a:br>
            <a:endParaRPr lang="fr-FR" b="1" dirty="0">
              <a:latin typeface="+mn-lt"/>
            </a:endParaRPr>
          </a:p>
        </p:txBody>
      </p:sp>
      <p:pic>
        <p:nvPicPr>
          <p:cNvPr id="5125" name="Picture 5" descr="page20image23202432">
            <a:extLst>
              <a:ext uri="{FF2B5EF4-FFF2-40B4-BE49-F238E27FC236}">
                <a16:creationId xmlns:a16="http://schemas.microsoft.com/office/drawing/2014/main" id="{E06288FC-34BE-A24A-A28F-BA5D01DAA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74625"/>
            <a:ext cx="5295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51F7E9E2-672E-A546-AD24-9F90379773D6}"/>
              </a:ext>
            </a:extLst>
          </p:cNvPr>
          <p:cNvSpPr txBox="1">
            <a:spLocks/>
          </p:cNvSpPr>
          <p:nvPr/>
        </p:nvSpPr>
        <p:spPr>
          <a:xfrm>
            <a:off x="400597" y="1078005"/>
            <a:ext cx="34644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a:latin typeface="+mn-lt"/>
              </a:rPr>
              <a:t>nano-antenne </a:t>
            </a:r>
            <a:r>
              <a:rPr lang="fr-CH" b="1" dirty="0" err="1">
                <a:latin typeface="+mn-lt"/>
              </a:rPr>
              <a:t>plasmonique</a:t>
            </a:r>
            <a:r>
              <a:rPr lang="fr-CH" b="1" dirty="0">
                <a:latin typeface="+mn-lt"/>
              </a:rPr>
              <a:t> </a:t>
            </a:r>
          </a:p>
          <a:p>
            <a:r>
              <a:rPr lang="fr-CH" sz="2400" b="1" dirty="0">
                <a:latin typeface="+mn-lt"/>
              </a:rPr>
              <a:t>en forme de double nœud papillon </a:t>
            </a:r>
            <a:br>
              <a:rPr lang="fr-FR" b="1" dirty="0">
                <a:latin typeface="+mn-lt"/>
              </a:rPr>
            </a:br>
            <a:endParaRPr lang="fr-FR" b="1" dirty="0">
              <a:latin typeface="+mn-lt"/>
            </a:endParaRPr>
          </a:p>
        </p:txBody>
      </p:sp>
    </p:spTree>
    <p:extLst>
      <p:ext uri="{BB962C8B-B14F-4D97-AF65-F5344CB8AC3E}">
        <p14:creationId xmlns:p14="http://schemas.microsoft.com/office/powerpoint/2010/main" val="1489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1AA00CE-20E0-EE4C-9AA6-765E635AFE16}"/>
              </a:ext>
            </a:extLst>
          </p:cNvPr>
          <p:cNvSpPr txBox="1">
            <a:spLocks/>
          </p:cNvSpPr>
          <p:nvPr/>
        </p:nvSpPr>
        <p:spPr>
          <a:xfrm>
            <a:off x="404213" y="14936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b="1" dirty="0">
                <a:latin typeface="+mn-lt"/>
              </a:rPr>
            </a:br>
            <a:endParaRPr lang="fr-FR" b="1" dirty="0">
              <a:latin typeface="+mn-lt"/>
            </a:endParaRPr>
          </a:p>
        </p:txBody>
      </p:sp>
      <p:pic>
        <p:nvPicPr>
          <p:cNvPr id="5125" name="Picture 5" descr="page20image23202432">
            <a:extLst>
              <a:ext uri="{FF2B5EF4-FFF2-40B4-BE49-F238E27FC236}">
                <a16:creationId xmlns:a16="http://schemas.microsoft.com/office/drawing/2014/main" id="{E06288FC-34BE-A24A-A28F-BA5D01DAA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74625"/>
            <a:ext cx="5295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51F7E9E2-672E-A546-AD24-9F90379773D6}"/>
              </a:ext>
            </a:extLst>
          </p:cNvPr>
          <p:cNvSpPr txBox="1">
            <a:spLocks/>
          </p:cNvSpPr>
          <p:nvPr/>
        </p:nvSpPr>
        <p:spPr>
          <a:xfrm>
            <a:off x="404212" y="415223"/>
            <a:ext cx="56917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err="1">
                <a:latin typeface="+mn-lt"/>
              </a:rPr>
              <a:t>Nano-tubes</a:t>
            </a:r>
            <a:r>
              <a:rPr lang="fr-CH" b="1" dirty="0">
                <a:latin typeface="+mn-lt"/>
              </a:rPr>
              <a:t> de carbone dans le cerveau</a:t>
            </a:r>
            <a:endParaRPr lang="fr-FR" b="1" dirty="0">
              <a:latin typeface="+mn-lt"/>
            </a:endParaRPr>
          </a:p>
        </p:txBody>
      </p:sp>
      <p:pic>
        <p:nvPicPr>
          <p:cNvPr id="2" name="Image 1">
            <a:extLst>
              <a:ext uri="{FF2B5EF4-FFF2-40B4-BE49-F238E27FC236}">
                <a16:creationId xmlns:a16="http://schemas.microsoft.com/office/drawing/2014/main" id="{5FC6CD44-F57C-4048-93ED-52D83CF6A119}"/>
              </a:ext>
            </a:extLst>
          </p:cNvPr>
          <p:cNvPicPr>
            <a:picLocks noChangeAspect="1"/>
          </p:cNvPicPr>
          <p:nvPr/>
        </p:nvPicPr>
        <p:blipFill>
          <a:blip r:embed="rId3"/>
          <a:stretch>
            <a:fillRect/>
          </a:stretch>
        </p:blipFill>
        <p:spPr>
          <a:xfrm>
            <a:off x="1730664" y="1740786"/>
            <a:ext cx="8509000" cy="4953000"/>
          </a:xfrm>
          <a:prstGeom prst="rect">
            <a:avLst/>
          </a:prstGeom>
        </p:spPr>
      </p:pic>
    </p:spTree>
    <p:extLst>
      <p:ext uri="{BB962C8B-B14F-4D97-AF65-F5344CB8AC3E}">
        <p14:creationId xmlns:p14="http://schemas.microsoft.com/office/powerpoint/2010/main" val="89010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1AA00CE-20E0-EE4C-9AA6-765E635AFE16}"/>
              </a:ext>
            </a:extLst>
          </p:cNvPr>
          <p:cNvSpPr txBox="1">
            <a:spLocks/>
          </p:cNvSpPr>
          <p:nvPr/>
        </p:nvSpPr>
        <p:spPr>
          <a:xfrm>
            <a:off x="404213" y="14936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b="1" dirty="0">
                <a:latin typeface="+mn-lt"/>
              </a:rPr>
            </a:br>
            <a:endParaRPr lang="fr-FR" b="1" dirty="0">
              <a:latin typeface="+mn-lt"/>
            </a:endParaRPr>
          </a:p>
        </p:txBody>
      </p:sp>
      <p:pic>
        <p:nvPicPr>
          <p:cNvPr id="5125" name="Picture 5" descr="page20image23202432">
            <a:extLst>
              <a:ext uri="{FF2B5EF4-FFF2-40B4-BE49-F238E27FC236}">
                <a16:creationId xmlns:a16="http://schemas.microsoft.com/office/drawing/2014/main" id="{E06288FC-34BE-A24A-A28F-BA5D01DAA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74625"/>
            <a:ext cx="5295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51F7E9E2-672E-A546-AD24-9F90379773D6}"/>
              </a:ext>
            </a:extLst>
          </p:cNvPr>
          <p:cNvSpPr txBox="1">
            <a:spLocks/>
          </p:cNvSpPr>
          <p:nvPr/>
        </p:nvSpPr>
        <p:spPr>
          <a:xfrm>
            <a:off x="404212" y="415223"/>
            <a:ext cx="56917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err="1">
                <a:latin typeface="+mn-lt"/>
              </a:rPr>
              <a:t>Nano-tubes</a:t>
            </a:r>
            <a:r>
              <a:rPr lang="fr-CH" b="1" dirty="0">
                <a:latin typeface="+mn-lt"/>
              </a:rPr>
              <a:t> de carbone dans le cerveau</a:t>
            </a:r>
            <a:endParaRPr lang="fr-FR" b="1" dirty="0">
              <a:latin typeface="+mn-lt"/>
            </a:endParaRPr>
          </a:p>
        </p:txBody>
      </p:sp>
      <p:sp>
        <p:nvSpPr>
          <p:cNvPr id="7" name="ZoneTexte 6">
            <a:extLst>
              <a:ext uri="{FF2B5EF4-FFF2-40B4-BE49-F238E27FC236}">
                <a16:creationId xmlns:a16="http://schemas.microsoft.com/office/drawing/2014/main" id="{BD6A5C91-772A-424E-9BA9-83993B1EF1E1}"/>
              </a:ext>
            </a:extLst>
          </p:cNvPr>
          <p:cNvSpPr txBox="1"/>
          <p:nvPr/>
        </p:nvSpPr>
        <p:spPr>
          <a:xfrm>
            <a:off x="404211" y="2156422"/>
            <a:ext cx="10568589" cy="2677656"/>
          </a:xfrm>
          <a:prstGeom prst="rect">
            <a:avLst/>
          </a:prstGeom>
          <a:noFill/>
        </p:spPr>
        <p:txBody>
          <a:bodyPr wrap="square">
            <a:spAutoFit/>
          </a:bodyPr>
          <a:lstStyle/>
          <a:p>
            <a:r>
              <a:rPr lang="fr-FR" sz="2400" b="1" dirty="0">
                <a:highlight>
                  <a:srgbClr val="FFFF00"/>
                </a:highlight>
              </a:rPr>
              <a:t>Les nanotubes de carbone génèrent un maillage sur le neuronal naturel réseau, ce qui permet de déduire la synapse et d’interférer dans son fonctionnement, en utilisant les stimuli. </a:t>
            </a:r>
          </a:p>
          <a:p>
            <a:r>
              <a:rPr lang="fr-FR" sz="2400" b="1" dirty="0">
                <a:highlight>
                  <a:srgbClr val="FFFF00"/>
                </a:highlight>
              </a:rPr>
              <a:t>De nouvelles voies de connexion entre des neurones </a:t>
            </a:r>
            <a:r>
              <a:rPr lang="fr-FR" sz="2400" dirty="0"/>
              <a:t>sont également générées, ce qui signifie que les réseaux naturels ne sont plus utilisés en faveur de la nouvelle structure, permettant </a:t>
            </a:r>
            <a:r>
              <a:rPr lang="fr-FR" sz="2400" b="1" dirty="0" err="1">
                <a:highlight>
                  <a:srgbClr val="FFFF00"/>
                </a:highlight>
              </a:rPr>
              <a:t>neuromodulation</a:t>
            </a:r>
            <a:r>
              <a:rPr lang="fr-FR" sz="2400" b="1" dirty="0">
                <a:highlight>
                  <a:srgbClr val="FFFF00"/>
                </a:highlight>
              </a:rPr>
              <a:t>, neurostimulation et le suivi de l’activité neuronale de la personne.</a:t>
            </a:r>
          </a:p>
        </p:txBody>
      </p:sp>
    </p:spTree>
    <p:extLst>
      <p:ext uri="{BB962C8B-B14F-4D97-AF65-F5344CB8AC3E}">
        <p14:creationId xmlns:p14="http://schemas.microsoft.com/office/powerpoint/2010/main" val="23744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1AA00CE-20E0-EE4C-9AA6-765E635AFE16}"/>
              </a:ext>
            </a:extLst>
          </p:cNvPr>
          <p:cNvSpPr txBox="1">
            <a:spLocks/>
          </p:cNvSpPr>
          <p:nvPr/>
        </p:nvSpPr>
        <p:spPr>
          <a:xfrm>
            <a:off x="404213" y="14936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b="1" dirty="0">
                <a:latin typeface="+mn-lt"/>
              </a:rPr>
            </a:br>
            <a:endParaRPr lang="fr-FR" b="1" dirty="0">
              <a:latin typeface="+mn-lt"/>
            </a:endParaRPr>
          </a:p>
        </p:txBody>
      </p:sp>
      <p:pic>
        <p:nvPicPr>
          <p:cNvPr id="5125" name="Picture 5" descr="page20image23202432">
            <a:extLst>
              <a:ext uri="{FF2B5EF4-FFF2-40B4-BE49-F238E27FC236}">
                <a16:creationId xmlns:a16="http://schemas.microsoft.com/office/drawing/2014/main" id="{E06288FC-34BE-A24A-A28F-BA5D01DAA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74625"/>
            <a:ext cx="5295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51F7E9E2-672E-A546-AD24-9F90379773D6}"/>
              </a:ext>
            </a:extLst>
          </p:cNvPr>
          <p:cNvSpPr txBox="1">
            <a:spLocks/>
          </p:cNvSpPr>
          <p:nvPr/>
        </p:nvSpPr>
        <p:spPr>
          <a:xfrm>
            <a:off x="404212" y="415223"/>
            <a:ext cx="72434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Nageurs hydrogels, </a:t>
            </a:r>
            <a:r>
              <a:rPr lang="fr-FR" b="1" dirty="0" err="1">
                <a:latin typeface="+mn-lt"/>
              </a:rPr>
              <a:t>nanorubans</a:t>
            </a:r>
            <a:endParaRPr lang="fr-FR" b="1" dirty="0">
              <a:latin typeface="+mn-lt"/>
            </a:endParaRPr>
          </a:p>
        </p:txBody>
      </p:sp>
      <p:pic>
        <p:nvPicPr>
          <p:cNvPr id="2" name="Image 1">
            <a:extLst>
              <a:ext uri="{FF2B5EF4-FFF2-40B4-BE49-F238E27FC236}">
                <a16:creationId xmlns:a16="http://schemas.microsoft.com/office/drawing/2014/main" id="{7FCE25B1-3DA1-1848-AA10-137F2281CEF2}"/>
              </a:ext>
            </a:extLst>
          </p:cNvPr>
          <p:cNvPicPr>
            <a:picLocks noChangeAspect="1"/>
          </p:cNvPicPr>
          <p:nvPr/>
        </p:nvPicPr>
        <p:blipFill>
          <a:blip r:embed="rId3"/>
          <a:stretch>
            <a:fillRect/>
          </a:stretch>
        </p:blipFill>
        <p:spPr>
          <a:xfrm>
            <a:off x="2000250" y="1740786"/>
            <a:ext cx="8191500" cy="4724400"/>
          </a:xfrm>
          <a:prstGeom prst="rect">
            <a:avLst/>
          </a:prstGeom>
        </p:spPr>
      </p:pic>
    </p:spTree>
    <p:extLst>
      <p:ext uri="{BB962C8B-B14F-4D97-AF65-F5344CB8AC3E}">
        <p14:creationId xmlns:p14="http://schemas.microsoft.com/office/powerpoint/2010/main" val="6590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1AA00CE-20E0-EE4C-9AA6-765E635AFE16}"/>
              </a:ext>
            </a:extLst>
          </p:cNvPr>
          <p:cNvSpPr txBox="1">
            <a:spLocks/>
          </p:cNvSpPr>
          <p:nvPr/>
        </p:nvSpPr>
        <p:spPr>
          <a:xfrm>
            <a:off x="404213" y="1493641"/>
            <a:ext cx="31702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b="1" dirty="0">
                <a:latin typeface="+mn-lt"/>
              </a:rPr>
            </a:br>
            <a:endParaRPr lang="fr-FR" b="1" dirty="0">
              <a:latin typeface="+mn-lt"/>
            </a:endParaRPr>
          </a:p>
        </p:txBody>
      </p:sp>
      <p:pic>
        <p:nvPicPr>
          <p:cNvPr id="5125" name="Picture 5" descr="page20image23202432">
            <a:extLst>
              <a:ext uri="{FF2B5EF4-FFF2-40B4-BE49-F238E27FC236}">
                <a16:creationId xmlns:a16="http://schemas.microsoft.com/office/drawing/2014/main" id="{E06288FC-34BE-A24A-A28F-BA5D01DAA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74625"/>
            <a:ext cx="5295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51F7E9E2-672E-A546-AD24-9F90379773D6}"/>
              </a:ext>
            </a:extLst>
          </p:cNvPr>
          <p:cNvSpPr txBox="1">
            <a:spLocks/>
          </p:cNvSpPr>
          <p:nvPr/>
        </p:nvSpPr>
        <p:spPr>
          <a:xfrm>
            <a:off x="404212" y="415223"/>
            <a:ext cx="72434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Nageurs hydrogels, </a:t>
            </a:r>
            <a:r>
              <a:rPr lang="fr-FR" b="1" dirty="0" err="1">
                <a:latin typeface="+mn-lt"/>
              </a:rPr>
              <a:t>nanorubans</a:t>
            </a:r>
            <a:endParaRPr lang="fr-FR" b="1" dirty="0">
              <a:latin typeface="+mn-lt"/>
            </a:endParaRPr>
          </a:p>
        </p:txBody>
      </p:sp>
      <p:sp>
        <p:nvSpPr>
          <p:cNvPr id="7" name="ZoneTexte 6">
            <a:extLst>
              <a:ext uri="{FF2B5EF4-FFF2-40B4-BE49-F238E27FC236}">
                <a16:creationId xmlns:a16="http://schemas.microsoft.com/office/drawing/2014/main" id="{BD6A5C91-772A-424E-9BA9-83993B1EF1E1}"/>
              </a:ext>
            </a:extLst>
          </p:cNvPr>
          <p:cNvSpPr txBox="1"/>
          <p:nvPr/>
        </p:nvSpPr>
        <p:spPr>
          <a:xfrm>
            <a:off x="404211" y="2156422"/>
            <a:ext cx="11383576" cy="2308324"/>
          </a:xfrm>
          <a:prstGeom prst="rect">
            <a:avLst/>
          </a:prstGeom>
          <a:noFill/>
        </p:spPr>
        <p:txBody>
          <a:bodyPr wrap="square">
            <a:spAutoFit/>
          </a:bodyPr>
          <a:lstStyle/>
          <a:p>
            <a:r>
              <a:rPr lang="fr-FR" sz="2400" b="1" dirty="0">
                <a:highlight>
                  <a:srgbClr val="FFFF00"/>
                </a:highlight>
              </a:rPr>
              <a:t>Les nageurs hydrogels sont en fait des rubans d'hydrogel et de </a:t>
            </a:r>
            <a:r>
              <a:rPr lang="fr-FR" sz="2400" b="1" dirty="0" err="1">
                <a:highlight>
                  <a:srgbClr val="FFFF00"/>
                </a:highlight>
              </a:rPr>
              <a:t>graphène</a:t>
            </a:r>
            <a:r>
              <a:rPr lang="fr-FR" sz="2400" dirty="0"/>
              <a:t>, qui peuvent articuler pour produire du mouvement à travers le système circulatoire du corps ..</a:t>
            </a:r>
          </a:p>
          <a:p>
            <a:r>
              <a:rPr lang="fr-FR" sz="2400" b="1" dirty="0">
                <a:highlight>
                  <a:srgbClr val="FFFF00"/>
                </a:highlight>
              </a:rPr>
              <a:t>Ils peuvent libérer des médicaments, mais ils peuvent aussi propager les signaux du nanoréseau à zones difficiles d'accès</a:t>
            </a:r>
            <a:r>
              <a:rPr lang="fr-FR" sz="2400" b="1" dirty="0"/>
              <a:t> </a:t>
            </a:r>
            <a:r>
              <a:rPr lang="fr-FR" sz="2400" dirty="0"/>
              <a:t>que les </a:t>
            </a:r>
            <a:r>
              <a:rPr lang="fr-FR" sz="2400" dirty="0" err="1"/>
              <a:t>nanoantennes</a:t>
            </a:r>
            <a:r>
              <a:rPr lang="fr-FR" sz="2400" dirty="0"/>
              <a:t> ne peuvent pas atteindre.</a:t>
            </a:r>
          </a:p>
          <a:p>
            <a:r>
              <a:rPr lang="fr-FR" sz="2400" b="1" dirty="0">
                <a:highlight>
                  <a:srgbClr val="FFFF00"/>
                </a:highlight>
              </a:rPr>
              <a:t>Ils pourraient jouer un rôle de biocapteurs</a:t>
            </a:r>
            <a:r>
              <a:rPr lang="fr-FR" sz="2400" dirty="0"/>
              <a:t>, certaines publications rapportent cette application.</a:t>
            </a:r>
            <a:endParaRPr lang="fr-FR" sz="2400" dirty="0">
              <a:highlight>
                <a:srgbClr val="FFFF00"/>
              </a:highlight>
            </a:endParaRPr>
          </a:p>
        </p:txBody>
      </p:sp>
    </p:spTree>
    <p:extLst>
      <p:ext uri="{BB962C8B-B14F-4D97-AF65-F5344CB8AC3E}">
        <p14:creationId xmlns:p14="http://schemas.microsoft.com/office/powerpoint/2010/main" val="29621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B233-80EF-A544-AE70-3724CFD79C05}"/>
              </a:ext>
            </a:extLst>
          </p:cNvPr>
          <p:cNvSpPr>
            <a:spLocks noGrp="1"/>
          </p:cNvSpPr>
          <p:nvPr>
            <p:ph type="title"/>
          </p:nvPr>
        </p:nvSpPr>
        <p:spPr/>
        <p:txBody>
          <a:bodyPr/>
          <a:lstStyle/>
          <a:p>
            <a:r>
              <a:rPr lang="fr-FR" b="1" dirty="0">
                <a:latin typeface="+mn-lt"/>
              </a:rPr>
              <a:t>Un </a:t>
            </a:r>
            <a:r>
              <a:rPr lang="fr-FR" b="1" dirty="0" err="1">
                <a:latin typeface="+mn-lt"/>
              </a:rPr>
              <a:t>nano-mètre</a:t>
            </a:r>
            <a:r>
              <a:rPr lang="fr-FR" b="1" dirty="0">
                <a:latin typeface="+mn-lt"/>
              </a:rPr>
              <a:t>, ça a quelle taille ?</a:t>
            </a:r>
          </a:p>
        </p:txBody>
      </p:sp>
      <p:sp>
        <p:nvSpPr>
          <p:cNvPr id="3" name="Espace réservé du contenu 2">
            <a:extLst>
              <a:ext uri="{FF2B5EF4-FFF2-40B4-BE49-F238E27FC236}">
                <a16:creationId xmlns:a16="http://schemas.microsoft.com/office/drawing/2014/main" id="{707866D7-EA08-C545-BC19-C98267BACBEA}"/>
              </a:ext>
            </a:extLst>
          </p:cNvPr>
          <p:cNvSpPr>
            <a:spLocks noGrp="1"/>
          </p:cNvSpPr>
          <p:nvPr>
            <p:ph idx="1"/>
          </p:nvPr>
        </p:nvSpPr>
        <p:spPr>
          <a:xfrm>
            <a:off x="838199" y="1839951"/>
            <a:ext cx="10803673" cy="4337012"/>
          </a:xfrm>
        </p:spPr>
        <p:txBody>
          <a:bodyPr/>
          <a:lstStyle/>
          <a:p>
            <a:pPr marL="0" indent="0">
              <a:buNone/>
            </a:pPr>
            <a:r>
              <a:rPr lang="fr-FR" b="1" dirty="0"/>
              <a:t>1 </a:t>
            </a:r>
            <a:r>
              <a:rPr lang="fr-FR" b="1" dirty="0" err="1"/>
              <a:t>nano-mètre</a:t>
            </a:r>
            <a:r>
              <a:rPr lang="fr-FR" dirty="0"/>
              <a:t> (nm)	= 1 milliardième de mètre</a:t>
            </a:r>
          </a:p>
          <a:p>
            <a:pPr marL="0" indent="0">
              <a:buNone/>
            </a:pPr>
            <a:r>
              <a:rPr lang="fr-FR" dirty="0"/>
              <a:t>				= 1 millionième de millimètre (mm)</a:t>
            </a:r>
          </a:p>
          <a:p>
            <a:pPr marL="0" indent="0">
              <a:buNone/>
            </a:pPr>
            <a:r>
              <a:rPr lang="fr-FR" dirty="0"/>
              <a:t>				</a:t>
            </a:r>
            <a:r>
              <a:rPr lang="fr-FR" b="1" dirty="0"/>
              <a:t>= l’épaisseur d’un cheveu divisée par 100 000 </a:t>
            </a:r>
            <a:r>
              <a:rPr lang="fr-FR" dirty="0"/>
              <a:t>!</a:t>
            </a:r>
          </a:p>
        </p:txBody>
      </p:sp>
      <p:pic>
        <p:nvPicPr>
          <p:cNvPr id="18" name="Image 17">
            <a:extLst>
              <a:ext uri="{FF2B5EF4-FFF2-40B4-BE49-F238E27FC236}">
                <a16:creationId xmlns:a16="http://schemas.microsoft.com/office/drawing/2014/main" id="{08DCE338-BD96-4C4B-B99A-D98708CC3162}"/>
              </a:ext>
            </a:extLst>
          </p:cNvPr>
          <p:cNvPicPr>
            <a:picLocks noChangeAspect="1"/>
          </p:cNvPicPr>
          <p:nvPr/>
        </p:nvPicPr>
        <p:blipFill>
          <a:blip r:embed="rId2"/>
          <a:stretch>
            <a:fillRect/>
          </a:stretch>
        </p:blipFill>
        <p:spPr>
          <a:xfrm>
            <a:off x="838199" y="2869771"/>
            <a:ext cx="3543300" cy="3623104"/>
          </a:xfrm>
          <a:prstGeom prst="rect">
            <a:avLst/>
          </a:prstGeom>
        </p:spPr>
      </p:pic>
      <p:sp>
        <p:nvSpPr>
          <p:cNvPr id="19" name="Ellipse 18">
            <a:extLst>
              <a:ext uri="{FF2B5EF4-FFF2-40B4-BE49-F238E27FC236}">
                <a16:creationId xmlns:a16="http://schemas.microsoft.com/office/drawing/2014/main" id="{3000E840-0964-5249-A47D-F5BC098AEDDD}"/>
              </a:ext>
            </a:extLst>
          </p:cNvPr>
          <p:cNvSpPr/>
          <p:nvPr/>
        </p:nvSpPr>
        <p:spPr>
          <a:xfrm>
            <a:off x="672048" y="5867400"/>
            <a:ext cx="1263432" cy="41310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28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strVal val="#ppt_w*0.70"/>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Effect transition="in" filter="fade">
                                      <p:cBhvr>
                                        <p:cTn id="15" dur="1000"/>
                                        <p:tgtEl>
                                          <p:spTgt spid="18"/>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0.70"/>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C6CF1EF-F44E-C247-A758-C021E7489944}"/>
              </a:ext>
            </a:extLst>
          </p:cNvPr>
          <p:cNvSpPr txBox="1">
            <a:spLocks/>
          </p:cNvSpPr>
          <p:nvPr/>
        </p:nvSpPr>
        <p:spPr>
          <a:xfrm>
            <a:off x="390359" y="787059"/>
            <a:ext cx="341964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Le nanoréseau</a:t>
            </a:r>
          </a:p>
          <a:p>
            <a:r>
              <a:rPr lang="fr-FR" b="1" dirty="0">
                <a:latin typeface="+mn-lt"/>
              </a:rPr>
              <a:t>intracorporel</a:t>
            </a:r>
            <a:br>
              <a:rPr lang="fr-FR" b="1" dirty="0">
                <a:latin typeface="+mn-lt"/>
              </a:rPr>
            </a:br>
            <a:endParaRPr lang="fr-FR" b="1" dirty="0">
              <a:latin typeface="+mn-lt"/>
            </a:endParaRPr>
          </a:p>
        </p:txBody>
      </p:sp>
      <p:pic>
        <p:nvPicPr>
          <p:cNvPr id="2" name="Image 1">
            <a:extLst>
              <a:ext uri="{FF2B5EF4-FFF2-40B4-BE49-F238E27FC236}">
                <a16:creationId xmlns:a16="http://schemas.microsoft.com/office/drawing/2014/main" id="{A31680D7-ED6E-904A-A92E-736851DD690B}"/>
              </a:ext>
            </a:extLst>
          </p:cNvPr>
          <p:cNvPicPr>
            <a:picLocks noChangeAspect="1"/>
          </p:cNvPicPr>
          <p:nvPr/>
        </p:nvPicPr>
        <p:blipFill>
          <a:blip r:embed="rId2"/>
          <a:stretch>
            <a:fillRect/>
          </a:stretch>
        </p:blipFill>
        <p:spPr>
          <a:xfrm>
            <a:off x="3810000" y="0"/>
            <a:ext cx="4839750" cy="6858000"/>
          </a:xfrm>
          <a:prstGeom prst="rect">
            <a:avLst/>
          </a:prstGeom>
        </p:spPr>
      </p:pic>
      <p:sp>
        <p:nvSpPr>
          <p:cNvPr id="6" name="Rectangle 1">
            <a:extLst>
              <a:ext uri="{FF2B5EF4-FFF2-40B4-BE49-F238E27FC236}">
                <a16:creationId xmlns:a16="http://schemas.microsoft.com/office/drawing/2014/main" id="{03E53800-B5B3-EA45-8FB3-540B185076B9}"/>
              </a:ext>
            </a:extLst>
          </p:cNvPr>
          <p:cNvSpPr>
            <a:spLocks noChangeArrowheads="1"/>
          </p:cNvSpPr>
          <p:nvPr/>
        </p:nvSpPr>
        <p:spPr bwMode="auto">
          <a:xfrm>
            <a:off x="624669" y="2985730"/>
            <a:ext cx="2951019"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rPr>
              <a:t>Les points quantiques </a:t>
            </a:r>
            <a:r>
              <a:rPr kumimoji="0" lang="fr-FR" altLang="fr-FR" b="0" i="0" u="none" strike="noStrike" cap="none" normalizeH="0" baseline="0" dirty="0">
                <a:ln>
                  <a:noFill/>
                </a:ln>
                <a:solidFill>
                  <a:schemeClr val="tx1"/>
                </a:solidFill>
                <a:effectLst/>
              </a:rPr>
              <a:t>(dots) de </a:t>
            </a:r>
            <a:r>
              <a:rPr kumimoji="0" lang="fr-FR" altLang="fr-FR" b="0" i="0" u="none" strike="noStrike" cap="none" normalizeH="0" baseline="0" dirty="0" err="1">
                <a:ln>
                  <a:noFill/>
                </a:ln>
                <a:solidFill>
                  <a:schemeClr val="tx1"/>
                </a:solidFill>
                <a:effectLst/>
              </a:rPr>
              <a:t>graphène</a:t>
            </a:r>
            <a:r>
              <a:rPr kumimoji="0" lang="fr-FR" altLang="fr-FR" b="0" i="0" u="none" strike="noStrike" cap="none" normalizeH="0" baseline="0" dirty="0">
                <a:ln>
                  <a:noFill/>
                </a:ln>
                <a:solidFill>
                  <a:schemeClr val="tx1"/>
                </a:solidFill>
                <a:effectLst/>
              </a:rPr>
              <a:t> sont de petits confettis de </a:t>
            </a:r>
            <a:r>
              <a:rPr kumimoji="0" lang="fr-FR" altLang="fr-FR" b="0" i="0" u="none" strike="noStrike" cap="none" normalizeH="0" baseline="0" dirty="0" err="1">
                <a:ln>
                  <a:noFill/>
                </a:ln>
                <a:solidFill>
                  <a:schemeClr val="tx1"/>
                </a:solidFill>
                <a:effectLst/>
              </a:rPr>
              <a:t>graphène</a:t>
            </a:r>
            <a:r>
              <a:rPr kumimoji="0" lang="fr-FR" altLang="fr-FR" b="0" i="0" u="none" strike="noStrike" cap="none" normalizeH="0" baseline="0" dirty="0">
                <a:ln>
                  <a:noFill/>
                </a:ln>
                <a:solidFill>
                  <a:schemeClr val="tx1"/>
                </a:solidFill>
                <a:effectLst/>
              </a:rPr>
              <a:t> monocouche</a:t>
            </a:r>
          </a:p>
        </p:txBody>
      </p:sp>
      <p:cxnSp>
        <p:nvCxnSpPr>
          <p:cNvPr id="7" name="Connecteur droit avec flèche 6">
            <a:extLst>
              <a:ext uri="{FF2B5EF4-FFF2-40B4-BE49-F238E27FC236}">
                <a16:creationId xmlns:a16="http://schemas.microsoft.com/office/drawing/2014/main" id="{F35B2ECD-D33B-B648-B71D-103D875BDB0C}"/>
              </a:ext>
            </a:extLst>
          </p:cNvPr>
          <p:cNvCxnSpPr>
            <a:cxnSpLocks/>
          </p:cNvCxnSpPr>
          <p:nvPr/>
        </p:nvCxnSpPr>
        <p:spPr>
          <a:xfrm flipV="1">
            <a:off x="3575688" y="2732267"/>
            <a:ext cx="514866" cy="511902"/>
          </a:xfrm>
          <a:prstGeom prst="straightConnector1">
            <a:avLst/>
          </a:prstGeom>
          <a:ln w="28575">
            <a:solidFill>
              <a:schemeClr val="tx1"/>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
        <p:nvSpPr>
          <p:cNvPr id="9" name="ZoneTexte 8">
            <a:extLst>
              <a:ext uri="{FF2B5EF4-FFF2-40B4-BE49-F238E27FC236}">
                <a16:creationId xmlns:a16="http://schemas.microsoft.com/office/drawing/2014/main" id="{679CE513-4818-154D-9B97-A2005FEE17F9}"/>
              </a:ext>
            </a:extLst>
          </p:cNvPr>
          <p:cNvSpPr txBox="1"/>
          <p:nvPr/>
        </p:nvSpPr>
        <p:spPr>
          <a:xfrm>
            <a:off x="734810" y="4439522"/>
            <a:ext cx="2482215" cy="830997"/>
          </a:xfrm>
          <a:prstGeom prst="rect">
            <a:avLst/>
          </a:prstGeom>
          <a:noFill/>
          <a:ln w="25400">
            <a:solidFill>
              <a:srgbClr val="00B0F0"/>
            </a:solidFill>
          </a:ln>
        </p:spPr>
        <p:txBody>
          <a:bodyPr wrap="square">
            <a:spAutoFit/>
          </a:bodyPr>
          <a:lstStyle/>
          <a:p>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nanosenseurs</a:t>
            </a:r>
            <a:r>
              <a:rPr kumimoji="0" lang="fr-FR" altLang="fr-FR" sz="2400" b="1" i="0" u="none" strike="noStrike" cap="none" normalizeH="0" baseline="0" dirty="0">
                <a:ln>
                  <a:noFill/>
                </a:ln>
                <a:solidFill>
                  <a:schemeClr val="tx1"/>
                </a:solidFill>
                <a:effectLst/>
                <a:highlight>
                  <a:srgbClr val="FFFF00"/>
                </a:highlight>
              </a:rPr>
              <a:t> </a:t>
            </a:r>
            <a:r>
              <a:rPr kumimoji="0" lang="fr-FR" altLang="fr-FR" sz="2400" b="0" i="1" u="none" strike="noStrike" cap="none" normalizeH="0" baseline="0" dirty="0">
                <a:ln>
                  <a:noFill/>
                </a:ln>
                <a:solidFill>
                  <a:schemeClr val="tx1"/>
                </a:solidFill>
                <a:effectLst/>
              </a:rPr>
              <a:t>ou</a:t>
            </a:r>
            <a:r>
              <a:rPr kumimoji="0" lang="fr-FR" altLang="fr-FR" sz="2400" b="0" i="0" u="none" strike="noStrike" cap="none" normalizeH="0" baseline="0" dirty="0">
                <a:ln>
                  <a:noFill/>
                </a:ln>
                <a:solidFill>
                  <a:schemeClr val="tx1"/>
                </a:solidFill>
                <a:effectLst/>
              </a:rPr>
              <a:t> </a:t>
            </a:r>
            <a:r>
              <a:rPr kumimoji="0" lang="fr-FR" altLang="fr-FR" sz="2400" b="1" i="0" u="none" strike="noStrike" cap="none" normalizeH="0" baseline="0" dirty="0" err="1">
                <a:ln>
                  <a:noFill/>
                </a:ln>
                <a:solidFill>
                  <a:schemeClr val="tx1"/>
                </a:solidFill>
                <a:effectLst/>
                <a:highlight>
                  <a:srgbClr val="FFFF00"/>
                </a:highlight>
              </a:rPr>
              <a:t>nanodes</a:t>
            </a:r>
            <a:r>
              <a:rPr kumimoji="0" lang="fr-FR" altLang="fr-FR" sz="2400" b="1" i="0" u="none" strike="noStrike" cap="none" normalizeH="0" baseline="0" dirty="0">
                <a:ln>
                  <a:noFill/>
                </a:ln>
                <a:solidFill>
                  <a:schemeClr val="tx1"/>
                </a:solidFill>
                <a:effectLst/>
              </a:rPr>
              <a:t> </a:t>
            </a:r>
            <a:endParaRPr lang="fr-FR" sz="2000" dirty="0"/>
          </a:p>
        </p:txBody>
      </p:sp>
      <p:cxnSp>
        <p:nvCxnSpPr>
          <p:cNvPr id="10" name="Connecteur droit avec flèche 9">
            <a:extLst>
              <a:ext uri="{FF2B5EF4-FFF2-40B4-BE49-F238E27FC236}">
                <a16:creationId xmlns:a16="http://schemas.microsoft.com/office/drawing/2014/main" id="{E2BF76C5-5135-A74D-9CFE-C1516341D539}"/>
              </a:ext>
            </a:extLst>
          </p:cNvPr>
          <p:cNvCxnSpPr>
            <a:cxnSpLocks/>
          </p:cNvCxnSpPr>
          <p:nvPr/>
        </p:nvCxnSpPr>
        <p:spPr>
          <a:xfrm flipV="1">
            <a:off x="3214256" y="4710545"/>
            <a:ext cx="692726" cy="581891"/>
          </a:xfrm>
          <a:prstGeom prst="straightConnector1">
            <a:avLst/>
          </a:prstGeom>
          <a:ln w="28575">
            <a:solidFill>
              <a:srgbClr val="00B0F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81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par>
                                <p:cTn id="22" presetID="1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ppt_x</p:attrName>
                                        </p:attrNameLst>
                                      </p:cBhvr>
                                      <p:tavLst>
                                        <p:tav tm="0">
                                          <p:val>
                                            <p:strVal val="#ppt_x-#ppt_w*1.125000"/>
                                          </p:val>
                                        </p:tav>
                                        <p:tav tm="100000">
                                          <p:val>
                                            <p:strVal val="#ppt_x"/>
                                          </p:val>
                                        </p:tav>
                                      </p:tavLst>
                                    </p:anim>
                                    <p:animEffect transition="in" filter="wipe(righ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7485DF4-930B-3C4B-A704-892A58BDD133}"/>
              </a:ext>
            </a:extLst>
          </p:cNvPr>
          <p:cNvPicPr>
            <a:picLocks noChangeAspect="1"/>
          </p:cNvPicPr>
          <p:nvPr/>
        </p:nvPicPr>
        <p:blipFill>
          <a:blip r:embed="rId2"/>
          <a:stretch>
            <a:fillRect/>
          </a:stretch>
        </p:blipFill>
        <p:spPr>
          <a:xfrm>
            <a:off x="838199" y="2107580"/>
            <a:ext cx="2806700" cy="457200"/>
          </a:xfrm>
          <a:prstGeom prst="rect">
            <a:avLst/>
          </a:prstGeom>
        </p:spPr>
      </p:pic>
      <p:sp>
        <p:nvSpPr>
          <p:cNvPr id="13" name="ZoneTexte 12">
            <a:extLst>
              <a:ext uri="{FF2B5EF4-FFF2-40B4-BE49-F238E27FC236}">
                <a16:creationId xmlns:a16="http://schemas.microsoft.com/office/drawing/2014/main" id="{2723539E-FB7F-074F-ACC8-83AA30C9A83B}"/>
              </a:ext>
            </a:extLst>
          </p:cNvPr>
          <p:cNvSpPr txBox="1"/>
          <p:nvPr/>
        </p:nvSpPr>
        <p:spPr>
          <a:xfrm>
            <a:off x="3885113" y="2107580"/>
            <a:ext cx="6969205" cy="400110"/>
          </a:xfrm>
          <a:prstGeom prst="rect">
            <a:avLst/>
          </a:prstGeom>
          <a:noFill/>
          <a:ln w="19050">
            <a:solidFill>
              <a:schemeClr val="tx1"/>
            </a:solidFill>
          </a:ln>
        </p:spPr>
        <p:txBody>
          <a:bodyPr wrap="square">
            <a:spAutoFit/>
          </a:bodyPr>
          <a:lstStyle/>
          <a:p>
            <a:r>
              <a:rPr lang="fr-CH" sz="2000" dirty="0"/>
              <a:t>Analyse de l’étude de </a:t>
            </a:r>
            <a:r>
              <a:rPr lang="fr-CH" sz="2000" dirty="0" err="1"/>
              <a:t>Akyildiz</a:t>
            </a:r>
            <a:r>
              <a:rPr lang="fr-CH" sz="2000" dirty="0"/>
              <a:t> IF; </a:t>
            </a:r>
            <a:r>
              <a:rPr lang="fr-CH" sz="2000" dirty="0" err="1"/>
              <a:t>Jornet</a:t>
            </a:r>
            <a:r>
              <a:rPr lang="fr-CH" sz="2000" dirty="0"/>
              <a:t> JM; </a:t>
            </a:r>
            <a:r>
              <a:rPr lang="fr-CH" sz="2000" dirty="0" err="1"/>
              <a:t>Pierobon</a:t>
            </a:r>
            <a:r>
              <a:rPr lang="fr-CH" sz="2000" dirty="0"/>
              <a:t> M. </a:t>
            </a:r>
            <a:r>
              <a:rPr lang="fr-CH" sz="2000" b="1" dirty="0"/>
              <a:t>(2010) </a:t>
            </a:r>
            <a:endParaRPr lang="fr-CH" sz="2000" b="1" dirty="0">
              <a:latin typeface="Ubuntu"/>
            </a:endParaRPr>
          </a:p>
        </p:txBody>
      </p:sp>
      <p:sp>
        <p:nvSpPr>
          <p:cNvPr id="15" name="ZoneTexte 14">
            <a:extLst>
              <a:ext uri="{FF2B5EF4-FFF2-40B4-BE49-F238E27FC236}">
                <a16:creationId xmlns:a16="http://schemas.microsoft.com/office/drawing/2014/main" id="{723580D2-0F97-9A41-8F5C-FCB7974647E2}"/>
              </a:ext>
            </a:extLst>
          </p:cNvPr>
          <p:cNvSpPr txBox="1"/>
          <p:nvPr/>
        </p:nvSpPr>
        <p:spPr>
          <a:xfrm>
            <a:off x="907586" y="3507279"/>
            <a:ext cx="10633925" cy="3139321"/>
          </a:xfrm>
          <a:prstGeom prst="rect">
            <a:avLst/>
          </a:prstGeom>
          <a:noFill/>
        </p:spPr>
        <p:txBody>
          <a:bodyPr wrap="square">
            <a:spAutoFit/>
          </a:bodyPr>
          <a:lstStyle/>
          <a:p>
            <a:r>
              <a:rPr lang="fr-CH" sz="2200" b="1" i="0" dirty="0">
                <a:effectLst/>
                <a:highlight>
                  <a:srgbClr val="FFFF00"/>
                </a:highlight>
                <a:latin typeface="Calibri" panose="020F0502020204030204" pitchFamily="34" charset="0"/>
              </a:rPr>
              <a:t>Des preuves scientifiques ont été trouvées qui relient de manière fiable les points quantiques de </a:t>
            </a:r>
            <a:r>
              <a:rPr lang="fr-CH" sz="2200" b="1" i="0" dirty="0" err="1">
                <a:effectLst/>
                <a:highlight>
                  <a:srgbClr val="FFFF00"/>
                </a:highlight>
                <a:latin typeface="Calibri" panose="020F0502020204030204" pitchFamily="34" charset="0"/>
              </a:rPr>
              <a:t>graphène</a:t>
            </a:r>
            <a:r>
              <a:rPr lang="fr-CH" sz="2200" b="1" i="0" dirty="0">
                <a:effectLst/>
                <a:highlight>
                  <a:srgbClr val="FFFF00"/>
                </a:highlight>
                <a:latin typeface="Calibri" panose="020F0502020204030204" pitchFamily="34" charset="0"/>
              </a:rPr>
              <a:t> «</a:t>
            </a:r>
            <a:r>
              <a:rPr lang="fr-CH" sz="2200" b="1" i="1" dirty="0">
                <a:effectLst/>
                <a:highlight>
                  <a:srgbClr val="FFFF00"/>
                </a:highlight>
                <a:latin typeface="Calibri" panose="020F0502020204030204" pitchFamily="34" charset="0"/>
              </a:rPr>
              <a:t> GQD</a:t>
            </a:r>
            <a:r>
              <a:rPr lang="fr-CH" sz="2200" b="1" i="0" dirty="0">
                <a:effectLst/>
                <a:highlight>
                  <a:srgbClr val="FFFF00"/>
                </a:highlight>
                <a:latin typeface="Calibri" panose="020F0502020204030204" pitchFamily="34" charset="0"/>
              </a:rPr>
              <a:t> », observés dans des échantillons de sang de personnes vaccinées, avec les «</a:t>
            </a:r>
            <a:r>
              <a:rPr lang="fr-CH" sz="2200" b="1" i="1" dirty="0">
                <a:effectLst/>
                <a:highlight>
                  <a:srgbClr val="FFFF00"/>
                </a:highlight>
                <a:latin typeface="Calibri" panose="020F0502020204030204" pitchFamily="34" charset="0"/>
              </a:rPr>
              <a:t> modèles de propagation pour les </a:t>
            </a:r>
            <a:r>
              <a:rPr lang="fr-CH" sz="2200" b="1" i="1" dirty="0" err="1">
                <a:effectLst/>
                <a:highlight>
                  <a:srgbClr val="FFFF00"/>
                </a:highlight>
                <a:latin typeface="Calibri" panose="020F0502020204030204" pitchFamily="34" charset="0"/>
              </a:rPr>
              <a:t>nanofils</a:t>
            </a:r>
            <a:r>
              <a:rPr lang="fr-CH" sz="2200" b="1" i="1" dirty="0">
                <a:effectLst/>
                <a:highlight>
                  <a:srgbClr val="FFFF00"/>
                </a:highlight>
                <a:latin typeface="Calibri" panose="020F0502020204030204" pitchFamily="34" charset="0"/>
              </a:rPr>
              <a:t> de </a:t>
            </a:r>
            <a:r>
              <a:rPr lang="fr-CH" sz="2200" b="1" i="1" dirty="0" err="1">
                <a:effectLst/>
                <a:highlight>
                  <a:srgbClr val="FFFF00"/>
                </a:highlight>
                <a:latin typeface="Calibri" panose="020F0502020204030204" pitchFamily="34" charset="0"/>
              </a:rPr>
              <a:t>nanocommunication</a:t>
            </a:r>
            <a:r>
              <a:rPr lang="fr-CH" sz="2200" b="1" i="0" dirty="0">
                <a:effectLst/>
                <a:highlight>
                  <a:srgbClr val="FFFF00"/>
                </a:highlight>
                <a:latin typeface="Calibri" panose="020F0502020204030204" pitchFamily="34" charset="0"/>
              </a:rPr>
              <a:t> ».</a:t>
            </a:r>
            <a:r>
              <a:rPr lang="fr-CH" sz="2200" b="1" i="0" dirty="0">
                <a:effectLst/>
                <a:latin typeface="Calibri" panose="020F0502020204030204" pitchFamily="34" charset="0"/>
              </a:rPr>
              <a:t> </a:t>
            </a:r>
          </a:p>
          <a:p>
            <a:r>
              <a:rPr lang="fr-CH" sz="2200" b="0" i="0" dirty="0">
                <a:effectLst/>
                <a:latin typeface="Calibri" panose="020F0502020204030204" pitchFamily="34" charset="0"/>
              </a:rPr>
              <a:t>La présence abondante de GQD parmi d'autres dérivés possibles du </a:t>
            </a:r>
            <a:r>
              <a:rPr lang="fr-CH" sz="2200" b="0" i="0" dirty="0" err="1">
                <a:effectLst/>
                <a:latin typeface="Calibri" panose="020F0502020204030204" pitchFamily="34" charset="0"/>
              </a:rPr>
              <a:t>graphène</a:t>
            </a:r>
            <a:r>
              <a:rPr lang="fr-CH" sz="2200" b="0" i="0" dirty="0">
                <a:effectLst/>
                <a:latin typeface="Calibri" panose="020F0502020204030204" pitchFamily="34" charset="0"/>
              </a:rPr>
              <a:t> est essentielle pour </a:t>
            </a:r>
            <a:r>
              <a:rPr lang="fr-CH" sz="2200" b="1" dirty="0">
                <a:highlight>
                  <a:srgbClr val="FFFF00"/>
                </a:highlight>
                <a:latin typeface="Calibri" panose="020F0502020204030204" pitchFamily="34" charset="0"/>
              </a:rPr>
              <a:t>«</a:t>
            </a:r>
            <a:r>
              <a:rPr lang="fr-CH" sz="2200" b="1" i="0" dirty="0">
                <a:effectLst/>
                <a:highlight>
                  <a:srgbClr val="FFFF00"/>
                </a:highlight>
                <a:latin typeface="Calibri" panose="020F0502020204030204" pitchFamily="34" charset="0"/>
              </a:rPr>
              <a:t>l' </a:t>
            </a:r>
            <a:r>
              <a:rPr lang="fr-CH" sz="2200" b="1" i="1" dirty="0">
                <a:effectLst/>
                <a:highlight>
                  <a:srgbClr val="FFFF00"/>
                </a:highlight>
                <a:latin typeface="Calibri" panose="020F0502020204030204" pitchFamily="34" charset="0"/>
              </a:rPr>
              <a:t>interconnexion de centaines ou de milliers de </a:t>
            </a:r>
            <a:r>
              <a:rPr lang="fr-CH" sz="2200" b="1" i="1" dirty="0" err="1">
                <a:effectLst/>
                <a:highlight>
                  <a:srgbClr val="FFFF00"/>
                </a:highlight>
                <a:latin typeface="Calibri" panose="020F0502020204030204" pitchFamily="34" charset="0"/>
              </a:rPr>
              <a:t>nanocapteurs</a:t>
            </a:r>
            <a:r>
              <a:rPr lang="fr-CH" sz="2200" b="1" i="1" dirty="0">
                <a:effectLst/>
                <a:highlight>
                  <a:srgbClr val="FFFF00"/>
                </a:highlight>
                <a:latin typeface="Calibri" panose="020F0502020204030204" pitchFamily="34" charset="0"/>
              </a:rPr>
              <a:t> et </a:t>
            </a:r>
            <a:r>
              <a:rPr lang="fr-CH" sz="2200" b="1" i="1" dirty="0" err="1">
                <a:effectLst/>
                <a:highlight>
                  <a:srgbClr val="FFFF00"/>
                </a:highlight>
                <a:latin typeface="Calibri" panose="020F0502020204030204" pitchFamily="34" charset="0"/>
              </a:rPr>
              <a:t>nanoactionneurs</a:t>
            </a:r>
            <a:r>
              <a:rPr lang="fr-CH" sz="2200" b="1" i="1" dirty="0">
                <a:effectLst/>
                <a:highlight>
                  <a:srgbClr val="FFFF00"/>
                </a:highlight>
                <a:latin typeface="Calibri" panose="020F0502020204030204" pitchFamily="34" charset="0"/>
              </a:rPr>
              <a:t>, situés dans le corps humain</a:t>
            </a:r>
            <a:r>
              <a:rPr lang="fr-CH" sz="2200" b="1" i="0" dirty="0">
                <a:effectLst/>
                <a:highlight>
                  <a:srgbClr val="FFFF00"/>
                </a:highlight>
                <a:latin typeface="Calibri" panose="020F0502020204030204" pitchFamily="34" charset="0"/>
              </a:rPr>
              <a:t>». </a:t>
            </a:r>
          </a:p>
          <a:p>
            <a:endParaRPr lang="fr-CH" sz="2200" b="1" i="0" dirty="0">
              <a:effectLst/>
              <a:highlight>
                <a:srgbClr val="FFFF00"/>
              </a:highlight>
              <a:latin typeface="Calibri" panose="020F0502020204030204" pitchFamily="34" charset="0"/>
            </a:endParaRPr>
          </a:p>
          <a:p>
            <a:r>
              <a:rPr lang="fr-CH" sz="2200" b="1" i="0" dirty="0">
                <a:effectLst/>
                <a:highlight>
                  <a:srgbClr val="FFFF00"/>
                </a:highlight>
              </a:rPr>
              <a:t>L</a:t>
            </a:r>
            <a:r>
              <a:rPr lang="fr-CH" sz="2200" b="1" dirty="0">
                <a:highlight>
                  <a:srgbClr val="FFFF00"/>
                </a:highlight>
              </a:rPr>
              <a:t>es points quantiques servent à propager les communications sans fil dans tout le corps humain, afin de surveiller et de moduler son système nerveux central. </a:t>
            </a:r>
            <a:endParaRPr lang="fr-FR" sz="2200" b="1" dirty="0">
              <a:highlight>
                <a:srgbClr val="FFFF00"/>
              </a:highlight>
            </a:endParaRPr>
          </a:p>
        </p:txBody>
      </p:sp>
      <p:sp>
        <p:nvSpPr>
          <p:cNvPr id="6" name="ZoneTexte 5">
            <a:extLst>
              <a:ext uri="{FF2B5EF4-FFF2-40B4-BE49-F238E27FC236}">
                <a16:creationId xmlns:a16="http://schemas.microsoft.com/office/drawing/2014/main" id="{B67BC7A8-0EEC-6E41-9CC6-9D291490C35A}"/>
              </a:ext>
            </a:extLst>
          </p:cNvPr>
          <p:cNvSpPr txBox="1"/>
          <p:nvPr/>
        </p:nvSpPr>
        <p:spPr>
          <a:xfrm>
            <a:off x="6330950" y="1579895"/>
            <a:ext cx="2299854" cy="369332"/>
          </a:xfrm>
          <a:prstGeom prst="rect">
            <a:avLst/>
          </a:prstGeom>
          <a:noFill/>
        </p:spPr>
        <p:txBody>
          <a:bodyPr wrap="square">
            <a:spAutoFit/>
          </a:bodyPr>
          <a:lstStyle/>
          <a:p>
            <a:r>
              <a:rPr lang="fr-CH" b="0" i="0" dirty="0" err="1">
                <a:effectLst/>
                <a:latin typeface="Roboto Slab"/>
              </a:rPr>
              <a:t>Mik</a:t>
            </a:r>
            <a:r>
              <a:rPr lang="fr-CH" b="0" i="0" dirty="0">
                <a:effectLst/>
                <a:latin typeface="Roboto Slab"/>
              </a:rPr>
              <a:t> Andersen</a:t>
            </a:r>
            <a:endParaRPr lang="fr-FR" dirty="0"/>
          </a:p>
        </p:txBody>
      </p:sp>
      <p:sp>
        <p:nvSpPr>
          <p:cNvPr id="9" name="Titre 1">
            <a:extLst>
              <a:ext uri="{FF2B5EF4-FFF2-40B4-BE49-F238E27FC236}">
                <a16:creationId xmlns:a16="http://schemas.microsoft.com/office/drawing/2014/main" id="{1ABA9352-A0EC-6D46-8E48-DB7D26F1E586}"/>
              </a:ext>
            </a:extLst>
          </p:cNvPr>
          <p:cNvSpPr txBox="1">
            <a:spLocks/>
          </p:cNvSpPr>
          <p:nvPr/>
        </p:nvSpPr>
        <p:spPr>
          <a:xfrm>
            <a:off x="838199" y="320520"/>
            <a:ext cx="10256334" cy="22442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4000" b="1" dirty="0">
                <a:latin typeface="Ubuntu"/>
              </a:rPr>
              <a:t>Réseaux de </a:t>
            </a:r>
            <a:r>
              <a:rPr lang="fr-CH" sz="4000" b="1" dirty="0" err="1">
                <a:latin typeface="Ubuntu"/>
              </a:rPr>
              <a:t>nanocommunication</a:t>
            </a:r>
            <a:r>
              <a:rPr lang="fr-CH" sz="4000" b="1" dirty="0">
                <a:latin typeface="Ubuntu"/>
              </a:rPr>
              <a:t> sans fil </a:t>
            </a:r>
            <a:br>
              <a:rPr lang="fr-CH" sz="4000" b="1" dirty="0">
                <a:latin typeface="Ubuntu"/>
              </a:rPr>
            </a:br>
            <a:r>
              <a:rPr lang="fr-CH" sz="4000" b="1" dirty="0">
                <a:latin typeface="Ubuntu"/>
              </a:rPr>
              <a:t>pour la nanotechnologie dans le corps humain</a:t>
            </a:r>
            <a:br>
              <a:rPr lang="fr-CH" sz="4000" b="1" dirty="0">
                <a:latin typeface="Ubuntu"/>
              </a:rPr>
            </a:br>
            <a:endParaRPr lang="fr-FR" sz="4000" b="1" dirty="0">
              <a:latin typeface="+mn-lt"/>
            </a:endParaRPr>
          </a:p>
        </p:txBody>
      </p:sp>
    </p:spTree>
    <p:extLst>
      <p:ext uri="{BB962C8B-B14F-4D97-AF65-F5344CB8AC3E}">
        <p14:creationId xmlns:p14="http://schemas.microsoft.com/office/powerpoint/2010/main" val="7409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ppt_x</p:attrName>
                                        </p:attrNameLst>
                                      </p:cBhvr>
                                      <p:tavLst>
                                        <p:tav tm="0">
                                          <p:val>
                                            <p:strVal val="#ppt_x-#ppt_w*1.125000"/>
                                          </p:val>
                                        </p:tav>
                                        <p:tav tm="100000">
                                          <p:val>
                                            <p:strVal val="#ppt_x"/>
                                          </p:val>
                                        </p:tav>
                                      </p:tavLst>
                                    </p:anim>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6522D-004E-8F42-8889-C6735890F2F1}"/>
              </a:ext>
            </a:extLst>
          </p:cNvPr>
          <p:cNvSpPr>
            <a:spLocks noGrp="1"/>
          </p:cNvSpPr>
          <p:nvPr>
            <p:ph type="title"/>
          </p:nvPr>
        </p:nvSpPr>
        <p:spPr>
          <a:xfrm>
            <a:off x="838199" y="320520"/>
            <a:ext cx="10256334" cy="2244260"/>
          </a:xfrm>
        </p:spPr>
        <p:txBody>
          <a:bodyPr>
            <a:normAutofit fontScale="90000"/>
          </a:bodyPr>
          <a:lstStyle/>
          <a:p>
            <a:r>
              <a:rPr lang="fr-CH" b="1" dirty="0">
                <a:latin typeface="Ubuntu"/>
              </a:rPr>
              <a:t>Réseaux de </a:t>
            </a:r>
            <a:r>
              <a:rPr lang="fr-CH" b="1" dirty="0" err="1">
                <a:latin typeface="Ubuntu"/>
              </a:rPr>
              <a:t>nanocommunication</a:t>
            </a:r>
            <a:r>
              <a:rPr lang="fr-CH" b="1" dirty="0">
                <a:latin typeface="Ubuntu"/>
              </a:rPr>
              <a:t> sans fil </a:t>
            </a:r>
            <a:br>
              <a:rPr lang="fr-CH" b="1" dirty="0">
                <a:latin typeface="Ubuntu"/>
              </a:rPr>
            </a:br>
            <a:r>
              <a:rPr lang="fr-CH" b="1" dirty="0">
                <a:latin typeface="Ubuntu"/>
              </a:rPr>
              <a:t>pour la nanotechnologie dans le corps humain</a:t>
            </a:r>
            <a:br>
              <a:rPr lang="fr-CH" b="1" dirty="0">
                <a:latin typeface="Ubuntu"/>
              </a:rPr>
            </a:br>
            <a:endParaRPr lang="fr-FR" b="1" dirty="0">
              <a:latin typeface="+mn-lt"/>
            </a:endParaRPr>
          </a:p>
        </p:txBody>
      </p:sp>
      <p:pic>
        <p:nvPicPr>
          <p:cNvPr id="11" name="Image 10">
            <a:extLst>
              <a:ext uri="{FF2B5EF4-FFF2-40B4-BE49-F238E27FC236}">
                <a16:creationId xmlns:a16="http://schemas.microsoft.com/office/drawing/2014/main" id="{47485DF4-930B-3C4B-A704-892A58BDD133}"/>
              </a:ext>
            </a:extLst>
          </p:cNvPr>
          <p:cNvPicPr>
            <a:picLocks noChangeAspect="1"/>
          </p:cNvPicPr>
          <p:nvPr/>
        </p:nvPicPr>
        <p:blipFill>
          <a:blip r:embed="rId2"/>
          <a:stretch>
            <a:fillRect/>
          </a:stretch>
        </p:blipFill>
        <p:spPr>
          <a:xfrm>
            <a:off x="838199" y="2107580"/>
            <a:ext cx="2806700" cy="457200"/>
          </a:xfrm>
          <a:prstGeom prst="rect">
            <a:avLst/>
          </a:prstGeom>
        </p:spPr>
      </p:pic>
      <p:sp>
        <p:nvSpPr>
          <p:cNvPr id="7" name="ZoneTexte 6">
            <a:extLst>
              <a:ext uri="{FF2B5EF4-FFF2-40B4-BE49-F238E27FC236}">
                <a16:creationId xmlns:a16="http://schemas.microsoft.com/office/drawing/2014/main" id="{02471D88-05A9-3E49-8528-06F2EDE2FB56}"/>
              </a:ext>
            </a:extLst>
          </p:cNvPr>
          <p:cNvSpPr txBox="1"/>
          <p:nvPr/>
        </p:nvSpPr>
        <p:spPr>
          <a:xfrm>
            <a:off x="838199" y="3001696"/>
            <a:ext cx="10958861" cy="3816429"/>
          </a:xfrm>
          <a:prstGeom prst="rect">
            <a:avLst/>
          </a:prstGeom>
          <a:noFill/>
        </p:spPr>
        <p:txBody>
          <a:bodyPr wrap="square">
            <a:spAutoFit/>
          </a:bodyPr>
          <a:lstStyle/>
          <a:p>
            <a:r>
              <a:rPr lang="fr-CH" sz="2200" b="1" i="0" dirty="0">
                <a:effectLst/>
                <a:highlight>
                  <a:srgbClr val="FFFF00"/>
                </a:highlight>
                <a:latin typeface="Calibri" panose="020F0502020204030204" pitchFamily="34" charset="0"/>
              </a:rPr>
              <a:t>Les GQD peuvent agir comme de simples </a:t>
            </a:r>
            <a:r>
              <a:rPr lang="fr-CH" sz="2200" b="1" i="0" dirty="0" err="1">
                <a:effectLst/>
                <a:highlight>
                  <a:srgbClr val="FFFF00"/>
                </a:highlight>
                <a:latin typeface="Calibri" panose="020F0502020204030204" pitchFamily="34" charset="0"/>
              </a:rPr>
              <a:t>nanocapteurs</a:t>
            </a:r>
            <a:r>
              <a:rPr lang="fr-CH" sz="2200" b="1" i="0" dirty="0">
                <a:effectLst/>
                <a:highlight>
                  <a:srgbClr val="FFFF00"/>
                </a:highlight>
                <a:latin typeface="Calibri" panose="020F0502020204030204" pitchFamily="34" charset="0"/>
              </a:rPr>
              <a:t> dans de tels réseaux. </a:t>
            </a:r>
          </a:p>
          <a:p>
            <a:endParaRPr lang="fr-CH" sz="2200" dirty="0"/>
          </a:p>
          <a:p>
            <a:r>
              <a:rPr lang="fr-CH" sz="2200" dirty="0"/>
              <a:t>Le fait que la distance de propagation est réduite/atténuée, ce qui signifie que, </a:t>
            </a:r>
            <a:r>
              <a:rPr lang="fr-CH" sz="2200" b="1" dirty="0">
                <a:highlight>
                  <a:srgbClr val="FFFF00"/>
                </a:highlight>
              </a:rPr>
              <a:t>pour maintenir la qualité du signal et sa propagation dans le corps, le </a:t>
            </a:r>
            <a:r>
              <a:rPr lang="fr-CH" sz="2200" b="1" dirty="0" err="1">
                <a:highlight>
                  <a:srgbClr val="FFFF00"/>
                </a:highlight>
              </a:rPr>
              <a:t>graphène</a:t>
            </a:r>
            <a:r>
              <a:rPr lang="fr-CH" sz="2200" b="1" dirty="0">
                <a:highlight>
                  <a:srgbClr val="FFFF00"/>
                </a:highlight>
              </a:rPr>
              <a:t> doit être présent dans le sang et les tissus, en quantité suffisante pour créer distances de liaison adéquates. </a:t>
            </a:r>
          </a:p>
          <a:p>
            <a:endParaRPr lang="fr-CH" sz="2200" b="1" i="0" dirty="0">
              <a:effectLst/>
              <a:latin typeface="Calibri" panose="020F0502020204030204" pitchFamily="34" charset="0"/>
            </a:endParaRPr>
          </a:p>
          <a:p>
            <a:r>
              <a:rPr lang="fr-CH" sz="2200" b="1" i="0" dirty="0">
                <a:effectLst/>
                <a:highlight>
                  <a:srgbClr val="FFFF00"/>
                </a:highlight>
                <a:latin typeface="Calibri" panose="020F0502020204030204" pitchFamily="34" charset="0"/>
              </a:rPr>
              <a:t>Puisque le nanoréseau de communication est présent dans tout le corps, et notamment dans le cerveau, il permet un suivi en temps réel des neurotransmetteurs en charge de transmettre des informations dans le système nerveux</a:t>
            </a:r>
            <a:r>
              <a:rPr lang="fr-CH" sz="2200" b="1" i="0" dirty="0">
                <a:effectLst/>
                <a:latin typeface="Calibri" panose="020F0502020204030204" pitchFamily="34" charset="0"/>
              </a:rPr>
              <a:t>, </a:t>
            </a:r>
            <a:r>
              <a:rPr lang="fr-CH" sz="2200" i="0" dirty="0">
                <a:effectLst/>
                <a:latin typeface="Calibri" panose="020F0502020204030204" pitchFamily="34" charset="0"/>
              </a:rPr>
              <a:t>qui sont responsables des stimuli, du désir, du plaisir, de l'apprentissage, du conditionnement, de la dépendance, de la douleur, des sentiments, de l'inhibition, entre autres. </a:t>
            </a:r>
            <a:endParaRPr lang="fr-FR" sz="2200" dirty="0"/>
          </a:p>
        </p:txBody>
      </p:sp>
      <p:sp>
        <p:nvSpPr>
          <p:cNvPr id="8" name="ZoneTexte 7">
            <a:extLst>
              <a:ext uri="{FF2B5EF4-FFF2-40B4-BE49-F238E27FC236}">
                <a16:creationId xmlns:a16="http://schemas.microsoft.com/office/drawing/2014/main" id="{D3F592AF-636C-7C46-ADF4-FA98B255461A}"/>
              </a:ext>
            </a:extLst>
          </p:cNvPr>
          <p:cNvSpPr txBox="1"/>
          <p:nvPr/>
        </p:nvSpPr>
        <p:spPr>
          <a:xfrm>
            <a:off x="6330950" y="1579895"/>
            <a:ext cx="2299854" cy="369332"/>
          </a:xfrm>
          <a:prstGeom prst="rect">
            <a:avLst/>
          </a:prstGeom>
          <a:noFill/>
        </p:spPr>
        <p:txBody>
          <a:bodyPr wrap="square">
            <a:spAutoFit/>
          </a:bodyPr>
          <a:lstStyle/>
          <a:p>
            <a:r>
              <a:rPr lang="fr-CH" b="0" i="0" dirty="0" err="1">
                <a:effectLst/>
                <a:latin typeface="Roboto Slab"/>
              </a:rPr>
              <a:t>Mik</a:t>
            </a:r>
            <a:r>
              <a:rPr lang="fr-CH" b="0" i="0" dirty="0">
                <a:effectLst/>
                <a:latin typeface="Roboto Slab"/>
              </a:rPr>
              <a:t> Andersen</a:t>
            </a:r>
            <a:endParaRPr lang="fr-FR" dirty="0"/>
          </a:p>
        </p:txBody>
      </p:sp>
      <p:sp>
        <p:nvSpPr>
          <p:cNvPr id="9" name="ZoneTexte 8">
            <a:extLst>
              <a:ext uri="{FF2B5EF4-FFF2-40B4-BE49-F238E27FC236}">
                <a16:creationId xmlns:a16="http://schemas.microsoft.com/office/drawing/2014/main" id="{159329F7-1F62-1E4B-8072-F28A237FAE77}"/>
              </a:ext>
            </a:extLst>
          </p:cNvPr>
          <p:cNvSpPr txBox="1"/>
          <p:nvPr/>
        </p:nvSpPr>
        <p:spPr>
          <a:xfrm>
            <a:off x="3885113" y="2107580"/>
            <a:ext cx="6969205" cy="400110"/>
          </a:xfrm>
          <a:prstGeom prst="rect">
            <a:avLst/>
          </a:prstGeom>
          <a:noFill/>
          <a:ln w="19050">
            <a:solidFill>
              <a:schemeClr val="tx1"/>
            </a:solidFill>
          </a:ln>
        </p:spPr>
        <p:txBody>
          <a:bodyPr wrap="square">
            <a:spAutoFit/>
          </a:bodyPr>
          <a:lstStyle/>
          <a:p>
            <a:r>
              <a:rPr lang="fr-CH" sz="2000" dirty="0"/>
              <a:t>Analyse de l’étude de </a:t>
            </a:r>
            <a:r>
              <a:rPr lang="fr-CH" sz="2000" dirty="0" err="1"/>
              <a:t>Akyildiz</a:t>
            </a:r>
            <a:r>
              <a:rPr lang="fr-CH" sz="2000" dirty="0"/>
              <a:t> IF; </a:t>
            </a:r>
            <a:r>
              <a:rPr lang="fr-CH" sz="2000" dirty="0" err="1"/>
              <a:t>Jornet</a:t>
            </a:r>
            <a:r>
              <a:rPr lang="fr-CH" sz="2000" dirty="0"/>
              <a:t> JM; </a:t>
            </a:r>
            <a:r>
              <a:rPr lang="fr-CH" sz="2000" dirty="0" err="1"/>
              <a:t>Pierobon</a:t>
            </a:r>
            <a:r>
              <a:rPr lang="fr-CH" sz="2000" dirty="0"/>
              <a:t> M. </a:t>
            </a:r>
            <a:r>
              <a:rPr lang="fr-CH" sz="2000" b="1" dirty="0"/>
              <a:t>(2010) </a:t>
            </a:r>
            <a:endParaRPr lang="fr-CH" sz="2000" b="1" dirty="0">
              <a:effectLst/>
              <a:latin typeface="Ubuntu"/>
            </a:endParaRPr>
          </a:p>
        </p:txBody>
      </p:sp>
    </p:spTree>
    <p:extLst>
      <p:ext uri="{BB962C8B-B14F-4D97-AF65-F5344CB8AC3E}">
        <p14:creationId xmlns:p14="http://schemas.microsoft.com/office/powerpoint/2010/main" val="19910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6522D-004E-8F42-8889-C6735890F2F1}"/>
              </a:ext>
            </a:extLst>
          </p:cNvPr>
          <p:cNvSpPr>
            <a:spLocks noGrp="1"/>
          </p:cNvSpPr>
          <p:nvPr>
            <p:ph type="title"/>
          </p:nvPr>
        </p:nvSpPr>
        <p:spPr>
          <a:xfrm>
            <a:off x="838199" y="95051"/>
            <a:ext cx="10256334" cy="2244260"/>
          </a:xfrm>
        </p:spPr>
        <p:txBody>
          <a:bodyPr>
            <a:normAutofit/>
          </a:bodyPr>
          <a:lstStyle/>
          <a:p>
            <a:r>
              <a:rPr lang="fr-CH" b="1" dirty="0" err="1">
                <a:latin typeface="+mn-lt"/>
              </a:rPr>
              <a:t>Nano-réseaux</a:t>
            </a:r>
            <a:r>
              <a:rPr lang="fr-CH" b="1" dirty="0">
                <a:latin typeface="+mn-lt"/>
              </a:rPr>
              <a:t> centrés sur le corps alimentés par </a:t>
            </a:r>
            <a:r>
              <a:rPr lang="fr-CH" b="1" dirty="0" err="1">
                <a:latin typeface="+mn-lt"/>
              </a:rPr>
              <a:t>rectenna</a:t>
            </a:r>
            <a:r>
              <a:rPr lang="fr-CH" b="1" dirty="0">
                <a:latin typeface="+mn-lt"/>
              </a:rPr>
              <a:t>* dans la bande </a:t>
            </a:r>
            <a:r>
              <a:rPr lang="fr-CH" b="1" dirty="0" err="1">
                <a:latin typeface="+mn-lt"/>
              </a:rPr>
              <a:t>térahertz</a:t>
            </a:r>
            <a:r>
              <a:rPr lang="fr-CH" b="1" dirty="0">
                <a:latin typeface="+mn-lt"/>
              </a:rPr>
              <a:t> </a:t>
            </a:r>
            <a:br>
              <a:rPr lang="fr-CH" b="1" dirty="0">
                <a:latin typeface="+mn-lt"/>
              </a:rPr>
            </a:br>
            <a:r>
              <a:rPr lang="fr-CH" sz="2200" b="1" dirty="0"/>
              <a:t>(*nano- antennes </a:t>
            </a:r>
            <a:r>
              <a:rPr lang="fr-CH" sz="2200" b="1" dirty="0" err="1"/>
              <a:t>plasmoniques</a:t>
            </a:r>
            <a:r>
              <a:rPr lang="fr-CH" sz="2200" b="1" dirty="0"/>
              <a:t>, également appelées « antenne nœud papillon ») </a:t>
            </a:r>
            <a:endParaRPr lang="fr-FR" sz="2200" b="1" dirty="0">
              <a:latin typeface="+mn-lt"/>
            </a:endParaRPr>
          </a:p>
        </p:txBody>
      </p:sp>
      <p:pic>
        <p:nvPicPr>
          <p:cNvPr id="6" name="Image 5">
            <a:extLst>
              <a:ext uri="{FF2B5EF4-FFF2-40B4-BE49-F238E27FC236}">
                <a16:creationId xmlns:a16="http://schemas.microsoft.com/office/drawing/2014/main" id="{AF7705D9-E5F6-1748-B045-D53F14DEB24E}"/>
              </a:ext>
            </a:extLst>
          </p:cNvPr>
          <p:cNvPicPr>
            <a:picLocks noChangeAspect="1"/>
          </p:cNvPicPr>
          <p:nvPr/>
        </p:nvPicPr>
        <p:blipFill>
          <a:blip r:embed="rId2"/>
          <a:stretch>
            <a:fillRect/>
          </a:stretch>
        </p:blipFill>
        <p:spPr>
          <a:xfrm>
            <a:off x="838199" y="2651921"/>
            <a:ext cx="2730500" cy="431800"/>
          </a:xfrm>
          <a:prstGeom prst="rect">
            <a:avLst/>
          </a:prstGeom>
        </p:spPr>
      </p:pic>
      <p:sp>
        <p:nvSpPr>
          <p:cNvPr id="9" name="ZoneTexte 8">
            <a:extLst>
              <a:ext uri="{FF2B5EF4-FFF2-40B4-BE49-F238E27FC236}">
                <a16:creationId xmlns:a16="http://schemas.microsoft.com/office/drawing/2014/main" id="{E46888D0-7CAE-E94C-B5AD-42E9390FB07F}"/>
              </a:ext>
            </a:extLst>
          </p:cNvPr>
          <p:cNvSpPr txBox="1"/>
          <p:nvPr/>
        </p:nvSpPr>
        <p:spPr>
          <a:xfrm>
            <a:off x="967833" y="3295450"/>
            <a:ext cx="10256334" cy="3139321"/>
          </a:xfrm>
          <a:prstGeom prst="rect">
            <a:avLst/>
          </a:prstGeom>
          <a:noFill/>
        </p:spPr>
        <p:txBody>
          <a:bodyPr wrap="square">
            <a:spAutoFit/>
          </a:bodyPr>
          <a:lstStyle/>
          <a:p>
            <a:r>
              <a:rPr lang="fr-CH" sz="2200" b="0" i="0" dirty="0">
                <a:effectLst/>
                <a:latin typeface="Calibri" panose="020F0502020204030204" pitchFamily="34" charset="0"/>
              </a:rPr>
              <a:t>L'objet de recherche du travail de (</a:t>
            </a:r>
            <a:r>
              <a:rPr lang="fr-CH" sz="2200" b="0" i="0" dirty="0" err="1">
                <a:effectLst/>
                <a:latin typeface="Calibri" panose="020F0502020204030204" pitchFamily="34" charset="0"/>
              </a:rPr>
              <a:t>Rong</a:t>
            </a:r>
            <a:r>
              <a:rPr lang="fr-CH" sz="2200" b="0" i="0" dirty="0">
                <a:effectLst/>
                <a:latin typeface="Calibri" panose="020F0502020204030204" pitchFamily="34" charset="0"/>
              </a:rPr>
              <a:t>, Z.; </a:t>
            </a:r>
            <a:r>
              <a:rPr lang="fr-CH" sz="2200" b="0" i="0" dirty="0" err="1">
                <a:effectLst/>
                <a:latin typeface="Calibri" panose="020F0502020204030204" pitchFamily="34" charset="0"/>
              </a:rPr>
              <a:t>Leeson</a:t>
            </a:r>
            <a:r>
              <a:rPr lang="fr-CH" sz="2200" b="0" i="0" dirty="0">
                <a:effectLst/>
                <a:latin typeface="Calibri" panose="020F0502020204030204" pitchFamily="34" charset="0"/>
              </a:rPr>
              <a:t>, MS; Higgins, MD; Lu, Y. 2018) est l'analyse comparative des capacités de récupération d'énergie des nano-</a:t>
            </a:r>
            <a:r>
              <a:rPr lang="fr-CH" sz="2200" b="0" i="0" dirty="0" err="1">
                <a:effectLst/>
                <a:latin typeface="Calibri" panose="020F0502020204030204" pitchFamily="34" charset="0"/>
              </a:rPr>
              <a:t>rectenas</a:t>
            </a:r>
            <a:r>
              <a:rPr lang="fr-CH" sz="2200" b="0" i="0" dirty="0">
                <a:effectLst/>
                <a:latin typeface="Calibri" panose="020F0502020204030204" pitchFamily="34" charset="0"/>
              </a:rPr>
              <a:t>, </a:t>
            </a:r>
            <a:r>
              <a:rPr lang="fr-CH" sz="2200" b="1" i="0" dirty="0">
                <a:effectLst/>
                <a:highlight>
                  <a:srgbClr val="FFFF00"/>
                </a:highlight>
                <a:latin typeface="Calibri" panose="020F0502020204030204" pitchFamily="34" charset="0"/>
              </a:rPr>
              <a:t>visant à leur implémentation dans les réseaux de </a:t>
            </a:r>
            <a:r>
              <a:rPr lang="fr-CH" sz="2200" b="1" i="0" dirty="0" err="1">
                <a:effectLst/>
                <a:highlight>
                  <a:srgbClr val="FFFF00"/>
                </a:highlight>
                <a:latin typeface="Calibri" panose="020F0502020204030204" pitchFamily="34" charset="0"/>
              </a:rPr>
              <a:t>nanodispositifs</a:t>
            </a:r>
            <a:r>
              <a:rPr lang="fr-CH" sz="2200" b="1" i="0" dirty="0">
                <a:effectLst/>
                <a:highlight>
                  <a:srgbClr val="FFFF00"/>
                </a:highlight>
                <a:latin typeface="Calibri" panose="020F0502020204030204" pitchFamily="34" charset="0"/>
              </a:rPr>
              <a:t> sans fil et nanotechnologie intra-corps. </a:t>
            </a:r>
          </a:p>
          <a:p>
            <a:r>
              <a:rPr lang="fr-CH" sz="2200" b="0" i="0" dirty="0">
                <a:effectLst/>
                <a:latin typeface="Calibri" panose="020F0502020204030204" pitchFamily="34" charset="0"/>
              </a:rPr>
              <a:t>Cela se reflète dans l'introduction de l'article comme suit </a:t>
            </a:r>
            <a:r>
              <a:rPr lang="fr-CH" sz="2200" b="1" dirty="0">
                <a:highlight>
                  <a:srgbClr val="FFFF00"/>
                </a:highlight>
                <a:latin typeface="Calibri" panose="020F0502020204030204" pitchFamily="34" charset="0"/>
              </a:rPr>
              <a:t>« </a:t>
            </a:r>
            <a:r>
              <a:rPr lang="fr-CH" sz="2200" b="1" i="1" dirty="0">
                <a:effectLst/>
                <a:highlight>
                  <a:srgbClr val="FFFF00"/>
                </a:highlight>
                <a:latin typeface="Calibri" panose="020F0502020204030204" pitchFamily="34" charset="0"/>
              </a:rPr>
              <a:t>dans le domaine des applications de santé, l'objectif est de développer un réseau de </a:t>
            </a:r>
            <a:r>
              <a:rPr lang="fr-CH" sz="2200" b="1" i="1" dirty="0" err="1">
                <a:effectLst/>
                <a:highlight>
                  <a:srgbClr val="FFFF00"/>
                </a:highlight>
                <a:latin typeface="Calibri" panose="020F0502020204030204" pitchFamily="34" charset="0"/>
              </a:rPr>
              <a:t>nanodispositifs</a:t>
            </a:r>
            <a:r>
              <a:rPr lang="fr-CH" sz="2200" b="1" i="1" dirty="0">
                <a:effectLst/>
                <a:highlight>
                  <a:srgbClr val="FFFF00"/>
                </a:highlight>
                <a:latin typeface="Calibri" panose="020F0502020204030204" pitchFamily="34" charset="0"/>
              </a:rPr>
              <a:t> thérapeutiques capables de travailler dans le corps humain pour soutenir la surveillance du système immunitaire, la surveillance de la santé, </a:t>
            </a:r>
            <a:r>
              <a:rPr lang="fr-CH" sz="2200" b="1" i="1" dirty="0">
                <a:highlight>
                  <a:srgbClr val="FFFF00"/>
                </a:highlight>
                <a:latin typeface="Calibri" panose="020F0502020204030204" pitchFamily="34" charset="0"/>
              </a:rPr>
              <a:t>des </a:t>
            </a:r>
            <a:r>
              <a:rPr lang="fr-CH" sz="2200" b="1" i="1" dirty="0">
                <a:effectLst/>
                <a:highlight>
                  <a:srgbClr val="FFFF00"/>
                </a:highlight>
                <a:latin typeface="Calibri" panose="020F0502020204030204" pitchFamily="34" charset="0"/>
              </a:rPr>
              <a:t>systèmes d'administration de médicaments et d'implants </a:t>
            </a:r>
            <a:r>
              <a:rPr lang="fr-CH" sz="2200" b="1" i="1" dirty="0" err="1">
                <a:effectLst/>
                <a:highlight>
                  <a:srgbClr val="FFFF00"/>
                </a:highlight>
                <a:latin typeface="Calibri" panose="020F0502020204030204" pitchFamily="34" charset="0"/>
              </a:rPr>
              <a:t>biohybrides</a:t>
            </a:r>
            <a:r>
              <a:rPr lang="fr-CH" sz="2200" b="1" i="1" dirty="0">
                <a:effectLst/>
                <a:highlight>
                  <a:srgbClr val="FFFF00"/>
                </a:highlight>
                <a:latin typeface="Calibri" panose="020F0502020204030204" pitchFamily="34" charset="0"/>
              </a:rPr>
              <a:t> </a:t>
            </a:r>
            <a:r>
              <a:rPr lang="fr-CH" sz="2200" b="1" dirty="0">
                <a:highlight>
                  <a:srgbClr val="FFFF00"/>
                </a:highlight>
                <a:latin typeface="Calibri" panose="020F0502020204030204" pitchFamily="34" charset="0"/>
              </a:rPr>
              <a:t>» </a:t>
            </a:r>
          </a:p>
        </p:txBody>
      </p:sp>
      <p:sp>
        <p:nvSpPr>
          <p:cNvPr id="11" name="ZoneTexte 10">
            <a:extLst>
              <a:ext uri="{FF2B5EF4-FFF2-40B4-BE49-F238E27FC236}">
                <a16:creationId xmlns:a16="http://schemas.microsoft.com/office/drawing/2014/main" id="{029A54D8-1D76-204F-9857-62AB0086A32B}"/>
              </a:ext>
            </a:extLst>
          </p:cNvPr>
          <p:cNvSpPr txBox="1"/>
          <p:nvPr/>
        </p:nvSpPr>
        <p:spPr>
          <a:xfrm>
            <a:off x="838199" y="2375835"/>
            <a:ext cx="2299854" cy="369332"/>
          </a:xfrm>
          <a:prstGeom prst="rect">
            <a:avLst/>
          </a:prstGeom>
          <a:noFill/>
        </p:spPr>
        <p:txBody>
          <a:bodyPr wrap="square">
            <a:spAutoFit/>
          </a:bodyPr>
          <a:lstStyle/>
          <a:p>
            <a:r>
              <a:rPr lang="fr-CH" b="0" i="0" dirty="0" err="1">
                <a:effectLst/>
                <a:latin typeface="Roboto Slab"/>
              </a:rPr>
              <a:t>Mik</a:t>
            </a:r>
            <a:r>
              <a:rPr lang="fr-CH" b="0" i="0" dirty="0">
                <a:effectLst/>
                <a:latin typeface="Roboto Slab"/>
              </a:rPr>
              <a:t> Andersen</a:t>
            </a:r>
            <a:endParaRPr lang="fr-FR" dirty="0"/>
          </a:p>
        </p:txBody>
      </p:sp>
      <p:sp>
        <p:nvSpPr>
          <p:cNvPr id="13" name="ZoneTexte 12">
            <a:extLst>
              <a:ext uri="{FF2B5EF4-FFF2-40B4-BE49-F238E27FC236}">
                <a16:creationId xmlns:a16="http://schemas.microsoft.com/office/drawing/2014/main" id="{98CE88E2-B43B-984A-A51B-191820EF52AF}"/>
              </a:ext>
            </a:extLst>
          </p:cNvPr>
          <p:cNvSpPr txBox="1"/>
          <p:nvPr/>
        </p:nvSpPr>
        <p:spPr>
          <a:xfrm>
            <a:off x="3833159" y="2375835"/>
            <a:ext cx="6969205" cy="707886"/>
          </a:xfrm>
          <a:prstGeom prst="rect">
            <a:avLst/>
          </a:prstGeom>
          <a:noFill/>
          <a:ln w="19050">
            <a:solidFill>
              <a:schemeClr val="tx1"/>
            </a:solidFill>
          </a:ln>
        </p:spPr>
        <p:txBody>
          <a:bodyPr wrap="square">
            <a:spAutoFit/>
          </a:bodyPr>
          <a:lstStyle/>
          <a:p>
            <a:r>
              <a:rPr lang="fr-CH" sz="2000" b="1" dirty="0"/>
              <a:t>Analyse des travaux </a:t>
            </a:r>
            <a:r>
              <a:rPr lang="fr-CH" sz="2000" dirty="0"/>
              <a:t>des chercheurs </a:t>
            </a:r>
            <a:r>
              <a:rPr lang="fr-CH" sz="2000" dirty="0" err="1"/>
              <a:t>Rong</a:t>
            </a:r>
            <a:r>
              <a:rPr lang="fr-CH" sz="2000" dirty="0"/>
              <a:t> Z. ; </a:t>
            </a:r>
            <a:r>
              <a:rPr lang="fr-CH" sz="2000" dirty="0" err="1"/>
              <a:t>Leeson</a:t>
            </a:r>
            <a:r>
              <a:rPr lang="fr-CH" sz="2000" dirty="0"/>
              <a:t> MS ; Higgins MD </a:t>
            </a:r>
            <a:r>
              <a:rPr lang="fr-CH" sz="2000" b="1" dirty="0"/>
              <a:t>(2018) </a:t>
            </a:r>
            <a:endParaRPr lang="fr-CH" sz="2000" b="1" dirty="0">
              <a:effectLst/>
              <a:latin typeface="Ubuntu"/>
            </a:endParaRPr>
          </a:p>
        </p:txBody>
      </p:sp>
    </p:spTree>
    <p:extLst>
      <p:ext uri="{BB962C8B-B14F-4D97-AF65-F5344CB8AC3E}">
        <p14:creationId xmlns:p14="http://schemas.microsoft.com/office/powerpoint/2010/main" val="126709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par>
                                <p:cTn id="13" presetID="1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EB72E7F-4832-5448-8DBF-C4E85B947BC2}"/>
              </a:ext>
            </a:extLst>
          </p:cNvPr>
          <p:cNvSpPr txBox="1"/>
          <p:nvPr/>
        </p:nvSpPr>
        <p:spPr>
          <a:xfrm>
            <a:off x="838199" y="3123243"/>
            <a:ext cx="11194339" cy="3785652"/>
          </a:xfrm>
          <a:prstGeom prst="rect">
            <a:avLst/>
          </a:prstGeom>
          <a:noFill/>
        </p:spPr>
        <p:txBody>
          <a:bodyPr wrap="square">
            <a:spAutoFit/>
          </a:bodyPr>
          <a:lstStyle/>
          <a:p>
            <a:r>
              <a:rPr lang="fr-CH" sz="2000" dirty="0"/>
              <a:t>Dans la thèse d'introduction, les chercheurs mentionnent un aspect substantiel </a:t>
            </a:r>
            <a:r>
              <a:rPr lang="fr-CH" sz="2000" b="1" dirty="0">
                <a:highlight>
                  <a:srgbClr val="FFFF00"/>
                </a:highlight>
              </a:rPr>
              <a:t>«</a:t>
            </a:r>
            <a:r>
              <a:rPr lang="fr-CH" sz="2000" b="1" i="1" dirty="0">
                <a:highlight>
                  <a:srgbClr val="FFFF00"/>
                </a:highlight>
              </a:rPr>
              <a:t> l'échange d'informations entre les </a:t>
            </a:r>
            <a:r>
              <a:rPr lang="fr-CH" sz="2000" b="1" i="1" dirty="0" err="1">
                <a:highlight>
                  <a:srgbClr val="FFFF00"/>
                </a:highlight>
              </a:rPr>
              <a:t>nanocapteurs</a:t>
            </a:r>
            <a:r>
              <a:rPr lang="fr-CH" sz="2000" b="1" i="1" dirty="0">
                <a:highlight>
                  <a:srgbClr val="FFFF00"/>
                </a:highlight>
              </a:rPr>
              <a:t> implantables [injectables] est le plus important, car il permet le contrôle et surveiller la libération ou le flux de composés moléculaires, biochimiques et d'autres fonctions importantes dans le corps humain. »</a:t>
            </a:r>
            <a:r>
              <a:rPr lang="fr-CH" sz="2000" b="1" i="1" dirty="0"/>
              <a:t> </a:t>
            </a:r>
            <a:r>
              <a:rPr lang="fr-CH" sz="2000" b="1" dirty="0"/>
              <a:t> La pertinence de cette affirmation est cruciale puisqu'elle suppose que </a:t>
            </a:r>
            <a:r>
              <a:rPr lang="fr-CH" sz="2000" b="1" dirty="0">
                <a:highlight>
                  <a:srgbClr val="FFFF00"/>
                </a:highlight>
              </a:rPr>
              <a:t>des </a:t>
            </a:r>
            <a:r>
              <a:rPr lang="fr-CH" sz="2000" b="1" dirty="0" err="1">
                <a:highlight>
                  <a:srgbClr val="FFFF00"/>
                </a:highlight>
              </a:rPr>
              <a:t>nanodispositifs</a:t>
            </a:r>
            <a:r>
              <a:rPr lang="fr-CH" sz="2000" b="1" dirty="0">
                <a:highlight>
                  <a:srgbClr val="FFFF00"/>
                </a:highlight>
              </a:rPr>
              <a:t> doivent être installés, injectés ou implantés dans le corps humain</a:t>
            </a:r>
            <a:r>
              <a:rPr lang="fr-CH" sz="2000" b="1" dirty="0"/>
              <a:t>, mais aussi qu'il est nécessaire de recevoir leurs signaux et les données générées pour effectuer la surveillance correspondante</a:t>
            </a:r>
            <a:r>
              <a:rPr lang="fr-CH" sz="2000" dirty="0"/>
              <a:t>, même au niveau de le flux moléculaire et les composés biochimiques, tels que les neurotransmetteurs produits par le tissu neuronal ou le système nerveux (</a:t>
            </a:r>
            <a:r>
              <a:rPr lang="fr-CH" sz="2000" dirty="0" err="1"/>
              <a:t>Abd</a:t>
            </a:r>
            <a:r>
              <a:rPr lang="fr-CH" sz="2000" dirty="0"/>
              <a:t>-El-</a:t>
            </a:r>
            <a:r>
              <a:rPr lang="fr-CH" sz="2000" dirty="0" err="1"/>
              <a:t>atty</a:t>
            </a:r>
            <a:r>
              <a:rPr lang="fr-CH" sz="2000" dirty="0"/>
              <a:t>, SM ; </a:t>
            </a:r>
            <a:r>
              <a:rPr lang="fr-CH" sz="2000" dirty="0" err="1"/>
              <a:t>Lizos</a:t>
            </a:r>
            <a:r>
              <a:rPr lang="fr-CH" sz="2000" dirty="0"/>
              <a:t>, KA; </a:t>
            </a:r>
            <a:r>
              <a:rPr lang="fr-CH" sz="2000" dirty="0" err="1"/>
              <a:t>Gharsseldien</a:t>
            </a:r>
            <a:r>
              <a:rPr lang="fr-CH" sz="2000" dirty="0"/>
              <a:t>, ZM; </a:t>
            </a:r>
            <a:r>
              <a:rPr lang="fr-CH" sz="2000" dirty="0" err="1"/>
              <a:t>Tolba</a:t>
            </a:r>
            <a:r>
              <a:rPr lang="fr-CH" sz="2000" dirty="0"/>
              <a:t>, A.; </a:t>
            </a:r>
            <a:r>
              <a:rPr lang="fr-CH" sz="2000" dirty="0" err="1"/>
              <a:t>Makhadmeh</a:t>
            </a:r>
            <a:r>
              <a:rPr lang="fr-CH" sz="2000" dirty="0"/>
              <a:t>, ZA 2018 ). </a:t>
            </a:r>
            <a:r>
              <a:rPr lang="fr-CH" sz="2000" b="1" dirty="0">
                <a:highlight>
                  <a:srgbClr val="FFFF00"/>
                </a:highlight>
              </a:rPr>
              <a:t>D'où la nécessité d'introduire du </a:t>
            </a:r>
            <a:r>
              <a:rPr lang="fr-CH" sz="2000" b="1" dirty="0" err="1">
                <a:highlight>
                  <a:srgbClr val="FFFF00"/>
                </a:highlight>
              </a:rPr>
              <a:t>graphène</a:t>
            </a:r>
            <a:r>
              <a:rPr lang="fr-CH" sz="2000" b="1" dirty="0">
                <a:highlight>
                  <a:srgbClr val="FFFF00"/>
                </a:highlight>
              </a:rPr>
              <a:t>, des nanotubes de carbone et dérivés pour capter ces signaux et des marqueurs bioélectriques pour capter l'information, mais aussi un </a:t>
            </a:r>
            <a:r>
              <a:rPr lang="fr-CH" sz="2000" b="1" dirty="0" err="1">
                <a:highlight>
                  <a:srgbClr val="FFFF00"/>
                </a:highlight>
              </a:rPr>
              <a:t>nano-réseau</a:t>
            </a:r>
            <a:r>
              <a:rPr lang="fr-CH" sz="2000" b="1" dirty="0">
                <a:highlight>
                  <a:srgbClr val="FFFF00"/>
                </a:highlight>
              </a:rPr>
              <a:t> sans fil, qui permet de transmettre ces données en dehors du corps humain.</a:t>
            </a:r>
            <a:r>
              <a:rPr lang="fr-CH" sz="2000" dirty="0"/>
              <a:t> </a:t>
            </a:r>
            <a:endParaRPr lang="fr-FR" sz="2000" dirty="0"/>
          </a:p>
        </p:txBody>
      </p:sp>
      <p:sp>
        <p:nvSpPr>
          <p:cNvPr id="11" name="ZoneTexte 10">
            <a:extLst>
              <a:ext uri="{FF2B5EF4-FFF2-40B4-BE49-F238E27FC236}">
                <a16:creationId xmlns:a16="http://schemas.microsoft.com/office/drawing/2014/main" id="{CC2EBC67-51EC-8E4E-B57D-F875BE217344}"/>
              </a:ext>
            </a:extLst>
          </p:cNvPr>
          <p:cNvSpPr txBox="1"/>
          <p:nvPr/>
        </p:nvSpPr>
        <p:spPr>
          <a:xfrm>
            <a:off x="3833158" y="2365042"/>
            <a:ext cx="6969205" cy="707886"/>
          </a:xfrm>
          <a:prstGeom prst="rect">
            <a:avLst/>
          </a:prstGeom>
          <a:noFill/>
          <a:ln w="19050">
            <a:solidFill>
              <a:schemeClr val="tx1"/>
            </a:solidFill>
          </a:ln>
        </p:spPr>
        <p:txBody>
          <a:bodyPr wrap="square">
            <a:spAutoFit/>
          </a:bodyPr>
          <a:lstStyle/>
          <a:p>
            <a:r>
              <a:rPr lang="fr-CH" sz="2000" b="1" dirty="0"/>
              <a:t>Analyse des travaux </a:t>
            </a:r>
            <a:r>
              <a:rPr lang="fr-CH" sz="2000" dirty="0"/>
              <a:t>des chercheurs </a:t>
            </a:r>
            <a:r>
              <a:rPr lang="fr-CH" sz="2000" dirty="0" err="1"/>
              <a:t>Rong</a:t>
            </a:r>
            <a:r>
              <a:rPr lang="fr-CH" sz="2000" dirty="0"/>
              <a:t> Z. ; </a:t>
            </a:r>
            <a:r>
              <a:rPr lang="fr-CH" sz="2000" dirty="0" err="1"/>
              <a:t>Leeson</a:t>
            </a:r>
            <a:r>
              <a:rPr lang="fr-CH" sz="2000" dirty="0"/>
              <a:t> MS ; Higgins MD </a:t>
            </a:r>
            <a:r>
              <a:rPr lang="fr-CH" sz="2000" b="1" dirty="0"/>
              <a:t>(2018) </a:t>
            </a:r>
            <a:endParaRPr lang="fr-CH" sz="2000" b="1" dirty="0">
              <a:effectLst/>
              <a:latin typeface="Ubuntu"/>
            </a:endParaRPr>
          </a:p>
        </p:txBody>
      </p:sp>
      <p:sp>
        <p:nvSpPr>
          <p:cNvPr id="12" name="ZoneTexte 11">
            <a:extLst>
              <a:ext uri="{FF2B5EF4-FFF2-40B4-BE49-F238E27FC236}">
                <a16:creationId xmlns:a16="http://schemas.microsoft.com/office/drawing/2014/main" id="{B70507F0-12BA-4A48-9332-2ABB777B6F25}"/>
              </a:ext>
            </a:extLst>
          </p:cNvPr>
          <p:cNvSpPr txBox="1"/>
          <p:nvPr/>
        </p:nvSpPr>
        <p:spPr>
          <a:xfrm>
            <a:off x="838199" y="2370681"/>
            <a:ext cx="2299854" cy="369332"/>
          </a:xfrm>
          <a:prstGeom prst="rect">
            <a:avLst/>
          </a:prstGeom>
          <a:noFill/>
        </p:spPr>
        <p:txBody>
          <a:bodyPr wrap="square">
            <a:spAutoFit/>
          </a:bodyPr>
          <a:lstStyle/>
          <a:p>
            <a:r>
              <a:rPr lang="fr-CH" b="0" i="0" dirty="0" err="1">
                <a:effectLst/>
                <a:latin typeface="Roboto Slab"/>
              </a:rPr>
              <a:t>Mik</a:t>
            </a:r>
            <a:r>
              <a:rPr lang="fr-CH" b="0" i="0" dirty="0">
                <a:effectLst/>
                <a:latin typeface="Roboto Slab"/>
              </a:rPr>
              <a:t> Andersen</a:t>
            </a:r>
            <a:endParaRPr lang="fr-FR" dirty="0"/>
          </a:p>
        </p:txBody>
      </p:sp>
      <p:pic>
        <p:nvPicPr>
          <p:cNvPr id="13" name="Image 12">
            <a:extLst>
              <a:ext uri="{FF2B5EF4-FFF2-40B4-BE49-F238E27FC236}">
                <a16:creationId xmlns:a16="http://schemas.microsoft.com/office/drawing/2014/main" id="{8C2307EC-7DDB-DC4B-98BD-885BEBB92893}"/>
              </a:ext>
            </a:extLst>
          </p:cNvPr>
          <p:cNvPicPr>
            <a:picLocks noChangeAspect="1"/>
          </p:cNvPicPr>
          <p:nvPr/>
        </p:nvPicPr>
        <p:blipFill>
          <a:blip r:embed="rId3"/>
          <a:stretch>
            <a:fillRect/>
          </a:stretch>
        </p:blipFill>
        <p:spPr>
          <a:xfrm>
            <a:off x="838199" y="2641128"/>
            <a:ext cx="2730500" cy="431800"/>
          </a:xfrm>
          <a:prstGeom prst="rect">
            <a:avLst/>
          </a:prstGeom>
        </p:spPr>
      </p:pic>
      <p:sp>
        <p:nvSpPr>
          <p:cNvPr id="17" name="Titre 1">
            <a:extLst>
              <a:ext uri="{FF2B5EF4-FFF2-40B4-BE49-F238E27FC236}">
                <a16:creationId xmlns:a16="http://schemas.microsoft.com/office/drawing/2014/main" id="{D494656C-84D9-224E-9B2F-E0F3F8DDACBD}"/>
              </a:ext>
            </a:extLst>
          </p:cNvPr>
          <p:cNvSpPr>
            <a:spLocks noGrp="1"/>
          </p:cNvSpPr>
          <p:nvPr>
            <p:ph type="title"/>
          </p:nvPr>
        </p:nvSpPr>
        <p:spPr>
          <a:xfrm>
            <a:off x="838199" y="95051"/>
            <a:ext cx="10256334" cy="2244260"/>
          </a:xfrm>
        </p:spPr>
        <p:txBody>
          <a:bodyPr>
            <a:normAutofit/>
          </a:bodyPr>
          <a:lstStyle/>
          <a:p>
            <a:r>
              <a:rPr lang="fr-CH" b="1" dirty="0" err="1">
                <a:latin typeface="+mn-lt"/>
              </a:rPr>
              <a:t>Nano-réseaux</a:t>
            </a:r>
            <a:r>
              <a:rPr lang="fr-CH" b="1" dirty="0">
                <a:latin typeface="+mn-lt"/>
              </a:rPr>
              <a:t> centrés sur le corps alimentés par </a:t>
            </a:r>
            <a:r>
              <a:rPr lang="fr-CH" b="1" dirty="0" err="1">
                <a:latin typeface="+mn-lt"/>
              </a:rPr>
              <a:t>rectenna</a:t>
            </a:r>
            <a:r>
              <a:rPr lang="fr-CH" b="1" dirty="0">
                <a:latin typeface="+mn-lt"/>
              </a:rPr>
              <a:t>* dans la bande </a:t>
            </a:r>
            <a:r>
              <a:rPr lang="fr-CH" b="1" dirty="0" err="1">
                <a:latin typeface="+mn-lt"/>
              </a:rPr>
              <a:t>térahertz</a:t>
            </a:r>
            <a:r>
              <a:rPr lang="fr-CH" b="1" dirty="0">
                <a:latin typeface="+mn-lt"/>
              </a:rPr>
              <a:t> </a:t>
            </a:r>
            <a:br>
              <a:rPr lang="fr-CH" b="1" dirty="0">
                <a:latin typeface="+mn-lt"/>
              </a:rPr>
            </a:br>
            <a:r>
              <a:rPr lang="fr-CH" sz="2200" b="1" dirty="0"/>
              <a:t>(*nano- antennes </a:t>
            </a:r>
            <a:r>
              <a:rPr lang="fr-CH" sz="2200" b="1" dirty="0" err="1"/>
              <a:t>plasmoniques</a:t>
            </a:r>
            <a:r>
              <a:rPr lang="fr-CH" sz="2200" b="1" dirty="0"/>
              <a:t>, également appelées « antenne nœud papillon ») </a:t>
            </a:r>
            <a:endParaRPr lang="fr-FR" sz="2200" b="1" dirty="0">
              <a:latin typeface="+mn-lt"/>
            </a:endParaRPr>
          </a:p>
        </p:txBody>
      </p:sp>
    </p:spTree>
    <p:extLst>
      <p:ext uri="{BB962C8B-B14F-4D97-AF65-F5344CB8AC3E}">
        <p14:creationId xmlns:p14="http://schemas.microsoft.com/office/powerpoint/2010/main" val="221872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6522D-004E-8F42-8889-C6735890F2F1}"/>
              </a:ext>
            </a:extLst>
          </p:cNvPr>
          <p:cNvSpPr>
            <a:spLocks noGrp="1"/>
          </p:cNvSpPr>
          <p:nvPr>
            <p:ph type="title"/>
          </p:nvPr>
        </p:nvSpPr>
        <p:spPr>
          <a:xfrm>
            <a:off x="838199" y="320520"/>
            <a:ext cx="10256334" cy="2244260"/>
          </a:xfrm>
        </p:spPr>
        <p:txBody>
          <a:bodyPr>
            <a:normAutofit fontScale="90000"/>
          </a:bodyPr>
          <a:lstStyle/>
          <a:p>
            <a:r>
              <a:rPr lang="fr-CH" b="1" dirty="0">
                <a:latin typeface="+mn-lt"/>
              </a:rPr>
              <a:t>Article de 2015 « CORONA » (</a:t>
            </a:r>
            <a:r>
              <a:rPr lang="fr-CH" b="1" u="sng" dirty="0" err="1">
                <a:latin typeface="+mn-lt"/>
              </a:rPr>
              <a:t>Co</a:t>
            </a:r>
            <a:r>
              <a:rPr lang="fr-CH" b="1" dirty="0" err="1">
                <a:latin typeface="+mn-lt"/>
              </a:rPr>
              <a:t>ordonnée</a:t>
            </a:r>
            <a:r>
              <a:rPr lang="fr-CH" b="1" dirty="0">
                <a:latin typeface="+mn-lt"/>
              </a:rPr>
              <a:t> et </a:t>
            </a:r>
            <a:r>
              <a:rPr lang="fr-CH" b="1" u="sng" dirty="0" err="1">
                <a:latin typeface="+mn-lt"/>
              </a:rPr>
              <a:t>Ro</a:t>
            </a:r>
            <a:r>
              <a:rPr lang="fr-CH" b="1" dirty="0" err="1">
                <a:latin typeface="+mn-lt"/>
              </a:rPr>
              <a:t>uting</a:t>
            </a:r>
            <a:r>
              <a:rPr lang="fr-CH" b="1" dirty="0">
                <a:latin typeface="+mn-lt"/>
              </a:rPr>
              <a:t> </a:t>
            </a:r>
            <a:r>
              <a:rPr lang="fr-CH" b="1" dirty="0" err="1">
                <a:latin typeface="+mn-lt"/>
              </a:rPr>
              <a:t>système</a:t>
            </a:r>
            <a:r>
              <a:rPr lang="fr-CH" b="1" dirty="0">
                <a:latin typeface="+mn-lt"/>
              </a:rPr>
              <a:t> </a:t>
            </a:r>
            <a:r>
              <a:rPr lang="fr-CH" b="1" u="sng" dirty="0" err="1">
                <a:latin typeface="+mn-lt"/>
              </a:rPr>
              <a:t>Na</a:t>
            </a:r>
            <a:r>
              <a:rPr lang="fr-CH" b="1" dirty="0" err="1">
                <a:latin typeface="+mn-lt"/>
              </a:rPr>
              <a:t>nonetwork</a:t>
            </a:r>
            <a:r>
              <a:rPr lang="fr-CH" b="1" dirty="0">
                <a:latin typeface="+mn-lt"/>
              </a:rPr>
              <a:t>) </a:t>
            </a:r>
            <a:br>
              <a:rPr lang="fr-CH" dirty="0"/>
            </a:br>
            <a:r>
              <a:rPr lang="fr-CH" sz="3600" b="1" dirty="0"/>
              <a:t>un système de coordonnées et de routage pour les nanoréseaux</a:t>
            </a:r>
          </a:p>
        </p:txBody>
      </p:sp>
      <p:sp>
        <p:nvSpPr>
          <p:cNvPr id="8" name="ZoneTexte 7">
            <a:extLst>
              <a:ext uri="{FF2B5EF4-FFF2-40B4-BE49-F238E27FC236}">
                <a16:creationId xmlns:a16="http://schemas.microsoft.com/office/drawing/2014/main" id="{42C4DDBC-0D70-6741-8394-686A6E5A14C2}"/>
              </a:ext>
            </a:extLst>
          </p:cNvPr>
          <p:cNvSpPr txBox="1"/>
          <p:nvPr/>
        </p:nvSpPr>
        <p:spPr>
          <a:xfrm>
            <a:off x="838199" y="2564780"/>
            <a:ext cx="6096000" cy="369332"/>
          </a:xfrm>
          <a:prstGeom prst="rect">
            <a:avLst/>
          </a:prstGeom>
          <a:noFill/>
        </p:spPr>
        <p:txBody>
          <a:bodyPr wrap="square">
            <a:spAutoFit/>
          </a:bodyPr>
          <a:lstStyle/>
          <a:p>
            <a:r>
              <a:rPr lang="fr-CH" sz="1800" dirty="0" err="1">
                <a:effectLst/>
                <a:latin typeface="Calibri" panose="020F0502020204030204" pitchFamily="34" charset="0"/>
              </a:rPr>
              <a:t>Tsioliaridou</a:t>
            </a:r>
            <a:r>
              <a:rPr lang="fr-CH" sz="1800" dirty="0">
                <a:effectLst/>
                <a:latin typeface="Calibri" panose="020F0502020204030204" pitchFamily="34" charset="0"/>
              </a:rPr>
              <a:t>, A.; </a:t>
            </a:r>
            <a:r>
              <a:rPr lang="fr-CH" sz="1800" dirty="0" err="1">
                <a:effectLst/>
                <a:latin typeface="Calibri" panose="020F0502020204030204" pitchFamily="34" charset="0"/>
              </a:rPr>
              <a:t>Liaskos</a:t>
            </a:r>
            <a:r>
              <a:rPr lang="fr-CH" sz="1800" dirty="0">
                <a:effectLst/>
                <a:latin typeface="Calibri" panose="020F0502020204030204" pitchFamily="34" charset="0"/>
              </a:rPr>
              <a:t>, C.; </a:t>
            </a:r>
            <a:r>
              <a:rPr lang="fr-CH" sz="1800" dirty="0" err="1">
                <a:effectLst/>
                <a:latin typeface="Calibri" panose="020F0502020204030204" pitchFamily="34" charset="0"/>
              </a:rPr>
              <a:t>Ioannidis</a:t>
            </a:r>
            <a:r>
              <a:rPr lang="fr-CH" sz="1800" dirty="0">
                <a:effectLst/>
                <a:latin typeface="Calibri" panose="020F0502020204030204" pitchFamily="34" charset="0"/>
              </a:rPr>
              <a:t>, S.; </a:t>
            </a:r>
            <a:r>
              <a:rPr lang="fr-CH" sz="1800" dirty="0" err="1">
                <a:effectLst/>
                <a:latin typeface="Calibri" panose="020F0502020204030204" pitchFamily="34" charset="0"/>
              </a:rPr>
              <a:t>Pitsillides</a:t>
            </a:r>
            <a:r>
              <a:rPr lang="fr-CH" sz="1800" dirty="0">
                <a:effectLst/>
                <a:latin typeface="Calibri" panose="020F0502020204030204" pitchFamily="34" charset="0"/>
              </a:rPr>
              <a:t>, A. </a:t>
            </a:r>
            <a:endParaRPr lang="fr-CH" dirty="0"/>
          </a:p>
        </p:txBody>
      </p:sp>
      <p:sp>
        <p:nvSpPr>
          <p:cNvPr id="10" name="ZoneTexte 9">
            <a:extLst>
              <a:ext uri="{FF2B5EF4-FFF2-40B4-BE49-F238E27FC236}">
                <a16:creationId xmlns:a16="http://schemas.microsoft.com/office/drawing/2014/main" id="{24A28A45-89AC-6F4D-A191-0883D5B51991}"/>
              </a:ext>
            </a:extLst>
          </p:cNvPr>
          <p:cNvSpPr txBox="1"/>
          <p:nvPr/>
        </p:nvSpPr>
        <p:spPr>
          <a:xfrm>
            <a:off x="942107" y="3121160"/>
            <a:ext cx="10654148" cy="3416320"/>
          </a:xfrm>
          <a:prstGeom prst="rect">
            <a:avLst/>
          </a:prstGeom>
          <a:noFill/>
        </p:spPr>
        <p:txBody>
          <a:bodyPr wrap="square">
            <a:spAutoFit/>
          </a:bodyPr>
          <a:lstStyle/>
          <a:p>
            <a:r>
              <a:rPr lang="fr-CH" sz="2400" dirty="0"/>
              <a:t>« </a:t>
            </a:r>
            <a:r>
              <a:rPr lang="fr-CH" sz="2400" dirty="0">
                <a:effectLst/>
              </a:rPr>
              <a:t>Les </a:t>
            </a:r>
            <a:r>
              <a:rPr lang="fr-CH" sz="2400" dirty="0" err="1">
                <a:effectLst/>
              </a:rPr>
              <a:t>nanomachines</a:t>
            </a:r>
            <a:r>
              <a:rPr lang="fr-CH" sz="2400" dirty="0">
                <a:effectLst/>
              </a:rPr>
              <a:t> sont des nœuds </a:t>
            </a:r>
            <a:r>
              <a:rPr lang="fr-CH" sz="2400" dirty="0" err="1">
                <a:effectLst/>
              </a:rPr>
              <a:t>entièrement</a:t>
            </a:r>
            <a:r>
              <a:rPr lang="fr-CH" sz="2400" dirty="0">
                <a:effectLst/>
              </a:rPr>
              <a:t> autonomes qui peuvent effectuer des </a:t>
            </a:r>
            <a:r>
              <a:rPr lang="fr-CH" sz="2400" dirty="0" err="1">
                <a:effectLst/>
              </a:rPr>
              <a:t>opérations</a:t>
            </a:r>
            <a:r>
              <a:rPr lang="fr-CH" sz="2400" dirty="0">
                <a:effectLst/>
              </a:rPr>
              <a:t> simples et communiquer sur de courtes distances. </a:t>
            </a:r>
            <a:r>
              <a:rPr lang="fr-CH" sz="2400" b="1" dirty="0">
                <a:effectLst/>
                <a:highlight>
                  <a:srgbClr val="FFFF00"/>
                </a:highlight>
              </a:rPr>
              <a:t>Actuellement (2015), des antennes miniatures à base de </a:t>
            </a:r>
            <a:r>
              <a:rPr lang="fr-CH" sz="2400" b="1" dirty="0" err="1">
                <a:effectLst/>
                <a:highlight>
                  <a:srgbClr val="FFFF00"/>
                </a:highlight>
              </a:rPr>
              <a:t>graphène</a:t>
            </a:r>
            <a:r>
              <a:rPr lang="fr-CH" sz="2400" b="1" dirty="0">
                <a:effectLst/>
                <a:highlight>
                  <a:srgbClr val="FFFF00"/>
                </a:highlight>
              </a:rPr>
              <a:t> sont introduites qui donnent aux </a:t>
            </a:r>
            <a:r>
              <a:rPr lang="fr-CH" sz="2400" b="1" dirty="0" err="1">
                <a:effectLst/>
                <a:highlight>
                  <a:srgbClr val="FFFF00"/>
                </a:highlight>
              </a:rPr>
              <a:t>nanomachines</a:t>
            </a:r>
            <a:r>
              <a:rPr lang="fr-CH" sz="2400" b="1" dirty="0">
                <a:effectLst/>
                <a:highlight>
                  <a:srgbClr val="FFFF00"/>
                </a:highlight>
              </a:rPr>
              <a:t> la </a:t>
            </a:r>
            <a:r>
              <a:rPr lang="fr-CH" sz="2400" b="1" dirty="0" err="1">
                <a:effectLst/>
                <a:highlight>
                  <a:srgbClr val="FFFF00"/>
                </a:highlight>
              </a:rPr>
              <a:t>capacite</a:t>
            </a:r>
            <a:r>
              <a:rPr lang="fr-CH" sz="2400" b="1" dirty="0">
                <a:effectLst/>
                <a:highlight>
                  <a:srgbClr val="FFFF00"/>
                </a:highlight>
              </a:rPr>
              <a:t>́ d'atteindre des taux de transmission </a:t>
            </a:r>
            <a:r>
              <a:rPr lang="fr-CH" sz="2400" b="1" dirty="0" err="1">
                <a:effectLst/>
                <a:highlight>
                  <a:srgbClr val="FFFF00"/>
                </a:highlight>
              </a:rPr>
              <a:t>élevés</a:t>
            </a:r>
            <a:r>
              <a:rPr lang="fr-CH" sz="2400" b="1" dirty="0">
                <a:effectLst/>
                <a:highlight>
                  <a:srgbClr val="FFFF00"/>
                </a:highlight>
              </a:rPr>
              <a:t> sur de </a:t>
            </a:r>
            <a:r>
              <a:rPr lang="fr-CH" sz="2400" b="1" dirty="0" err="1">
                <a:effectLst/>
                <a:highlight>
                  <a:srgbClr val="FFFF00"/>
                </a:highlight>
              </a:rPr>
              <a:t>très</a:t>
            </a:r>
            <a:r>
              <a:rPr lang="fr-CH" sz="2400" b="1" dirty="0">
                <a:effectLst/>
                <a:highlight>
                  <a:srgbClr val="FFFF00"/>
                </a:highlight>
              </a:rPr>
              <a:t> courtes distances lorsqu'ils fonctionnent dans le spectre de fonctionnement le plus prometteur de la bande </a:t>
            </a:r>
            <a:r>
              <a:rPr lang="fr-CH" sz="2400" b="1" dirty="0" err="1">
                <a:effectLst/>
                <a:highlight>
                  <a:srgbClr val="FFFF00"/>
                </a:highlight>
              </a:rPr>
              <a:t>Térahertz</a:t>
            </a:r>
            <a:r>
              <a:rPr lang="fr-CH" sz="2400" b="1" dirty="0">
                <a:effectLst/>
                <a:highlight>
                  <a:srgbClr val="FFFF00"/>
                </a:highlight>
              </a:rPr>
              <a:t>.</a:t>
            </a:r>
            <a:r>
              <a:rPr lang="fr-CH" sz="2400" b="1" dirty="0">
                <a:effectLst/>
              </a:rPr>
              <a:t> </a:t>
            </a:r>
          </a:p>
          <a:p>
            <a:endParaRPr lang="fr-CH" sz="2400" b="1" dirty="0"/>
          </a:p>
          <a:p>
            <a:r>
              <a:rPr lang="fr-CH" sz="2400" dirty="0">
                <a:effectLst/>
                <a:highlight>
                  <a:srgbClr val="FFFF00"/>
                </a:highlight>
              </a:rPr>
              <a:t>Ces </a:t>
            </a:r>
            <a:r>
              <a:rPr lang="fr-CH" sz="2400" dirty="0" err="1">
                <a:effectLst/>
                <a:highlight>
                  <a:srgbClr val="FFFF00"/>
                </a:highlight>
              </a:rPr>
              <a:t>réseaux</a:t>
            </a:r>
            <a:r>
              <a:rPr lang="fr-CH" sz="2400" dirty="0">
                <a:effectLst/>
                <a:highlight>
                  <a:srgbClr val="FFFF00"/>
                </a:highlight>
              </a:rPr>
              <a:t> devraient </a:t>
            </a:r>
            <a:r>
              <a:rPr lang="fr-CH" sz="2400" dirty="0" err="1">
                <a:effectLst/>
                <a:highlight>
                  <a:srgbClr val="FFFF00"/>
                </a:highlight>
              </a:rPr>
              <a:t>être</a:t>
            </a:r>
            <a:r>
              <a:rPr lang="fr-CH" sz="2400" dirty="0">
                <a:effectLst/>
                <a:highlight>
                  <a:srgbClr val="FFFF00"/>
                </a:highlight>
              </a:rPr>
              <a:t> largement </a:t>
            </a:r>
            <a:r>
              <a:rPr lang="fr-CH" sz="2400" dirty="0" err="1">
                <a:effectLst/>
                <a:highlight>
                  <a:srgbClr val="FFFF00"/>
                </a:highlight>
              </a:rPr>
              <a:t>déployés</a:t>
            </a:r>
            <a:r>
              <a:rPr lang="fr-CH" sz="2400" dirty="0">
                <a:effectLst/>
                <a:highlight>
                  <a:srgbClr val="FFFF00"/>
                </a:highlight>
              </a:rPr>
              <a:t> dans une </a:t>
            </a:r>
            <a:r>
              <a:rPr lang="fr-CH" sz="2400" dirty="0" err="1">
                <a:effectLst/>
                <a:highlight>
                  <a:srgbClr val="FFFF00"/>
                </a:highlight>
              </a:rPr>
              <a:t>variéte</a:t>
            </a:r>
            <a:r>
              <a:rPr lang="fr-CH" sz="2400" dirty="0">
                <a:effectLst/>
                <a:highlight>
                  <a:srgbClr val="FFFF00"/>
                </a:highlight>
              </a:rPr>
              <a:t>́ de domaines, notamment </a:t>
            </a:r>
            <a:r>
              <a:rPr lang="fr-CH" sz="2400" b="1" u="sng" dirty="0" err="1">
                <a:effectLst/>
                <a:highlight>
                  <a:srgbClr val="FFFF00"/>
                </a:highlight>
              </a:rPr>
              <a:t>biomédical</a:t>
            </a:r>
            <a:r>
              <a:rPr lang="fr-CH" sz="2400" dirty="0">
                <a:effectLst/>
                <a:highlight>
                  <a:srgbClr val="FFFF00"/>
                </a:highlight>
              </a:rPr>
              <a:t>, </a:t>
            </a:r>
            <a:r>
              <a:rPr lang="fr-CH" sz="2400" b="1" u="sng" dirty="0">
                <a:effectLst/>
                <a:highlight>
                  <a:srgbClr val="FFFF00"/>
                </a:highlight>
              </a:rPr>
              <a:t>industriel</a:t>
            </a:r>
            <a:r>
              <a:rPr lang="fr-CH" sz="2400" dirty="0">
                <a:effectLst/>
                <a:highlight>
                  <a:srgbClr val="FFFF00"/>
                </a:highlight>
              </a:rPr>
              <a:t>, </a:t>
            </a:r>
            <a:r>
              <a:rPr lang="fr-CH" sz="2400" b="1" u="sng" dirty="0">
                <a:effectLst/>
                <a:highlight>
                  <a:srgbClr val="FFFF00"/>
                </a:highlight>
              </a:rPr>
              <a:t>environnemental</a:t>
            </a:r>
            <a:r>
              <a:rPr lang="fr-CH" sz="2400" b="1" dirty="0">
                <a:effectLst/>
                <a:highlight>
                  <a:srgbClr val="FFFF00"/>
                </a:highlight>
              </a:rPr>
              <a:t> </a:t>
            </a:r>
            <a:r>
              <a:rPr lang="fr-CH" sz="2400" dirty="0">
                <a:effectLst/>
                <a:highlight>
                  <a:srgbClr val="FFFF00"/>
                </a:highlight>
              </a:rPr>
              <a:t>et </a:t>
            </a:r>
            <a:r>
              <a:rPr lang="fr-CH" sz="2400" b="1" u="sng" dirty="0">
                <a:effectLst/>
                <a:highlight>
                  <a:srgbClr val="FFFF00"/>
                </a:highlight>
              </a:rPr>
              <a:t>militaire</a:t>
            </a:r>
            <a:r>
              <a:rPr lang="fr-CH" sz="2400" dirty="0">
                <a:effectLst/>
                <a:highlight>
                  <a:srgbClr val="FFFF00"/>
                </a:highlight>
              </a:rPr>
              <a:t> »</a:t>
            </a:r>
            <a:endParaRPr lang="fr-CH" sz="2400" dirty="0">
              <a:highlight>
                <a:srgbClr val="FFFF00"/>
              </a:highlight>
            </a:endParaRPr>
          </a:p>
        </p:txBody>
      </p:sp>
    </p:spTree>
    <p:extLst>
      <p:ext uri="{BB962C8B-B14F-4D97-AF65-F5344CB8AC3E}">
        <p14:creationId xmlns:p14="http://schemas.microsoft.com/office/powerpoint/2010/main" val="9747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C29825-5833-0A49-A98A-8AB2746AF6D5}"/>
              </a:ext>
            </a:extLst>
          </p:cNvPr>
          <p:cNvSpPr>
            <a:spLocks noGrp="1"/>
          </p:cNvSpPr>
          <p:nvPr>
            <p:ph type="ctrTitle"/>
          </p:nvPr>
        </p:nvSpPr>
        <p:spPr/>
        <p:txBody>
          <a:bodyPr>
            <a:normAutofit/>
          </a:bodyPr>
          <a:lstStyle/>
          <a:p>
            <a:r>
              <a:rPr lang="fr-FR" b="1" dirty="0">
                <a:latin typeface="+mn-lt"/>
              </a:rPr>
              <a:t>DU GRAPHENE POUR NOTRE SANTE ?</a:t>
            </a:r>
          </a:p>
        </p:txBody>
      </p:sp>
      <p:pic>
        <p:nvPicPr>
          <p:cNvPr id="4" name="Image 3">
            <a:extLst>
              <a:ext uri="{FF2B5EF4-FFF2-40B4-BE49-F238E27FC236}">
                <a16:creationId xmlns:a16="http://schemas.microsoft.com/office/drawing/2014/main" id="{EE684614-DB92-594E-B165-EC2C50BA26C3}"/>
              </a:ext>
            </a:extLst>
          </p:cNvPr>
          <p:cNvPicPr>
            <a:picLocks noChangeAspect="1"/>
          </p:cNvPicPr>
          <p:nvPr/>
        </p:nvPicPr>
        <p:blipFill>
          <a:blip r:embed="rId2"/>
          <a:stretch>
            <a:fillRect/>
          </a:stretch>
        </p:blipFill>
        <p:spPr>
          <a:xfrm>
            <a:off x="3905250" y="5054600"/>
            <a:ext cx="4724400" cy="1524000"/>
          </a:xfrm>
          <a:prstGeom prst="rect">
            <a:avLst/>
          </a:prstGeom>
        </p:spPr>
      </p:pic>
      <p:pic>
        <p:nvPicPr>
          <p:cNvPr id="6" name="Image 5">
            <a:extLst>
              <a:ext uri="{FF2B5EF4-FFF2-40B4-BE49-F238E27FC236}">
                <a16:creationId xmlns:a16="http://schemas.microsoft.com/office/drawing/2014/main" id="{520D4DD8-5574-3C4A-93B2-40AB85C29C80}"/>
              </a:ext>
            </a:extLst>
          </p:cNvPr>
          <p:cNvPicPr>
            <a:picLocks noChangeAspect="1"/>
          </p:cNvPicPr>
          <p:nvPr/>
        </p:nvPicPr>
        <p:blipFill>
          <a:blip r:embed="rId3"/>
          <a:stretch>
            <a:fillRect/>
          </a:stretch>
        </p:blipFill>
        <p:spPr>
          <a:xfrm>
            <a:off x="3905250" y="3429000"/>
            <a:ext cx="4146550" cy="1527058"/>
          </a:xfrm>
          <a:prstGeom prst="rect">
            <a:avLst/>
          </a:prstGeom>
        </p:spPr>
      </p:pic>
      <p:sp>
        <p:nvSpPr>
          <p:cNvPr id="5" name="Titre 1">
            <a:extLst>
              <a:ext uri="{FF2B5EF4-FFF2-40B4-BE49-F238E27FC236}">
                <a16:creationId xmlns:a16="http://schemas.microsoft.com/office/drawing/2014/main" id="{0FD2DB35-7BF4-F94A-A7BF-FC20B574C64E}"/>
              </a:ext>
            </a:extLst>
          </p:cNvPr>
          <p:cNvSpPr txBox="1">
            <a:spLocks/>
          </p:cNvSpPr>
          <p:nvPr/>
        </p:nvSpPr>
        <p:spPr>
          <a:xfrm>
            <a:off x="-678874" y="57727"/>
            <a:ext cx="9570533" cy="1290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H" sz="4400" b="1" dirty="0"/>
              <a:t>Retour à l’IEQ #65 du 9.09.21</a:t>
            </a:r>
            <a:endParaRPr lang="fr-FR" sz="4400" b="1" dirty="0">
              <a:latin typeface="+mn-lt"/>
            </a:endParaRPr>
          </a:p>
        </p:txBody>
      </p:sp>
    </p:spTree>
    <p:extLst>
      <p:ext uri="{BB962C8B-B14F-4D97-AF65-F5344CB8AC3E}">
        <p14:creationId xmlns:p14="http://schemas.microsoft.com/office/powerpoint/2010/main" val="291716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55"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5"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63CB20-80B1-E64F-AA30-2A64D4A33432}"/>
              </a:ext>
            </a:extLst>
          </p:cNvPr>
          <p:cNvPicPr>
            <a:picLocks noChangeAspect="1"/>
          </p:cNvPicPr>
          <p:nvPr/>
        </p:nvPicPr>
        <p:blipFill>
          <a:blip r:embed="rId2"/>
          <a:stretch>
            <a:fillRect/>
          </a:stretch>
        </p:blipFill>
        <p:spPr>
          <a:xfrm>
            <a:off x="0" y="0"/>
            <a:ext cx="5039398" cy="6858000"/>
          </a:xfrm>
          <a:prstGeom prst="rect">
            <a:avLst/>
          </a:prstGeom>
        </p:spPr>
      </p:pic>
      <p:pic>
        <p:nvPicPr>
          <p:cNvPr id="5" name="Image 4">
            <a:extLst>
              <a:ext uri="{FF2B5EF4-FFF2-40B4-BE49-F238E27FC236}">
                <a16:creationId xmlns:a16="http://schemas.microsoft.com/office/drawing/2014/main" id="{1AAEF738-1267-9248-83F6-14350298D0FF}"/>
              </a:ext>
            </a:extLst>
          </p:cNvPr>
          <p:cNvPicPr/>
          <p:nvPr/>
        </p:nvPicPr>
        <p:blipFill>
          <a:blip r:embed="rId3"/>
          <a:stretch>
            <a:fillRect/>
          </a:stretch>
        </p:blipFill>
        <p:spPr>
          <a:xfrm>
            <a:off x="7467600" y="0"/>
            <a:ext cx="4724400" cy="1524000"/>
          </a:xfrm>
          <a:prstGeom prst="rect">
            <a:avLst/>
          </a:prstGeom>
        </p:spPr>
      </p:pic>
      <p:sp>
        <p:nvSpPr>
          <p:cNvPr id="7" name="Rectangle 6">
            <a:extLst>
              <a:ext uri="{FF2B5EF4-FFF2-40B4-BE49-F238E27FC236}">
                <a16:creationId xmlns:a16="http://schemas.microsoft.com/office/drawing/2014/main" id="{D01B9B1F-41D1-874A-B73A-BD9F18E817D8}"/>
              </a:ext>
            </a:extLst>
          </p:cNvPr>
          <p:cNvSpPr/>
          <p:nvPr/>
        </p:nvSpPr>
        <p:spPr>
          <a:xfrm>
            <a:off x="5485469" y="2559689"/>
            <a:ext cx="4344331" cy="1323439"/>
          </a:xfrm>
          <a:prstGeom prst="rect">
            <a:avLst/>
          </a:prstGeom>
        </p:spPr>
        <p:txBody>
          <a:bodyPr wrap="none">
            <a:spAutoFit/>
          </a:bodyPr>
          <a:lstStyle/>
          <a:p>
            <a:r>
              <a:rPr lang="fr-FR" sz="4000" b="1" dirty="0"/>
              <a:t>GUÉRIR LES PLAIES </a:t>
            </a:r>
          </a:p>
          <a:p>
            <a:r>
              <a:rPr lang="fr-FR" sz="4000" b="1" dirty="0"/>
              <a:t>AVEC LE GRAPHÈNE</a:t>
            </a:r>
          </a:p>
        </p:txBody>
      </p:sp>
    </p:spTree>
    <p:extLst>
      <p:ext uri="{BB962C8B-B14F-4D97-AF65-F5344CB8AC3E}">
        <p14:creationId xmlns:p14="http://schemas.microsoft.com/office/powerpoint/2010/main" val="17892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A4ECF2-7662-3745-9720-FA8CA937793C}"/>
              </a:ext>
            </a:extLst>
          </p:cNvPr>
          <p:cNvPicPr>
            <a:picLocks noChangeAspect="1"/>
          </p:cNvPicPr>
          <p:nvPr/>
        </p:nvPicPr>
        <p:blipFill>
          <a:blip r:embed="rId2"/>
          <a:stretch>
            <a:fillRect/>
          </a:stretch>
        </p:blipFill>
        <p:spPr>
          <a:xfrm>
            <a:off x="554182" y="0"/>
            <a:ext cx="11083636" cy="6858000"/>
          </a:xfrm>
          <a:prstGeom prst="rect">
            <a:avLst/>
          </a:prstGeom>
        </p:spPr>
      </p:pic>
    </p:spTree>
    <p:extLst>
      <p:ext uri="{BB962C8B-B14F-4D97-AF65-F5344CB8AC3E}">
        <p14:creationId xmlns:p14="http://schemas.microsoft.com/office/powerpoint/2010/main" val="78531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BB75FF-2D95-E549-AD93-80707CE45079}"/>
              </a:ext>
            </a:extLst>
          </p:cNvPr>
          <p:cNvSpPr/>
          <p:nvPr/>
        </p:nvSpPr>
        <p:spPr>
          <a:xfrm>
            <a:off x="2511938" y="406187"/>
            <a:ext cx="7433830" cy="707886"/>
          </a:xfrm>
          <a:prstGeom prst="rect">
            <a:avLst/>
          </a:prstGeom>
        </p:spPr>
        <p:txBody>
          <a:bodyPr wrap="none">
            <a:spAutoFit/>
          </a:bodyPr>
          <a:lstStyle/>
          <a:p>
            <a:r>
              <a:rPr lang="fr-CH" sz="4000" dirty="0">
                <a:latin typeface="Calibri" panose="020F0502020204030204" pitchFamily="34" charset="0"/>
                <a:ea typeface="Times New Roman" panose="02020603050405020304" pitchFamily="18" charset="0"/>
              </a:rPr>
              <a:t>page 8 &amp; 9 : </a:t>
            </a:r>
            <a:r>
              <a:rPr lang="fr-FR" sz="4000" b="1" dirty="0"/>
              <a:t>L’HUMAIN DU FUTUR</a:t>
            </a:r>
            <a:r>
              <a:rPr lang="fr-CH" sz="4000" b="1" dirty="0">
                <a:effectLst/>
              </a:rPr>
              <a:t> </a:t>
            </a:r>
            <a:endParaRPr lang="fr-FR" sz="4000" b="1" dirty="0"/>
          </a:p>
        </p:txBody>
      </p:sp>
      <p:pic>
        <p:nvPicPr>
          <p:cNvPr id="2" name="Image 1">
            <a:extLst>
              <a:ext uri="{FF2B5EF4-FFF2-40B4-BE49-F238E27FC236}">
                <a16:creationId xmlns:a16="http://schemas.microsoft.com/office/drawing/2014/main" id="{DC41EE2C-4A61-7D4A-8A0F-8993FAAAD3D6}"/>
              </a:ext>
            </a:extLst>
          </p:cNvPr>
          <p:cNvPicPr>
            <a:picLocks noChangeAspect="1"/>
          </p:cNvPicPr>
          <p:nvPr/>
        </p:nvPicPr>
        <p:blipFill>
          <a:blip r:embed="rId2"/>
          <a:stretch>
            <a:fillRect/>
          </a:stretch>
        </p:blipFill>
        <p:spPr>
          <a:xfrm>
            <a:off x="5888218" y="3293789"/>
            <a:ext cx="2481082" cy="3416770"/>
          </a:xfrm>
          <a:prstGeom prst="rect">
            <a:avLst/>
          </a:prstGeom>
        </p:spPr>
      </p:pic>
      <p:pic>
        <p:nvPicPr>
          <p:cNvPr id="4" name="Image 3">
            <a:extLst>
              <a:ext uri="{FF2B5EF4-FFF2-40B4-BE49-F238E27FC236}">
                <a16:creationId xmlns:a16="http://schemas.microsoft.com/office/drawing/2014/main" id="{D70ED8EE-A32F-8244-8670-660B7DB3E5BF}"/>
              </a:ext>
            </a:extLst>
          </p:cNvPr>
          <p:cNvPicPr>
            <a:picLocks noChangeAspect="1"/>
          </p:cNvPicPr>
          <p:nvPr/>
        </p:nvPicPr>
        <p:blipFill>
          <a:blip r:embed="rId3"/>
          <a:stretch>
            <a:fillRect/>
          </a:stretch>
        </p:blipFill>
        <p:spPr>
          <a:xfrm>
            <a:off x="211314" y="1114073"/>
            <a:ext cx="7131570" cy="3498400"/>
          </a:xfrm>
          <a:prstGeom prst="rect">
            <a:avLst/>
          </a:prstGeom>
        </p:spPr>
      </p:pic>
      <p:sp>
        <p:nvSpPr>
          <p:cNvPr id="9" name="Rectangle 8">
            <a:extLst>
              <a:ext uri="{FF2B5EF4-FFF2-40B4-BE49-F238E27FC236}">
                <a16:creationId xmlns:a16="http://schemas.microsoft.com/office/drawing/2014/main" id="{1E037614-48C2-1E45-BF63-6FAD39493AC5}"/>
              </a:ext>
            </a:extLst>
          </p:cNvPr>
          <p:cNvSpPr/>
          <p:nvPr/>
        </p:nvSpPr>
        <p:spPr>
          <a:xfrm>
            <a:off x="8567817" y="3848012"/>
            <a:ext cx="3164399" cy="2246769"/>
          </a:xfrm>
          <a:prstGeom prst="rect">
            <a:avLst/>
          </a:prstGeom>
        </p:spPr>
        <p:txBody>
          <a:bodyPr wrap="square">
            <a:spAutoFit/>
          </a:bodyPr>
          <a:lstStyle/>
          <a:p>
            <a:r>
              <a:rPr lang="fr-FR" sz="2000" b="1" cap="all" dirty="0">
                <a:solidFill>
                  <a:srgbClr val="202124"/>
                </a:solidFill>
                <a:latin typeface="inherit"/>
                <a:ea typeface="Calibri" panose="020F0502020204030204" pitchFamily="34" charset="0"/>
                <a:cs typeface="Times New Roman" panose="02020603050405020304" pitchFamily="18" charset="0"/>
              </a:rPr>
              <a:t>prothèses rétiniennes </a:t>
            </a:r>
          </a:p>
          <a:p>
            <a:r>
              <a:rPr lang="fr-FR" sz="2000" dirty="0">
                <a:solidFill>
                  <a:srgbClr val="202124"/>
                </a:solidFill>
                <a:latin typeface="inherit"/>
                <a:ea typeface="Calibri" panose="020F0502020204030204" pitchFamily="34" charset="0"/>
                <a:cs typeface="Times New Roman" panose="02020603050405020304" pitchFamily="18" charset="0"/>
              </a:rPr>
              <a:t>de nouvelle génération utilisent des électrodes à base de </a:t>
            </a:r>
            <a:r>
              <a:rPr lang="fr-FR" sz="2000" dirty="0" err="1">
                <a:solidFill>
                  <a:srgbClr val="202124"/>
                </a:solidFill>
                <a:latin typeface="inherit"/>
                <a:ea typeface="Calibri" panose="020F0502020204030204" pitchFamily="34" charset="0"/>
                <a:cs typeface="Times New Roman" panose="02020603050405020304" pitchFamily="18" charset="0"/>
              </a:rPr>
              <a:t>graphène</a:t>
            </a:r>
            <a:r>
              <a:rPr lang="fr-FR" sz="2000" dirty="0">
                <a:solidFill>
                  <a:srgbClr val="202124"/>
                </a:solidFill>
                <a:latin typeface="inherit"/>
                <a:ea typeface="Calibri" panose="020F0502020204030204" pitchFamily="34" charset="0"/>
                <a:cs typeface="Times New Roman" panose="02020603050405020304" pitchFamily="18" charset="0"/>
              </a:rPr>
              <a:t> </a:t>
            </a:r>
            <a:r>
              <a:rPr lang="fr-FR" sz="2000" dirty="0"/>
              <a:t>pour fournir une </a:t>
            </a:r>
            <a:r>
              <a:rPr lang="fr-FR" sz="2000" b="1" dirty="0">
                <a:highlight>
                  <a:srgbClr val="FFFF00"/>
                </a:highlight>
              </a:rPr>
              <a:t>vision artificielle </a:t>
            </a:r>
            <a:r>
              <a:rPr lang="fr-FR" sz="2000" dirty="0"/>
              <a:t>aux patients aveuglés par la dégénérescence rétinienne</a:t>
            </a:r>
            <a:r>
              <a:rPr lang="fr-CH" sz="2000" dirty="0">
                <a:effectLst/>
              </a:rPr>
              <a:t> </a:t>
            </a:r>
            <a:endParaRPr lang="fr-FR" sz="2000" dirty="0"/>
          </a:p>
        </p:txBody>
      </p:sp>
      <p:sp>
        <p:nvSpPr>
          <p:cNvPr id="10" name="Rectangle 9">
            <a:extLst>
              <a:ext uri="{FF2B5EF4-FFF2-40B4-BE49-F238E27FC236}">
                <a16:creationId xmlns:a16="http://schemas.microsoft.com/office/drawing/2014/main" id="{11FCC4DA-05EB-1546-9111-026F64564DB6}"/>
              </a:ext>
            </a:extLst>
          </p:cNvPr>
          <p:cNvSpPr/>
          <p:nvPr/>
        </p:nvSpPr>
        <p:spPr>
          <a:xfrm>
            <a:off x="211314" y="4697486"/>
            <a:ext cx="3679149" cy="400110"/>
          </a:xfrm>
          <a:prstGeom prst="rect">
            <a:avLst/>
          </a:prstGeom>
        </p:spPr>
        <p:txBody>
          <a:bodyPr wrap="none">
            <a:spAutoFit/>
          </a:bodyPr>
          <a:lstStyle/>
          <a:p>
            <a:r>
              <a:rPr lang="fr-FR" sz="2000" b="1" dirty="0">
                <a:solidFill>
                  <a:srgbClr val="202124"/>
                </a:solidFill>
                <a:latin typeface="inherit"/>
                <a:ea typeface="Calibri" panose="020F0502020204030204" pitchFamily="34" charset="0"/>
                <a:cs typeface="Times New Roman" panose="02020603050405020304" pitchFamily="18" charset="0"/>
              </a:rPr>
              <a:t>INTERFACES CERVEAU-MACHINE</a:t>
            </a:r>
            <a:r>
              <a:rPr lang="fr-CH" sz="2000" b="1" dirty="0">
                <a:effectLst/>
              </a:rPr>
              <a:t> </a:t>
            </a:r>
            <a:endParaRPr lang="fr-FR" sz="2000" b="1" dirty="0"/>
          </a:p>
        </p:txBody>
      </p:sp>
      <p:sp>
        <p:nvSpPr>
          <p:cNvPr id="12" name="Rectangle 11">
            <a:extLst>
              <a:ext uri="{FF2B5EF4-FFF2-40B4-BE49-F238E27FC236}">
                <a16:creationId xmlns:a16="http://schemas.microsoft.com/office/drawing/2014/main" id="{9EDC2F81-FCF7-EE42-92B6-822AC895D793}"/>
              </a:ext>
            </a:extLst>
          </p:cNvPr>
          <p:cNvSpPr/>
          <p:nvPr/>
        </p:nvSpPr>
        <p:spPr>
          <a:xfrm>
            <a:off x="211314" y="5097596"/>
            <a:ext cx="5198886" cy="1631216"/>
          </a:xfrm>
          <a:prstGeom prst="rect">
            <a:avLst/>
          </a:prstGeom>
        </p:spPr>
        <p:txBody>
          <a:bodyPr wrap="square">
            <a:spAutoFit/>
          </a:bodyPr>
          <a:lstStyle/>
          <a:p>
            <a:r>
              <a:rPr lang="fr-FR" sz="2000" dirty="0">
                <a:solidFill>
                  <a:srgbClr val="202124"/>
                </a:solidFill>
                <a:latin typeface="inherit"/>
                <a:ea typeface="Calibri" panose="020F0502020204030204" pitchFamily="34" charset="0"/>
                <a:cs typeface="Times New Roman" panose="02020603050405020304" pitchFamily="18" charset="0"/>
              </a:rPr>
              <a:t>Le </a:t>
            </a:r>
            <a:r>
              <a:rPr lang="fr-FR" sz="2000" dirty="0" err="1">
                <a:solidFill>
                  <a:srgbClr val="202124"/>
                </a:solidFill>
                <a:latin typeface="inherit"/>
                <a:ea typeface="Calibri" panose="020F0502020204030204" pitchFamily="34" charset="0"/>
                <a:cs typeface="Times New Roman" panose="02020603050405020304" pitchFamily="18" charset="0"/>
              </a:rPr>
              <a:t>graphène</a:t>
            </a:r>
            <a:r>
              <a:rPr lang="fr-FR" sz="2000" dirty="0">
                <a:solidFill>
                  <a:srgbClr val="202124"/>
                </a:solidFill>
                <a:latin typeface="inherit"/>
                <a:ea typeface="Calibri" panose="020F0502020204030204" pitchFamily="34" charset="0"/>
                <a:cs typeface="Times New Roman" panose="02020603050405020304" pitchFamily="18" charset="0"/>
              </a:rPr>
              <a:t> flexible peut être utilisé dans les </a:t>
            </a:r>
            <a:r>
              <a:rPr lang="fr-FR" sz="2000" b="1" dirty="0">
                <a:solidFill>
                  <a:srgbClr val="202124"/>
                </a:solidFill>
                <a:highlight>
                  <a:srgbClr val="FFFF00"/>
                </a:highlight>
                <a:latin typeface="inherit"/>
                <a:ea typeface="Calibri" panose="020F0502020204030204" pitchFamily="34" charset="0"/>
                <a:cs typeface="Times New Roman" panose="02020603050405020304" pitchFamily="18" charset="0"/>
              </a:rPr>
              <a:t>implants neuronaux </a:t>
            </a:r>
            <a:r>
              <a:rPr lang="fr-FR" sz="2000" dirty="0">
                <a:solidFill>
                  <a:srgbClr val="202124"/>
                </a:solidFill>
                <a:latin typeface="inherit"/>
                <a:ea typeface="Calibri" panose="020F0502020204030204" pitchFamily="34" charset="0"/>
                <a:cs typeface="Times New Roman" panose="02020603050405020304" pitchFamily="18" charset="0"/>
              </a:rPr>
              <a:t>qui enregistrent et stimulent les signaux à la surface du cerveau pour améliorer la compréhension, le traitement et la détection des maladies neuronales.</a:t>
            </a:r>
            <a:endParaRPr lang="fr-FR" sz="2000" dirty="0"/>
          </a:p>
        </p:txBody>
      </p:sp>
    </p:spTree>
    <p:extLst>
      <p:ext uri="{BB962C8B-B14F-4D97-AF65-F5344CB8AC3E}">
        <p14:creationId xmlns:p14="http://schemas.microsoft.com/office/powerpoint/2010/main" val="204873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C7F4-D128-0148-A61D-F4BC275B713A}"/>
              </a:ext>
            </a:extLst>
          </p:cNvPr>
          <p:cNvSpPr>
            <a:spLocks noGrp="1"/>
          </p:cNvSpPr>
          <p:nvPr>
            <p:ph type="title"/>
          </p:nvPr>
        </p:nvSpPr>
        <p:spPr>
          <a:xfrm>
            <a:off x="838200" y="365125"/>
            <a:ext cx="10870580" cy="1325563"/>
          </a:xfrm>
        </p:spPr>
        <p:txBody>
          <a:bodyPr>
            <a:normAutofit/>
          </a:bodyPr>
          <a:lstStyle/>
          <a:p>
            <a:r>
              <a:rPr lang="fr-CH" b="1" dirty="0">
                <a:latin typeface="+mn-lt"/>
              </a:rPr>
              <a:t>Réseau de nano-capteurs sans fil </a:t>
            </a:r>
            <a:r>
              <a:rPr lang="fr-CH" sz="3600" b="1" dirty="0">
                <a:latin typeface="+mn-lt"/>
              </a:rPr>
              <a:t>électromagnétiques : architectures et applications</a:t>
            </a:r>
            <a:endParaRPr lang="fr-FR" sz="3600" dirty="0">
              <a:latin typeface="+mn-lt"/>
            </a:endParaRPr>
          </a:p>
        </p:txBody>
      </p:sp>
      <p:pic>
        <p:nvPicPr>
          <p:cNvPr id="4" name="Image 3">
            <a:extLst>
              <a:ext uri="{FF2B5EF4-FFF2-40B4-BE49-F238E27FC236}">
                <a16:creationId xmlns:a16="http://schemas.microsoft.com/office/drawing/2014/main" id="{D5ACF957-849E-B346-AFEF-E880E91DB7E9}"/>
              </a:ext>
            </a:extLst>
          </p:cNvPr>
          <p:cNvPicPr>
            <a:picLocks noChangeAspect="1"/>
          </p:cNvPicPr>
          <p:nvPr/>
        </p:nvPicPr>
        <p:blipFill>
          <a:blip r:embed="rId2"/>
          <a:stretch>
            <a:fillRect/>
          </a:stretch>
        </p:blipFill>
        <p:spPr>
          <a:xfrm>
            <a:off x="960864" y="1696636"/>
            <a:ext cx="2608949" cy="1325563"/>
          </a:xfrm>
          <a:prstGeom prst="rect">
            <a:avLst/>
          </a:prstGeom>
        </p:spPr>
      </p:pic>
      <p:pic>
        <p:nvPicPr>
          <p:cNvPr id="5" name="Image 4">
            <a:extLst>
              <a:ext uri="{FF2B5EF4-FFF2-40B4-BE49-F238E27FC236}">
                <a16:creationId xmlns:a16="http://schemas.microsoft.com/office/drawing/2014/main" id="{17CF3A75-10BF-8047-A38A-FA994873E2D5}"/>
              </a:ext>
            </a:extLst>
          </p:cNvPr>
          <p:cNvPicPr>
            <a:picLocks noChangeAspect="1"/>
          </p:cNvPicPr>
          <p:nvPr/>
        </p:nvPicPr>
        <p:blipFill>
          <a:blip r:embed="rId3"/>
          <a:stretch>
            <a:fillRect/>
          </a:stretch>
        </p:blipFill>
        <p:spPr>
          <a:xfrm>
            <a:off x="3692477" y="1690688"/>
            <a:ext cx="4375924" cy="1106851"/>
          </a:xfrm>
          <a:prstGeom prst="rect">
            <a:avLst/>
          </a:prstGeom>
        </p:spPr>
      </p:pic>
      <p:pic>
        <p:nvPicPr>
          <p:cNvPr id="6" name="Image 5">
            <a:extLst>
              <a:ext uri="{FF2B5EF4-FFF2-40B4-BE49-F238E27FC236}">
                <a16:creationId xmlns:a16="http://schemas.microsoft.com/office/drawing/2014/main" id="{4DCE3ABC-813D-0044-86FB-709D3EC2B204}"/>
              </a:ext>
            </a:extLst>
          </p:cNvPr>
          <p:cNvPicPr>
            <a:picLocks noChangeAspect="1"/>
          </p:cNvPicPr>
          <p:nvPr/>
        </p:nvPicPr>
        <p:blipFill>
          <a:blip r:embed="rId4"/>
          <a:stretch>
            <a:fillRect/>
          </a:stretch>
        </p:blipFill>
        <p:spPr>
          <a:xfrm>
            <a:off x="3692477" y="2831798"/>
            <a:ext cx="2527300" cy="355600"/>
          </a:xfrm>
          <a:prstGeom prst="rect">
            <a:avLst/>
          </a:prstGeom>
        </p:spPr>
      </p:pic>
      <p:sp>
        <p:nvSpPr>
          <p:cNvPr id="8" name="ZoneTexte 7">
            <a:extLst>
              <a:ext uri="{FF2B5EF4-FFF2-40B4-BE49-F238E27FC236}">
                <a16:creationId xmlns:a16="http://schemas.microsoft.com/office/drawing/2014/main" id="{E3CEA1DF-5921-AF42-9DEA-941E72A5CC0E}"/>
              </a:ext>
            </a:extLst>
          </p:cNvPr>
          <p:cNvSpPr txBox="1"/>
          <p:nvPr/>
        </p:nvSpPr>
        <p:spPr>
          <a:xfrm>
            <a:off x="3692477" y="3132932"/>
            <a:ext cx="6624444" cy="369332"/>
          </a:xfrm>
          <a:prstGeom prst="rect">
            <a:avLst/>
          </a:prstGeom>
          <a:noFill/>
        </p:spPr>
        <p:txBody>
          <a:bodyPr wrap="square">
            <a:spAutoFit/>
          </a:bodyPr>
          <a:lstStyle/>
          <a:p>
            <a:r>
              <a:rPr lang="fr-CH" b="0" i="0" dirty="0">
                <a:solidFill>
                  <a:srgbClr val="055999"/>
                </a:solidFill>
                <a:effectLst/>
                <a:latin typeface="Roboto" panose="02000000000000000000" pitchFamily="2" charset="0"/>
              </a:rPr>
              <a:t>Ayoub </a:t>
            </a:r>
            <a:r>
              <a:rPr lang="fr-CH" b="0" i="0" dirty="0" err="1">
                <a:solidFill>
                  <a:srgbClr val="055999"/>
                </a:solidFill>
                <a:effectLst/>
                <a:latin typeface="Roboto" panose="02000000000000000000" pitchFamily="2" charset="0"/>
              </a:rPr>
              <a:t>Oukhatar</a:t>
            </a:r>
            <a:r>
              <a:rPr lang="fr-CH" b="0" i="0" dirty="0">
                <a:solidFill>
                  <a:srgbClr val="055999"/>
                </a:solidFill>
                <a:effectLst/>
                <a:latin typeface="Roboto" panose="02000000000000000000" pitchFamily="2" charset="0"/>
              </a:rPr>
              <a:t> , Mohamed </a:t>
            </a:r>
            <a:r>
              <a:rPr lang="fr-CH" b="0" i="0" dirty="0" err="1">
                <a:solidFill>
                  <a:srgbClr val="055999"/>
                </a:solidFill>
                <a:effectLst/>
                <a:latin typeface="Roboto" panose="02000000000000000000" pitchFamily="2" charset="0"/>
              </a:rPr>
              <a:t>Bakhouya</a:t>
            </a:r>
            <a:r>
              <a:rPr lang="fr-CH" b="0" i="0" dirty="0">
                <a:solidFill>
                  <a:srgbClr val="055999"/>
                </a:solidFill>
                <a:effectLst/>
                <a:latin typeface="Roboto" panose="02000000000000000000" pitchFamily="2" charset="0"/>
              </a:rPr>
              <a:t> et Driss El </a:t>
            </a:r>
            <a:r>
              <a:rPr lang="fr-CH" b="0" i="0" dirty="0" err="1">
                <a:solidFill>
                  <a:srgbClr val="055999"/>
                </a:solidFill>
                <a:effectLst/>
                <a:latin typeface="Roboto" panose="02000000000000000000" pitchFamily="2" charset="0"/>
              </a:rPr>
              <a:t>Ouadghiri</a:t>
            </a:r>
            <a:endParaRPr lang="fr-FR" dirty="0"/>
          </a:p>
        </p:txBody>
      </p:sp>
      <p:sp>
        <p:nvSpPr>
          <p:cNvPr id="10" name="ZoneTexte 9">
            <a:extLst>
              <a:ext uri="{FF2B5EF4-FFF2-40B4-BE49-F238E27FC236}">
                <a16:creationId xmlns:a16="http://schemas.microsoft.com/office/drawing/2014/main" id="{1349BBFE-C5ED-1847-8E6C-6805F519FBFF}"/>
              </a:ext>
            </a:extLst>
          </p:cNvPr>
          <p:cNvSpPr txBox="1"/>
          <p:nvPr/>
        </p:nvSpPr>
        <p:spPr>
          <a:xfrm>
            <a:off x="838200" y="3548218"/>
            <a:ext cx="10245183" cy="3170099"/>
          </a:xfrm>
          <a:prstGeom prst="rect">
            <a:avLst/>
          </a:prstGeom>
          <a:noFill/>
        </p:spPr>
        <p:txBody>
          <a:bodyPr wrap="square">
            <a:spAutoFit/>
          </a:bodyPr>
          <a:lstStyle/>
          <a:p>
            <a:r>
              <a:rPr lang="fr-CH" sz="2000" b="0" i="1" dirty="0">
                <a:effectLst/>
                <a:latin typeface="Roboto" panose="02000000000000000000" pitchFamily="2" charset="0"/>
              </a:rPr>
              <a:t>Résumé</a:t>
            </a:r>
            <a:r>
              <a:rPr lang="fr-CH" sz="2000" b="0" i="0" dirty="0">
                <a:effectLst/>
                <a:latin typeface="Roboto" panose="02000000000000000000" pitchFamily="2" charset="0"/>
              </a:rPr>
              <a:t> — </a:t>
            </a:r>
            <a:r>
              <a:rPr lang="fr-CH" sz="2000" b="1" i="0" dirty="0">
                <a:effectLst/>
                <a:highlight>
                  <a:srgbClr val="FFFF00"/>
                </a:highlight>
                <a:latin typeface="Roboto" panose="02000000000000000000" pitchFamily="2" charset="0"/>
              </a:rPr>
              <a:t>Les progrès récents dans les </a:t>
            </a:r>
            <a:r>
              <a:rPr lang="fr-CH" sz="2000" b="1" i="0" dirty="0" err="1">
                <a:effectLst/>
                <a:highlight>
                  <a:srgbClr val="FFFF00"/>
                </a:highlight>
                <a:latin typeface="Roboto" panose="02000000000000000000" pitchFamily="2" charset="0"/>
              </a:rPr>
              <a:t>nano-matériaux</a:t>
            </a:r>
            <a:r>
              <a:rPr lang="fr-CH" sz="2000" b="1" i="0" dirty="0">
                <a:effectLst/>
                <a:highlight>
                  <a:srgbClr val="FFFF00"/>
                </a:highlight>
                <a:latin typeface="Roboto" panose="02000000000000000000" pitchFamily="2" charset="0"/>
              </a:rPr>
              <a:t> et la nanotechnologie ont ouvert la voie à la construction de dispositifs intégrés de taille nanométrique, appelés nano-nœuds. Ces nano-nœuds sont composés de </a:t>
            </a:r>
            <a:r>
              <a:rPr lang="fr-CH" sz="2000" b="1" i="0" u="sng" dirty="0">
                <a:effectLst/>
                <a:highlight>
                  <a:srgbClr val="FFFF00"/>
                </a:highlight>
                <a:latin typeface="Roboto" panose="02000000000000000000" pitchFamily="2" charset="0"/>
              </a:rPr>
              <a:t>nano-processeur</a:t>
            </a:r>
            <a:r>
              <a:rPr lang="fr-CH" sz="2000" b="1" i="0" dirty="0">
                <a:effectLst/>
                <a:highlight>
                  <a:srgbClr val="FFFF00"/>
                </a:highlight>
                <a:latin typeface="Roboto" panose="02000000000000000000" pitchFamily="2" charset="0"/>
              </a:rPr>
              <a:t>, </a:t>
            </a:r>
            <a:r>
              <a:rPr lang="fr-CH" sz="2000" b="1" i="0" u="sng" dirty="0">
                <a:effectLst/>
                <a:highlight>
                  <a:srgbClr val="FFFF00"/>
                </a:highlight>
                <a:latin typeface="Roboto" panose="02000000000000000000" pitchFamily="2" charset="0"/>
              </a:rPr>
              <a:t>nano-mémoire</a:t>
            </a:r>
            <a:r>
              <a:rPr lang="fr-CH" sz="2000" b="1" i="0" dirty="0">
                <a:effectLst/>
                <a:highlight>
                  <a:srgbClr val="FFFF00"/>
                </a:highlight>
                <a:latin typeface="Roboto" panose="02000000000000000000" pitchFamily="2" charset="0"/>
              </a:rPr>
              <a:t>, </a:t>
            </a:r>
            <a:r>
              <a:rPr lang="fr-CH" sz="2000" b="1" i="0" u="sng" dirty="0">
                <a:effectLst/>
                <a:highlight>
                  <a:srgbClr val="FFFF00"/>
                </a:highlight>
                <a:latin typeface="Roboto" panose="02000000000000000000" pitchFamily="2" charset="0"/>
              </a:rPr>
              <a:t>nano-batteries</a:t>
            </a:r>
            <a:r>
              <a:rPr lang="fr-CH" sz="2000" b="1" i="0" dirty="0">
                <a:effectLst/>
                <a:highlight>
                  <a:srgbClr val="FFFF00"/>
                </a:highlight>
                <a:latin typeface="Roboto" panose="02000000000000000000" pitchFamily="2" charset="0"/>
              </a:rPr>
              <a:t>, </a:t>
            </a:r>
            <a:r>
              <a:rPr lang="fr-CH" sz="2000" b="1" i="0" u="sng" dirty="0">
                <a:effectLst/>
                <a:highlight>
                  <a:srgbClr val="FFFF00"/>
                </a:highlight>
                <a:latin typeface="Roboto" panose="02000000000000000000" pitchFamily="2" charset="0"/>
              </a:rPr>
              <a:t>nano-émetteur-récepteur</a:t>
            </a:r>
            <a:r>
              <a:rPr lang="fr-CH" sz="2000" b="1" i="0" dirty="0">
                <a:effectLst/>
                <a:highlight>
                  <a:srgbClr val="FFFF00"/>
                </a:highlight>
                <a:latin typeface="Roboto" panose="02000000000000000000" pitchFamily="2" charset="0"/>
              </a:rPr>
              <a:t>, </a:t>
            </a:r>
            <a:r>
              <a:rPr lang="fr-CH" sz="2000" b="1" i="0" u="sng" dirty="0">
                <a:effectLst/>
                <a:highlight>
                  <a:srgbClr val="FFFF00"/>
                </a:highlight>
                <a:latin typeface="Roboto" panose="02000000000000000000" pitchFamily="2" charset="0"/>
              </a:rPr>
              <a:t>nano-antenne</a:t>
            </a:r>
            <a:r>
              <a:rPr lang="fr-CH" sz="2000" b="1" i="0" dirty="0">
                <a:effectLst/>
                <a:highlight>
                  <a:srgbClr val="FFFF00"/>
                </a:highlight>
                <a:latin typeface="Roboto" panose="02000000000000000000" pitchFamily="2" charset="0"/>
              </a:rPr>
              <a:t> et </a:t>
            </a:r>
            <a:r>
              <a:rPr lang="fr-CH" sz="2000" b="1" i="0" u="sng" dirty="0">
                <a:effectLst/>
                <a:highlight>
                  <a:srgbClr val="FFFF00"/>
                </a:highlight>
                <a:latin typeface="Roboto" panose="02000000000000000000" pitchFamily="2" charset="0"/>
              </a:rPr>
              <a:t>nano-capteurs</a:t>
            </a:r>
            <a:r>
              <a:rPr lang="fr-CH" sz="2000" b="1" i="0" dirty="0">
                <a:effectLst/>
                <a:highlight>
                  <a:srgbClr val="FFFF00"/>
                </a:highlight>
                <a:latin typeface="Roboto" panose="02000000000000000000" pitchFamily="2" charset="0"/>
              </a:rPr>
              <a:t>, qui fonctionnent à l'échelle nanométrique. </a:t>
            </a:r>
          </a:p>
          <a:p>
            <a:r>
              <a:rPr lang="fr-CH" sz="2000" b="0" i="0" dirty="0">
                <a:effectLst/>
                <a:latin typeface="Roboto" panose="02000000000000000000" pitchFamily="2" charset="0"/>
              </a:rPr>
              <a:t>Ils sont capables d'effectuer des tâches simples, telles que la détection, le calcul et l'actionnement. </a:t>
            </a:r>
          </a:p>
          <a:p>
            <a:r>
              <a:rPr lang="fr-CH" sz="2000" b="1" i="0" dirty="0">
                <a:effectLst/>
                <a:highlight>
                  <a:srgbClr val="FFFF00"/>
                </a:highlight>
                <a:latin typeface="Roboto" panose="02000000000000000000" pitchFamily="2" charset="0"/>
              </a:rPr>
              <a:t>L'interconnexion entre les </a:t>
            </a:r>
            <a:r>
              <a:rPr lang="fr-CH" sz="2000" b="1" i="0" dirty="0" err="1">
                <a:effectLst/>
                <a:highlight>
                  <a:srgbClr val="FFFF00"/>
                </a:highlight>
                <a:latin typeface="Roboto" panose="02000000000000000000" pitchFamily="2" charset="0"/>
              </a:rPr>
              <a:t>microdispositifs</a:t>
            </a:r>
            <a:r>
              <a:rPr lang="fr-CH" sz="2000" b="1" i="0" dirty="0">
                <a:effectLst/>
                <a:highlight>
                  <a:srgbClr val="FFFF00"/>
                </a:highlight>
                <a:latin typeface="Roboto" panose="02000000000000000000" pitchFamily="2" charset="0"/>
              </a:rPr>
              <a:t> et les </a:t>
            </a:r>
            <a:r>
              <a:rPr lang="fr-CH" sz="2000" b="1" i="0" dirty="0" err="1">
                <a:effectLst/>
                <a:highlight>
                  <a:srgbClr val="FFFF00"/>
                </a:highlight>
                <a:latin typeface="Roboto" panose="02000000000000000000" pitchFamily="2" charset="0"/>
              </a:rPr>
              <a:t>nanonœuds</a:t>
            </a:r>
            <a:r>
              <a:rPr lang="fr-CH" sz="2000" b="1" i="0" dirty="0">
                <a:effectLst/>
                <a:highlight>
                  <a:srgbClr val="FFFF00"/>
                </a:highlight>
                <a:latin typeface="Roboto" panose="02000000000000000000" pitchFamily="2" charset="0"/>
              </a:rPr>
              <a:t>/</a:t>
            </a:r>
            <a:r>
              <a:rPr lang="fr-CH" sz="2000" b="1" i="0" dirty="0" err="1">
                <a:effectLst/>
                <a:highlight>
                  <a:srgbClr val="FFFF00"/>
                </a:highlight>
                <a:latin typeface="Roboto" panose="02000000000000000000" pitchFamily="2" charset="0"/>
              </a:rPr>
              <a:t>nanocapteurs</a:t>
            </a:r>
            <a:r>
              <a:rPr lang="fr-CH" sz="2000" b="1" i="0" dirty="0">
                <a:effectLst/>
                <a:highlight>
                  <a:srgbClr val="FFFF00"/>
                </a:highlight>
                <a:latin typeface="Roboto" panose="02000000000000000000" pitchFamily="2" charset="0"/>
              </a:rPr>
              <a:t> a permis le développement d'un nouveau standard de réseau, appelé Wireless Nano-</a:t>
            </a:r>
            <a:r>
              <a:rPr lang="fr-CH" sz="2000" b="1" i="0" dirty="0" err="1">
                <a:effectLst/>
                <a:highlight>
                  <a:srgbClr val="FFFF00"/>
                </a:highlight>
                <a:latin typeface="Roboto" panose="02000000000000000000" pitchFamily="2" charset="0"/>
              </a:rPr>
              <a:t>Sensors</a:t>
            </a:r>
            <a:r>
              <a:rPr lang="fr-CH" sz="2000" b="1" i="0" dirty="0">
                <a:effectLst/>
                <a:highlight>
                  <a:srgbClr val="FFFF00"/>
                </a:highlight>
                <a:latin typeface="Roboto" panose="02000000000000000000" pitchFamily="2" charset="0"/>
              </a:rPr>
              <a:t> Network (WNSN)</a:t>
            </a:r>
            <a:r>
              <a:rPr lang="fr-CH" sz="2000" b="0" i="0" dirty="0">
                <a:effectLst/>
                <a:highlight>
                  <a:srgbClr val="FFFF00"/>
                </a:highlight>
                <a:latin typeface="Roboto" panose="02000000000000000000" pitchFamily="2" charset="0"/>
              </a:rPr>
              <a:t>. </a:t>
            </a:r>
          </a:p>
        </p:txBody>
      </p:sp>
    </p:spTree>
    <p:extLst>
      <p:ext uri="{BB962C8B-B14F-4D97-AF65-F5344CB8AC3E}">
        <p14:creationId xmlns:p14="http://schemas.microsoft.com/office/powerpoint/2010/main" val="9178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par>
                                <p:cTn id="15" presetID="1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par>
                                <p:cTn id="19" presetID="1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ppt_x</p:attrName>
                                        </p:attrNameLst>
                                      </p:cBhvr>
                                      <p:tavLst>
                                        <p:tav tm="0">
                                          <p:val>
                                            <p:strVal val="#ppt_x-#ppt_w*1.125000"/>
                                          </p:val>
                                        </p:tav>
                                        <p:tav tm="100000">
                                          <p:val>
                                            <p:strVal val="#ppt_x"/>
                                          </p:val>
                                        </p:tav>
                                      </p:tavLst>
                                    </p:anim>
                                    <p:animEffect transition="in" filter="wipe(right)">
                                      <p:cBhvr>
                                        <p:cTn id="22" dur="500"/>
                                        <p:tgtEl>
                                          <p:spTgt spid="6"/>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BB75FF-2D95-E549-AD93-80707CE45079}"/>
              </a:ext>
            </a:extLst>
          </p:cNvPr>
          <p:cNvSpPr/>
          <p:nvPr/>
        </p:nvSpPr>
        <p:spPr>
          <a:xfrm>
            <a:off x="2511938" y="406187"/>
            <a:ext cx="7433830" cy="707886"/>
          </a:xfrm>
          <a:prstGeom prst="rect">
            <a:avLst/>
          </a:prstGeom>
        </p:spPr>
        <p:txBody>
          <a:bodyPr wrap="none">
            <a:spAutoFit/>
          </a:bodyPr>
          <a:lstStyle/>
          <a:p>
            <a:r>
              <a:rPr lang="fr-CH" sz="4000" dirty="0">
                <a:latin typeface="Calibri" panose="020F0502020204030204" pitchFamily="34" charset="0"/>
                <a:ea typeface="Times New Roman" panose="02020603050405020304" pitchFamily="18" charset="0"/>
              </a:rPr>
              <a:t>page 8 &amp; 9 : </a:t>
            </a:r>
            <a:r>
              <a:rPr lang="fr-FR" sz="4000" b="1" dirty="0"/>
              <a:t>L’HUMAIN DU FUTUR</a:t>
            </a:r>
            <a:r>
              <a:rPr lang="fr-CH" sz="4000" b="1" dirty="0">
                <a:effectLst/>
              </a:rPr>
              <a:t> </a:t>
            </a:r>
            <a:endParaRPr lang="fr-FR" sz="4000" b="1" dirty="0"/>
          </a:p>
        </p:txBody>
      </p:sp>
      <p:pic>
        <p:nvPicPr>
          <p:cNvPr id="5" name="Image 4">
            <a:extLst>
              <a:ext uri="{FF2B5EF4-FFF2-40B4-BE49-F238E27FC236}">
                <a16:creationId xmlns:a16="http://schemas.microsoft.com/office/drawing/2014/main" id="{7E945B72-C6AD-E84E-8732-277F8DD93DDD}"/>
              </a:ext>
            </a:extLst>
          </p:cNvPr>
          <p:cNvPicPr>
            <a:picLocks noChangeAspect="1"/>
          </p:cNvPicPr>
          <p:nvPr/>
        </p:nvPicPr>
        <p:blipFill>
          <a:blip r:embed="rId2"/>
          <a:stretch>
            <a:fillRect/>
          </a:stretch>
        </p:blipFill>
        <p:spPr>
          <a:xfrm>
            <a:off x="551800" y="1435100"/>
            <a:ext cx="2743849" cy="2273300"/>
          </a:xfrm>
          <a:prstGeom prst="rect">
            <a:avLst/>
          </a:prstGeom>
        </p:spPr>
      </p:pic>
      <p:pic>
        <p:nvPicPr>
          <p:cNvPr id="6" name="Image 5">
            <a:extLst>
              <a:ext uri="{FF2B5EF4-FFF2-40B4-BE49-F238E27FC236}">
                <a16:creationId xmlns:a16="http://schemas.microsoft.com/office/drawing/2014/main" id="{24FF4F46-FADD-944B-9180-961582C257E2}"/>
              </a:ext>
            </a:extLst>
          </p:cNvPr>
          <p:cNvPicPr>
            <a:picLocks noChangeAspect="1"/>
          </p:cNvPicPr>
          <p:nvPr/>
        </p:nvPicPr>
        <p:blipFill>
          <a:blip r:embed="rId3"/>
          <a:stretch>
            <a:fillRect/>
          </a:stretch>
        </p:blipFill>
        <p:spPr>
          <a:xfrm>
            <a:off x="523590" y="4046686"/>
            <a:ext cx="2609850" cy="2422135"/>
          </a:xfrm>
          <a:prstGeom prst="rect">
            <a:avLst/>
          </a:prstGeom>
        </p:spPr>
      </p:pic>
      <p:pic>
        <p:nvPicPr>
          <p:cNvPr id="7" name="Image 6">
            <a:extLst>
              <a:ext uri="{FF2B5EF4-FFF2-40B4-BE49-F238E27FC236}">
                <a16:creationId xmlns:a16="http://schemas.microsoft.com/office/drawing/2014/main" id="{F1DBD210-EF1B-5549-A98E-5432D3183095}"/>
              </a:ext>
            </a:extLst>
          </p:cNvPr>
          <p:cNvPicPr>
            <a:picLocks noChangeAspect="1"/>
          </p:cNvPicPr>
          <p:nvPr/>
        </p:nvPicPr>
        <p:blipFill>
          <a:blip r:embed="rId4"/>
          <a:stretch>
            <a:fillRect/>
          </a:stretch>
        </p:blipFill>
        <p:spPr>
          <a:xfrm>
            <a:off x="9477601" y="4305300"/>
            <a:ext cx="2308894" cy="2455280"/>
          </a:xfrm>
          <a:prstGeom prst="rect">
            <a:avLst/>
          </a:prstGeom>
        </p:spPr>
      </p:pic>
      <p:pic>
        <p:nvPicPr>
          <p:cNvPr id="8" name="Image 7">
            <a:extLst>
              <a:ext uri="{FF2B5EF4-FFF2-40B4-BE49-F238E27FC236}">
                <a16:creationId xmlns:a16="http://schemas.microsoft.com/office/drawing/2014/main" id="{2EACBA07-55E9-FE4A-9591-4771A21FE409}"/>
              </a:ext>
            </a:extLst>
          </p:cNvPr>
          <p:cNvPicPr>
            <a:picLocks noChangeAspect="1"/>
          </p:cNvPicPr>
          <p:nvPr/>
        </p:nvPicPr>
        <p:blipFill>
          <a:blip r:embed="rId5"/>
          <a:stretch>
            <a:fillRect/>
          </a:stretch>
        </p:blipFill>
        <p:spPr>
          <a:xfrm>
            <a:off x="9477601" y="1114073"/>
            <a:ext cx="2308894" cy="2959100"/>
          </a:xfrm>
          <a:prstGeom prst="rect">
            <a:avLst/>
          </a:prstGeom>
        </p:spPr>
      </p:pic>
      <p:sp>
        <p:nvSpPr>
          <p:cNvPr id="12" name="Rectangle 11">
            <a:extLst>
              <a:ext uri="{FF2B5EF4-FFF2-40B4-BE49-F238E27FC236}">
                <a16:creationId xmlns:a16="http://schemas.microsoft.com/office/drawing/2014/main" id="{A56706CC-A4C6-9645-B694-68DA17F1998F}"/>
              </a:ext>
            </a:extLst>
          </p:cNvPr>
          <p:cNvSpPr/>
          <p:nvPr/>
        </p:nvSpPr>
        <p:spPr>
          <a:xfrm>
            <a:off x="3295649" y="4092927"/>
            <a:ext cx="1512915" cy="369332"/>
          </a:xfrm>
          <a:prstGeom prst="rect">
            <a:avLst/>
          </a:prstGeom>
        </p:spPr>
        <p:txBody>
          <a:bodyPr wrap="none">
            <a:spAutoFit/>
          </a:bodyPr>
          <a:lstStyle/>
          <a:p>
            <a:r>
              <a:rPr lang="fr-FR" b="1" dirty="0">
                <a:solidFill>
                  <a:srgbClr val="202124"/>
                </a:solidFill>
                <a:latin typeface="inherit"/>
                <a:ea typeface="Calibri" panose="020F0502020204030204" pitchFamily="34" charset="0"/>
                <a:cs typeface="Times New Roman" panose="02020603050405020304" pitchFamily="18" charset="0"/>
              </a:rPr>
              <a:t>BIOSENSEURS</a:t>
            </a:r>
            <a:endParaRPr lang="fr-FR" b="1" dirty="0"/>
          </a:p>
        </p:txBody>
      </p:sp>
      <p:sp>
        <p:nvSpPr>
          <p:cNvPr id="13" name="Rectangle 12">
            <a:extLst>
              <a:ext uri="{FF2B5EF4-FFF2-40B4-BE49-F238E27FC236}">
                <a16:creationId xmlns:a16="http://schemas.microsoft.com/office/drawing/2014/main" id="{AD01E3D5-3728-CB41-932A-CED3012F762B}"/>
              </a:ext>
            </a:extLst>
          </p:cNvPr>
          <p:cNvSpPr/>
          <p:nvPr/>
        </p:nvSpPr>
        <p:spPr>
          <a:xfrm>
            <a:off x="3343879" y="4462259"/>
            <a:ext cx="2884974" cy="1754326"/>
          </a:xfrm>
          <a:prstGeom prst="rect">
            <a:avLst/>
          </a:prstGeom>
        </p:spPr>
        <p:txBody>
          <a:bodyPr wrap="square">
            <a:spAutoFit/>
          </a:bodyPr>
          <a:lstStyle/>
          <a:p>
            <a:r>
              <a:rPr lang="fr-FR" b="1" dirty="0">
                <a:solidFill>
                  <a:srgbClr val="202124"/>
                </a:solidFill>
                <a:highlight>
                  <a:srgbClr val="FFFF00"/>
                </a:highlight>
                <a:latin typeface="inherit"/>
                <a:ea typeface="Calibri" panose="020F0502020204030204" pitchFamily="34" charset="0"/>
                <a:cs typeface="Times New Roman" panose="02020603050405020304" pitchFamily="18" charset="0"/>
              </a:rPr>
              <a:t>biocapteurs</a:t>
            </a:r>
            <a:r>
              <a:rPr lang="fr-FR" dirty="0">
                <a:solidFill>
                  <a:srgbClr val="202124"/>
                </a:solidFill>
                <a:latin typeface="inherit"/>
                <a:ea typeface="Calibri" panose="020F0502020204030204" pitchFamily="34" charset="0"/>
                <a:cs typeface="Times New Roman" panose="02020603050405020304" pitchFamily="18" charset="0"/>
              </a:rPr>
              <a:t> hautement sensibles à base de </a:t>
            </a:r>
            <a:r>
              <a:rPr lang="fr-FR" dirty="0" err="1">
                <a:solidFill>
                  <a:srgbClr val="202124"/>
                </a:solidFill>
                <a:latin typeface="inherit"/>
                <a:ea typeface="Calibri" panose="020F0502020204030204" pitchFamily="34" charset="0"/>
                <a:cs typeface="Times New Roman" panose="02020603050405020304" pitchFamily="18" charset="0"/>
              </a:rPr>
              <a:t>graphène</a:t>
            </a:r>
            <a:r>
              <a:rPr lang="fr-FR" dirty="0">
                <a:solidFill>
                  <a:srgbClr val="202124"/>
                </a:solidFill>
                <a:latin typeface="inherit"/>
                <a:ea typeface="Calibri" panose="020F0502020204030204" pitchFamily="34" charset="0"/>
                <a:cs typeface="Times New Roman" panose="02020603050405020304" pitchFamily="18" charset="0"/>
              </a:rPr>
              <a:t> peuvent </a:t>
            </a:r>
            <a:r>
              <a:rPr lang="fr-FR" dirty="0"/>
              <a:t>détecter des concentrations ultra-faibles de molécules d'ADN cancéreuses</a:t>
            </a:r>
            <a:r>
              <a:rPr lang="fr-CH" dirty="0">
                <a:effectLst/>
              </a:rPr>
              <a:t> </a:t>
            </a:r>
            <a:r>
              <a:rPr lang="fr-FR" dirty="0">
                <a:solidFill>
                  <a:srgbClr val="202124"/>
                </a:solidFill>
                <a:latin typeface="inherit"/>
                <a:ea typeface="Calibri" panose="020F0502020204030204" pitchFamily="34" charset="0"/>
                <a:cs typeface="Times New Roman" panose="02020603050405020304" pitchFamily="18" charset="0"/>
              </a:rPr>
              <a:t> </a:t>
            </a:r>
            <a:endParaRPr lang="fr-FR" dirty="0"/>
          </a:p>
        </p:txBody>
      </p:sp>
      <p:sp>
        <p:nvSpPr>
          <p:cNvPr id="14" name="Rectangle 13">
            <a:extLst>
              <a:ext uri="{FF2B5EF4-FFF2-40B4-BE49-F238E27FC236}">
                <a16:creationId xmlns:a16="http://schemas.microsoft.com/office/drawing/2014/main" id="{BD213E73-329B-724C-91BB-6AA8D7FE92B0}"/>
              </a:ext>
            </a:extLst>
          </p:cNvPr>
          <p:cNvSpPr/>
          <p:nvPr/>
        </p:nvSpPr>
        <p:spPr>
          <a:xfrm>
            <a:off x="6649622" y="4532155"/>
            <a:ext cx="1283749" cy="369332"/>
          </a:xfrm>
          <a:prstGeom prst="rect">
            <a:avLst/>
          </a:prstGeom>
        </p:spPr>
        <p:txBody>
          <a:bodyPr wrap="none">
            <a:spAutoFit/>
          </a:bodyPr>
          <a:lstStyle/>
          <a:p>
            <a:r>
              <a:rPr lang="fr-FR" b="1" dirty="0">
                <a:solidFill>
                  <a:srgbClr val="202124"/>
                </a:solidFill>
                <a:highlight>
                  <a:srgbClr val="FFFF00"/>
                </a:highlight>
                <a:latin typeface="inherit"/>
                <a:ea typeface="Calibri" panose="020F0502020204030204" pitchFamily="34" charset="0"/>
                <a:cs typeface="Times New Roman" panose="02020603050405020304" pitchFamily="18" charset="0"/>
              </a:rPr>
              <a:t>PROTHÈSES</a:t>
            </a:r>
            <a:endParaRPr lang="fr-FR" b="1" dirty="0">
              <a:highlight>
                <a:srgbClr val="FFFF00"/>
              </a:highlight>
            </a:endParaRPr>
          </a:p>
        </p:txBody>
      </p:sp>
      <p:sp>
        <p:nvSpPr>
          <p:cNvPr id="15" name="Rectangle 14">
            <a:extLst>
              <a:ext uri="{FF2B5EF4-FFF2-40B4-BE49-F238E27FC236}">
                <a16:creationId xmlns:a16="http://schemas.microsoft.com/office/drawing/2014/main" id="{DD2183F5-797C-294A-B909-BD790AC0CBF5}"/>
              </a:ext>
            </a:extLst>
          </p:cNvPr>
          <p:cNvSpPr/>
          <p:nvPr/>
        </p:nvSpPr>
        <p:spPr>
          <a:xfrm>
            <a:off x="6649622" y="4845058"/>
            <a:ext cx="2735678" cy="2031325"/>
          </a:xfrm>
          <a:prstGeom prst="rect">
            <a:avLst/>
          </a:prstGeom>
        </p:spPr>
        <p:txBody>
          <a:bodyPr wrap="square">
            <a:spAutoFit/>
          </a:bodyPr>
          <a:lstStyle/>
          <a:p>
            <a:r>
              <a:rPr lang="fr-FR" dirty="0">
                <a:solidFill>
                  <a:srgbClr val="202124"/>
                </a:solidFill>
                <a:latin typeface="inherit"/>
                <a:ea typeface="Calibri" panose="020F0502020204030204" pitchFamily="34" charset="0"/>
                <a:cs typeface="Times New Roman" panose="02020603050405020304" pitchFamily="18" charset="0"/>
              </a:rPr>
              <a:t>La peau électronique sensible à la pression améliorée au </a:t>
            </a:r>
            <a:r>
              <a:rPr lang="fr-FR" dirty="0" err="1">
                <a:solidFill>
                  <a:srgbClr val="202124"/>
                </a:solidFill>
                <a:latin typeface="inherit"/>
                <a:ea typeface="Calibri" panose="020F0502020204030204" pitchFamily="34" charset="0"/>
                <a:cs typeface="Times New Roman" panose="02020603050405020304" pitchFamily="18" charset="0"/>
              </a:rPr>
              <a:t>graphène</a:t>
            </a:r>
            <a:r>
              <a:rPr lang="fr-FR" dirty="0">
                <a:solidFill>
                  <a:srgbClr val="202124"/>
                </a:solidFill>
                <a:latin typeface="inherit"/>
                <a:ea typeface="Calibri" panose="020F0502020204030204" pitchFamily="34" charset="0"/>
                <a:cs typeface="Times New Roman" panose="02020603050405020304" pitchFamily="18" charset="0"/>
              </a:rPr>
              <a:t> génère et stocke de l'électricité pour les prothèses, améliorant ainsi la fonction motrice</a:t>
            </a:r>
            <a:endParaRPr lang="fr-FR" dirty="0"/>
          </a:p>
        </p:txBody>
      </p:sp>
      <p:sp>
        <p:nvSpPr>
          <p:cNvPr id="16" name="Rectangle 15">
            <a:extLst>
              <a:ext uri="{FF2B5EF4-FFF2-40B4-BE49-F238E27FC236}">
                <a16:creationId xmlns:a16="http://schemas.microsoft.com/office/drawing/2014/main" id="{19305693-6114-424E-9C66-64779AF2B56F}"/>
              </a:ext>
            </a:extLst>
          </p:cNvPr>
          <p:cNvSpPr/>
          <p:nvPr/>
        </p:nvSpPr>
        <p:spPr>
          <a:xfrm>
            <a:off x="3343879" y="1389310"/>
            <a:ext cx="3677225" cy="369332"/>
          </a:xfrm>
          <a:prstGeom prst="rect">
            <a:avLst/>
          </a:prstGeom>
        </p:spPr>
        <p:txBody>
          <a:bodyPr wrap="none">
            <a:spAutoFit/>
          </a:bodyPr>
          <a:lstStyle/>
          <a:p>
            <a:r>
              <a:rPr lang="fr-FR" b="1" cap="all" dirty="0">
                <a:solidFill>
                  <a:srgbClr val="202124"/>
                </a:solidFill>
                <a:latin typeface="inherit"/>
                <a:ea typeface="Calibri" panose="020F0502020204030204" pitchFamily="34" charset="0"/>
                <a:cs typeface="Times New Roman" panose="02020603050405020304" pitchFamily="18" charset="0"/>
              </a:rPr>
              <a:t>Surveillance de santé portable</a:t>
            </a:r>
            <a:r>
              <a:rPr lang="fr-CH" b="1" cap="all" dirty="0">
                <a:effectLst/>
              </a:rPr>
              <a:t> </a:t>
            </a:r>
            <a:endParaRPr lang="fr-FR" b="1" cap="all" dirty="0"/>
          </a:p>
        </p:txBody>
      </p:sp>
      <p:sp>
        <p:nvSpPr>
          <p:cNvPr id="17" name="Rectangle 16">
            <a:extLst>
              <a:ext uri="{FF2B5EF4-FFF2-40B4-BE49-F238E27FC236}">
                <a16:creationId xmlns:a16="http://schemas.microsoft.com/office/drawing/2014/main" id="{8568CB33-AFA1-474E-AEBF-EAE0BBC58015}"/>
              </a:ext>
            </a:extLst>
          </p:cNvPr>
          <p:cNvSpPr/>
          <p:nvPr/>
        </p:nvSpPr>
        <p:spPr>
          <a:xfrm>
            <a:off x="6372610" y="1852737"/>
            <a:ext cx="3048000" cy="2585323"/>
          </a:xfrm>
          <a:prstGeom prst="rect">
            <a:avLst/>
          </a:prstGeom>
        </p:spPr>
        <p:txBody>
          <a:bodyPr wrap="square">
            <a:spAutoFit/>
          </a:bodyPr>
          <a:lstStyle/>
          <a:p>
            <a:r>
              <a:rPr lang="fr-FR" b="1" dirty="0"/>
              <a:t>LIVRAISON DE MÉDICAMENTS CIBLÉE </a:t>
            </a:r>
          </a:p>
          <a:p>
            <a:r>
              <a:rPr lang="fr-FR" b="1" dirty="0">
                <a:highlight>
                  <a:srgbClr val="FFFF00"/>
                </a:highlight>
              </a:rPr>
              <a:t>Les systèmes d'administration de médicaments </a:t>
            </a:r>
            <a:r>
              <a:rPr lang="fr-FR" dirty="0"/>
              <a:t>à base de </a:t>
            </a:r>
            <a:r>
              <a:rPr lang="fr-FR" dirty="0" err="1"/>
              <a:t>graphène</a:t>
            </a:r>
            <a:r>
              <a:rPr lang="fr-FR" dirty="0"/>
              <a:t> et d'oxyde de </a:t>
            </a:r>
            <a:r>
              <a:rPr lang="fr-FR" dirty="0" err="1"/>
              <a:t>graphène</a:t>
            </a:r>
            <a:r>
              <a:rPr lang="fr-FR" dirty="0"/>
              <a:t> sont ultra-efficaces, tirant parti de la surface extrêmement grande du </a:t>
            </a:r>
            <a:r>
              <a:rPr lang="fr-FR" dirty="0" err="1"/>
              <a:t>graphène</a:t>
            </a:r>
            <a:r>
              <a:rPr lang="fr-FR" dirty="0"/>
              <a:t>.</a:t>
            </a:r>
          </a:p>
        </p:txBody>
      </p:sp>
      <p:sp>
        <p:nvSpPr>
          <p:cNvPr id="18" name="Rectangle 17">
            <a:extLst>
              <a:ext uri="{FF2B5EF4-FFF2-40B4-BE49-F238E27FC236}">
                <a16:creationId xmlns:a16="http://schemas.microsoft.com/office/drawing/2014/main" id="{39DDFD32-1759-4843-8A65-4B2C0441C50A}"/>
              </a:ext>
            </a:extLst>
          </p:cNvPr>
          <p:cNvSpPr/>
          <p:nvPr/>
        </p:nvSpPr>
        <p:spPr>
          <a:xfrm>
            <a:off x="3352640" y="1777475"/>
            <a:ext cx="2743360" cy="1754326"/>
          </a:xfrm>
          <a:prstGeom prst="rect">
            <a:avLst/>
          </a:prstGeom>
        </p:spPr>
        <p:txBody>
          <a:bodyPr wrap="square">
            <a:spAutoFit/>
          </a:bodyPr>
          <a:lstStyle/>
          <a:p>
            <a:r>
              <a:rPr lang="fr-FR" b="1" dirty="0">
                <a:solidFill>
                  <a:srgbClr val="202124"/>
                </a:solidFill>
                <a:highlight>
                  <a:srgbClr val="FFFF00"/>
                </a:highlight>
                <a:latin typeface="inherit"/>
                <a:ea typeface="Calibri" panose="020F0502020204030204" pitchFamily="34" charset="0"/>
                <a:cs typeface="Times New Roman" panose="02020603050405020304" pitchFamily="18" charset="0"/>
              </a:rPr>
              <a:t>PATCH DE SURVEILLANCE </a:t>
            </a:r>
            <a:r>
              <a:rPr lang="fr-FR" b="1" dirty="0">
                <a:solidFill>
                  <a:srgbClr val="202124"/>
                </a:solidFill>
                <a:latin typeface="inherit"/>
                <a:ea typeface="Calibri" panose="020F0502020204030204" pitchFamily="34" charset="0"/>
                <a:cs typeface="Times New Roman" panose="02020603050405020304" pitchFamily="18" charset="0"/>
              </a:rPr>
              <a:t>:</a:t>
            </a:r>
          </a:p>
          <a:p>
            <a:pPr marL="177800" indent="-177800">
              <a:buFont typeface="Arial" panose="020B0604020202020204" pitchFamily="34" charset="0"/>
              <a:buChar char="•"/>
            </a:pPr>
            <a:r>
              <a:rPr lang="fr-FR" dirty="0">
                <a:solidFill>
                  <a:srgbClr val="202124"/>
                </a:solidFill>
                <a:latin typeface="inherit"/>
                <a:ea typeface="Calibri" panose="020F0502020204030204" pitchFamily="34" charset="0"/>
                <a:cs typeface="Times New Roman" panose="02020603050405020304" pitchFamily="18" charset="0"/>
              </a:rPr>
              <a:t>de la peau (signes vitaux)</a:t>
            </a:r>
          </a:p>
          <a:p>
            <a:pPr marL="177800" indent="-177800">
              <a:buFont typeface="Arial" panose="020B0604020202020204" pitchFamily="34" charset="0"/>
              <a:buChar char="•"/>
            </a:pPr>
            <a:r>
              <a:rPr lang="fr-CH" dirty="0"/>
              <a:t>du sucre dans le sang</a:t>
            </a:r>
            <a:endParaRPr lang="fr-CH" dirty="0">
              <a:effectLst/>
            </a:endParaRPr>
          </a:p>
          <a:p>
            <a:pPr marL="177800" indent="-177800">
              <a:buFont typeface="Arial" panose="020B0604020202020204" pitchFamily="34" charset="0"/>
              <a:buChar char="•"/>
            </a:pPr>
            <a:r>
              <a:rPr lang="fr-CH" dirty="0"/>
              <a:t>capteur d’UV</a:t>
            </a:r>
            <a:endParaRPr lang="fr-CH" dirty="0">
              <a:effectLst/>
            </a:endParaRPr>
          </a:p>
          <a:p>
            <a:pPr marL="177800" indent="-177800">
              <a:buFont typeface="Arial" panose="020B0604020202020204" pitchFamily="34" charset="0"/>
              <a:buChar char="•"/>
            </a:pPr>
            <a:r>
              <a:rPr lang="fr-FR" dirty="0"/>
              <a:t>des signaux biochimiques en temps réel</a:t>
            </a:r>
            <a:r>
              <a:rPr lang="fr-CH" dirty="0">
                <a:effectLst/>
              </a:rPr>
              <a:t> </a:t>
            </a:r>
            <a:endParaRPr lang="fr-FR" dirty="0"/>
          </a:p>
        </p:txBody>
      </p:sp>
    </p:spTree>
    <p:extLst>
      <p:ext uri="{BB962C8B-B14F-4D97-AF65-F5344CB8AC3E}">
        <p14:creationId xmlns:p14="http://schemas.microsoft.com/office/powerpoint/2010/main" val="11810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0.70"/>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strVal val="#ppt_w*0.70"/>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Effect transition="in" filter="fade">
                                      <p:cBhvr>
                                        <p:cTn id="43" dur="1000"/>
                                        <p:tgtEl>
                                          <p:spTgt spid="7"/>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strVal val="#ppt_w*0.7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Effect transition="in" filter="fade">
                                      <p:cBhvr>
                                        <p:cTn id="48" dur="1000"/>
                                        <p:tgtEl>
                                          <p:spTgt spid="15"/>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strVal val="#ppt_w*0.70"/>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1000" fill="hold"/>
                                        <p:tgtEl>
                                          <p:spTgt spid="8"/>
                                        </p:tgtEl>
                                        <p:attrNameLst>
                                          <p:attrName>ppt_w</p:attrName>
                                        </p:attrNameLst>
                                      </p:cBhvr>
                                      <p:tavLst>
                                        <p:tav tm="0">
                                          <p:val>
                                            <p:strVal val="#ppt_w*0.70"/>
                                          </p:val>
                                        </p:tav>
                                        <p:tav tm="100000">
                                          <p:val>
                                            <p:strVal val="#ppt_w"/>
                                          </p:val>
                                        </p:tav>
                                      </p:tavLst>
                                    </p:anim>
                                    <p:anim calcmode="lin" valueType="num">
                                      <p:cBhvr>
                                        <p:cTn id="59" dur="1000" fill="hold"/>
                                        <p:tgtEl>
                                          <p:spTgt spid="8"/>
                                        </p:tgtEl>
                                        <p:attrNameLst>
                                          <p:attrName>ppt_h</p:attrName>
                                        </p:attrNameLst>
                                      </p:cBhvr>
                                      <p:tavLst>
                                        <p:tav tm="0">
                                          <p:val>
                                            <p:strVal val="#ppt_h"/>
                                          </p:val>
                                        </p:tav>
                                        <p:tav tm="100000">
                                          <p:val>
                                            <p:strVal val="#ppt_h"/>
                                          </p:val>
                                        </p:tav>
                                      </p:tavLst>
                                    </p:anim>
                                    <p:animEffect transition="in" filter="fade">
                                      <p:cBhvr>
                                        <p:cTn id="60" dur="1000"/>
                                        <p:tgtEl>
                                          <p:spTgt spid="8"/>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CE872D-4EA4-5C49-ACD1-F3D952183242}"/>
              </a:ext>
            </a:extLst>
          </p:cNvPr>
          <p:cNvPicPr>
            <a:picLocks noChangeAspect="1"/>
          </p:cNvPicPr>
          <p:nvPr/>
        </p:nvPicPr>
        <p:blipFill>
          <a:blip r:embed="rId2"/>
          <a:stretch>
            <a:fillRect/>
          </a:stretch>
        </p:blipFill>
        <p:spPr>
          <a:xfrm>
            <a:off x="184061" y="0"/>
            <a:ext cx="4847095" cy="6858000"/>
          </a:xfrm>
          <a:prstGeom prst="rect">
            <a:avLst/>
          </a:prstGeom>
        </p:spPr>
      </p:pic>
      <p:sp>
        <p:nvSpPr>
          <p:cNvPr id="8" name="Rectangle 7">
            <a:extLst>
              <a:ext uri="{FF2B5EF4-FFF2-40B4-BE49-F238E27FC236}">
                <a16:creationId xmlns:a16="http://schemas.microsoft.com/office/drawing/2014/main" id="{C702072D-4E8B-9C4D-96E0-AA5FDC72215D}"/>
              </a:ext>
            </a:extLst>
          </p:cNvPr>
          <p:cNvSpPr/>
          <p:nvPr/>
        </p:nvSpPr>
        <p:spPr>
          <a:xfrm>
            <a:off x="5522211" y="3566177"/>
            <a:ext cx="4307589" cy="1938992"/>
          </a:xfrm>
          <a:prstGeom prst="rect">
            <a:avLst/>
          </a:prstGeom>
        </p:spPr>
        <p:txBody>
          <a:bodyPr wrap="none">
            <a:spAutoFit/>
          </a:bodyPr>
          <a:lstStyle/>
          <a:p>
            <a:r>
              <a:rPr lang="fr-CH" sz="4000" b="1" dirty="0">
                <a:ea typeface="Times New Roman" panose="02020603050405020304" pitchFamily="18" charset="0"/>
              </a:rPr>
              <a:t>JE VOUS PRESENTE </a:t>
            </a:r>
          </a:p>
          <a:p>
            <a:r>
              <a:rPr lang="fr-CH" sz="4000" b="1" dirty="0">
                <a:ea typeface="Times New Roman" panose="02020603050405020304" pitchFamily="18" charset="0"/>
              </a:rPr>
              <a:t>L’HUMAIN </a:t>
            </a:r>
          </a:p>
          <a:p>
            <a:r>
              <a:rPr lang="fr-CH" sz="4000" b="1" dirty="0"/>
              <a:t>DU FUTUR</a:t>
            </a:r>
            <a:endParaRPr lang="fr-FR" sz="4000" b="1" dirty="0"/>
          </a:p>
        </p:txBody>
      </p:sp>
      <p:pic>
        <p:nvPicPr>
          <p:cNvPr id="10" name="Image 9">
            <a:extLst>
              <a:ext uri="{FF2B5EF4-FFF2-40B4-BE49-F238E27FC236}">
                <a16:creationId xmlns:a16="http://schemas.microsoft.com/office/drawing/2014/main" id="{DB41755D-5B45-5943-92AD-BA9E1A2C698B}"/>
              </a:ext>
            </a:extLst>
          </p:cNvPr>
          <p:cNvPicPr/>
          <p:nvPr/>
        </p:nvPicPr>
        <p:blipFill>
          <a:blip r:embed="rId3"/>
          <a:stretch>
            <a:fillRect/>
          </a:stretch>
        </p:blipFill>
        <p:spPr>
          <a:xfrm>
            <a:off x="7467600" y="0"/>
            <a:ext cx="4724400" cy="1524000"/>
          </a:xfrm>
          <a:prstGeom prst="rect">
            <a:avLst/>
          </a:prstGeom>
        </p:spPr>
      </p:pic>
    </p:spTree>
    <p:extLst>
      <p:ext uri="{BB962C8B-B14F-4D97-AF65-F5344CB8AC3E}">
        <p14:creationId xmlns:p14="http://schemas.microsoft.com/office/powerpoint/2010/main" val="3289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FD89E1-E962-7842-A3B9-413111BFF942}"/>
              </a:ext>
            </a:extLst>
          </p:cNvPr>
          <p:cNvSpPr/>
          <p:nvPr/>
        </p:nvSpPr>
        <p:spPr>
          <a:xfrm>
            <a:off x="1138028" y="518178"/>
            <a:ext cx="2195409" cy="707886"/>
          </a:xfrm>
          <a:prstGeom prst="rect">
            <a:avLst/>
          </a:prstGeom>
        </p:spPr>
        <p:txBody>
          <a:bodyPr wrap="none">
            <a:spAutoFit/>
          </a:bodyPr>
          <a:lstStyle/>
          <a:p>
            <a:r>
              <a:rPr lang="fr-CH" sz="4000" b="1" dirty="0">
                <a:latin typeface="Calibri" panose="020F0502020204030204" pitchFamily="34" charset="0"/>
                <a:ea typeface="Times New Roman" panose="02020603050405020304" pitchFamily="18" charset="0"/>
              </a:rPr>
              <a:t>page 49 : </a:t>
            </a:r>
            <a:endParaRPr lang="fr-FR" sz="4000" b="1" dirty="0"/>
          </a:p>
        </p:txBody>
      </p:sp>
      <p:pic>
        <p:nvPicPr>
          <p:cNvPr id="3" name="Image 2">
            <a:extLst>
              <a:ext uri="{FF2B5EF4-FFF2-40B4-BE49-F238E27FC236}">
                <a16:creationId xmlns:a16="http://schemas.microsoft.com/office/drawing/2014/main" id="{C071F3B8-A3F9-9B49-9E98-08F6E6B805D4}"/>
              </a:ext>
            </a:extLst>
          </p:cNvPr>
          <p:cNvPicPr>
            <a:picLocks noChangeAspect="1"/>
          </p:cNvPicPr>
          <p:nvPr/>
        </p:nvPicPr>
        <p:blipFill>
          <a:blip r:embed="rId2"/>
          <a:stretch>
            <a:fillRect/>
          </a:stretch>
        </p:blipFill>
        <p:spPr>
          <a:xfrm>
            <a:off x="3670165" y="0"/>
            <a:ext cx="4851670" cy="6858000"/>
          </a:xfrm>
          <a:prstGeom prst="rect">
            <a:avLst/>
          </a:prstGeom>
        </p:spPr>
      </p:pic>
    </p:spTree>
    <p:extLst>
      <p:ext uri="{BB962C8B-B14F-4D97-AF65-F5344CB8AC3E}">
        <p14:creationId xmlns:p14="http://schemas.microsoft.com/office/powerpoint/2010/main" val="33283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157A56-B3F8-6548-AB86-74B1F3F894EF}"/>
              </a:ext>
            </a:extLst>
          </p:cNvPr>
          <p:cNvPicPr>
            <a:picLocks noChangeAspect="1"/>
          </p:cNvPicPr>
          <p:nvPr/>
        </p:nvPicPr>
        <p:blipFill>
          <a:blip r:embed="rId2"/>
          <a:stretch>
            <a:fillRect/>
          </a:stretch>
        </p:blipFill>
        <p:spPr>
          <a:xfrm>
            <a:off x="481058" y="3968122"/>
            <a:ext cx="11229884" cy="2197151"/>
          </a:xfrm>
          <a:prstGeom prst="rect">
            <a:avLst/>
          </a:prstGeom>
        </p:spPr>
      </p:pic>
      <p:pic>
        <p:nvPicPr>
          <p:cNvPr id="6" name="Image 5">
            <a:extLst>
              <a:ext uri="{FF2B5EF4-FFF2-40B4-BE49-F238E27FC236}">
                <a16:creationId xmlns:a16="http://schemas.microsoft.com/office/drawing/2014/main" id="{945B2110-97DB-B24D-9F02-AEFD520B5946}"/>
              </a:ext>
            </a:extLst>
          </p:cNvPr>
          <p:cNvPicPr>
            <a:picLocks noChangeAspect="1"/>
          </p:cNvPicPr>
          <p:nvPr/>
        </p:nvPicPr>
        <p:blipFill>
          <a:blip r:embed="rId3"/>
          <a:stretch>
            <a:fillRect/>
          </a:stretch>
        </p:blipFill>
        <p:spPr>
          <a:xfrm>
            <a:off x="481058" y="1323052"/>
            <a:ext cx="8382000" cy="2451100"/>
          </a:xfrm>
          <a:prstGeom prst="rect">
            <a:avLst/>
          </a:prstGeom>
        </p:spPr>
      </p:pic>
      <p:sp>
        <p:nvSpPr>
          <p:cNvPr id="7" name="Rectangle 6">
            <a:extLst>
              <a:ext uri="{FF2B5EF4-FFF2-40B4-BE49-F238E27FC236}">
                <a16:creationId xmlns:a16="http://schemas.microsoft.com/office/drawing/2014/main" id="{BB09BE56-D383-2646-879D-07A929736E84}"/>
              </a:ext>
            </a:extLst>
          </p:cNvPr>
          <p:cNvSpPr/>
          <p:nvPr/>
        </p:nvSpPr>
        <p:spPr>
          <a:xfrm>
            <a:off x="237483" y="116396"/>
            <a:ext cx="2195409" cy="707886"/>
          </a:xfrm>
          <a:prstGeom prst="rect">
            <a:avLst/>
          </a:prstGeom>
        </p:spPr>
        <p:txBody>
          <a:bodyPr wrap="none">
            <a:spAutoFit/>
          </a:bodyPr>
          <a:lstStyle/>
          <a:p>
            <a:r>
              <a:rPr lang="fr-CH" sz="4000" b="1" dirty="0">
                <a:latin typeface="Calibri" panose="020F0502020204030204" pitchFamily="34" charset="0"/>
                <a:ea typeface="Times New Roman" panose="02020603050405020304" pitchFamily="18" charset="0"/>
              </a:rPr>
              <a:t>page 49 : </a:t>
            </a:r>
            <a:endParaRPr lang="fr-FR" sz="4000" b="1" dirty="0"/>
          </a:p>
        </p:txBody>
      </p:sp>
    </p:spTree>
    <p:extLst>
      <p:ext uri="{BB962C8B-B14F-4D97-AF65-F5344CB8AC3E}">
        <p14:creationId xmlns:p14="http://schemas.microsoft.com/office/powerpoint/2010/main" val="31815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FD89E1-E962-7842-A3B9-413111BFF942}"/>
              </a:ext>
            </a:extLst>
          </p:cNvPr>
          <p:cNvSpPr/>
          <p:nvPr/>
        </p:nvSpPr>
        <p:spPr>
          <a:xfrm>
            <a:off x="237483" y="116396"/>
            <a:ext cx="2195409" cy="707886"/>
          </a:xfrm>
          <a:prstGeom prst="rect">
            <a:avLst/>
          </a:prstGeom>
        </p:spPr>
        <p:txBody>
          <a:bodyPr wrap="none">
            <a:spAutoFit/>
          </a:bodyPr>
          <a:lstStyle/>
          <a:p>
            <a:r>
              <a:rPr lang="fr-CH" sz="4000" b="1" dirty="0">
                <a:latin typeface="Calibri" panose="020F0502020204030204" pitchFamily="34" charset="0"/>
                <a:ea typeface="Times New Roman" panose="02020603050405020304" pitchFamily="18" charset="0"/>
              </a:rPr>
              <a:t>page 49 : </a:t>
            </a:r>
            <a:endParaRPr lang="fr-FR" sz="4000" b="1" dirty="0"/>
          </a:p>
        </p:txBody>
      </p:sp>
      <p:pic>
        <p:nvPicPr>
          <p:cNvPr id="2" name="Image 1">
            <a:extLst>
              <a:ext uri="{FF2B5EF4-FFF2-40B4-BE49-F238E27FC236}">
                <a16:creationId xmlns:a16="http://schemas.microsoft.com/office/drawing/2014/main" id="{8E16042E-FFF8-6044-B23C-684135E9816B}"/>
              </a:ext>
            </a:extLst>
          </p:cNvPr>
          <p:cNvPicPr>
            <a:picLocks noChangeAspect="1"/>
          </p:cNvPicPr>
          <p:nvPr/>
        </p:nvPicPr>
        <p:blipFill>
          <a:blip r:embed="rId2"/>
          <a:stretch>
            <a:fillRect/>
          </a:stretch>
        </p:blipFill>
        <p:spPr>
          <a:xfrm>
            <a:off x="635000" y="4929677"/>
            <a:ext cx="7373728" cy="1945706"/>
          </a:xfrm>
          <a:prstGeom prst="rect">
            <a:avLst/>
          </a:prstGeom>
        </p:spPr>
      </p:pic>
      <p:pic>
        <p:nvPicPr>
          <p:cNvPr id="3" name="Image 2">
            <a:extLst>
              <a:ext uri="{FF2B5EF4-FFF2-40B4-BE49-F238E27FC236}">
                <a16:creationId xmlns:a16="http://schemas.microsoft.com/office/drawing/2014/main" id="{640DAE0B-1A17-5149-B7BA-B95B20C26275}"/>
              </a:ext>
            </a:extLst>
          </p:cNvPr>
          <p:cNvPicPr>
            <a:picLocks noChangeAspect="1"/>
          </p:cNvPicPr>
          <p:nvPr/>
        </p:nvPicPr>
        <p:blipFill>
          <a:blip r:embed="rId3"/>
          <a:stretch>
            <a:fillRect/>
          </a:stretch>
        </p:blipFill>
        <p:spPr>
          <a:xfrm>
            <a:off x="635000" y="2888673"/>
            <a:ext cx="10744199" cy="1932709"/>
          </a:xfrm>
          <a:prstGeom prst="rect">
            <a:avLst/>
          </a:prstGeom>
        </p:spPr>
      </p:pic>
      <p:pic>
        <p:nvPicPr>
          <p:cNvPr id="10" name="Image 9">
            <a:extLst>
              <a:ext uri="{FF2B5EF4-FFF2-40B4-BE49-F238E27FC236}">
                <a16:creationId xmlns:a16="http://schemas.microsoft.com/office/drawing/2014/main" id="{AB4A1FBF-4599-7B4C-A3A9-E90217F880CC}"/>
              </a:ext>
            </a:extLst>
          </p:cNvPr>
          <p:cNvPicPr>
            <a:picLocks noChangeAspect="1"/>
          </p:cNvPicPr>
          <p:nvPr/>
        </p:nvPicPr>
        <p:blipFill>
          <a:blip r:embed="rId4"/>
          <a:stretch>
            <a:fillRect/>
          </a:stretch>
        </p:blipFill>
        <p:spPr>
          <a:xfrm>
            <a:off x="635000" y="824282"/>
            <a:ext cx="10922000" cy="1943100"/>
          </a:xfrm>
          <a:prstGeom prst="rect">
            <a:avLst/>
          </a:prstGeom>
        </p:spPr>
      </p:pic>
    </p:spTree>
    <p:extLst>
      <p:ext uri="{BB962C8B-B14F-4D97-AF65-F5344CB8AC3E}">
        <p14:creationId xmlns:p14="http://schemas.microsoft.com/office/powerpoint/2010/main" val="15434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FD89E1-E962-7842-A3B9-413111BFF942}"/>
              </a:ext>
            </a:extLst>
          </p:cNvPr>
          <p:cNvSpPr/>
          <p:nvPr/>
        </p:nvSpPr>
        <p:spPr>
          <a:xfrm>
            <a:off x="1138028" y="518178"/>
            <a:ext cx="2195409" cy="707886"/>
          </a:xfrm>
          <a:prstGeom prst="rect">
            <a:avLst/>
          </a:prstGeom>
        </p:spPr>
        <p:txBody>
          <a:bodyPr wrap="none">
            <a:spAutoFit/>
          </a:bodyPr>
          <a:lstStyle/>
          <a:p>
            <a:r>
              <a:rPr lang="fr-CH" sz="4000" b="1" dirty="0">
                <a:latin typeface="Calibri" panose="020F0502020204030204" pitchFamily="34" charset="0"/>
                <a:ea typeface="Times New Roman" panose="02020603050405020304" pitchFamily="18" charset="0"/>
              </a:rPr>
              <a:t>page 49 : </a:t>
            </a:r>
            <a:endParaRPr lang="fr-FR" sz="4000" b="1" dirty="0"/>
          </a:p>
        </p:txBody>
      </p:sp>
      <p:pic>
        <p:nvPicPr>
          <p:cNvPr id="4" name="Image 3">
            <a:extLst>
              <a:ext uri="{FF2B5EF4-FFF2-40B4-BE49-F238E27FC236}">
                <a16:creationId xmlns:a16="http://schemas.microsoft.com/office/drawing/2014/main" id="{ABAA8871-61BA-7C41-AE28-5B12848B78EE}"/>
              </a:ext>
            </a:extLst>
          </p:cNvPr>
          <p:cNvPicPr>
            <a:picLocks noChangeAspect="1"/>
          </p:cNvPicPr>
          <p:nvPr/>
        </p:nvPicPr>
        <p:blipFill>
          <a:blip r:embed="rId2"/>
          <a:stretch>
            <a:fillRect/>
          </a:stretch>
        </p:blipFill>
        <p:spPr>
          <a:xfrm>
            <a:off x="923684" y="1767032"/>
            <a:ext cx="9869006" cy="1661968"/>
          </a:xfrm>
          <a:prstGeom prst="rect">
            <a:avLst/>
          </a:prstGeom>
        </p:spPr>
      </p:pic>
      <p:pic>
        <p:nvPicPr>
          <p:cNvPr id="6" name="Image 5">
            <a:extLst>
              <a:ext uri="{FF2B5EF4-FFF2-40B4-BE49-F238E27FC236}">
                <a16:creationId xmlns:a16="http://schemas.microsoft.com/office/drawing/2014/main" id="{FACF0D01-D7D6-2840-B543-0D3EF812200D}"/>
              </a:ext>
            </a:extLst>
          </p:cNvPr>
          <p:cNvPicPr>
            <a:picLocks noChangeAspect="1"/>
          </p:cNvPicPr>
          <p:nvPr/>
        </p:nvPicPr>
        <p:blipFill>
          <a:blip r:embed="rId3"/>
          <a:stretch>
            <a:fillRect/>
          </a:stretch>
        </p:blipFill>
        <p:spPr>
          <a:xfrm>
            <a:off x="923684" y="3726943"/>
            <a:ext cx="2166505" cy="2252477"/>
          </a:xfrm>
          <a:prstGeom prst="rect">
            <a:avLst/>
          </a:prstGeom>
        </p:spPr>
      </p:pic>
      <p:pic>
        <p:nvPicPr>
          <p:cNvPr id="7" name="Image 6">
            <a:extLst>
              <a:ext uri="{FF2B5EF4-FFF2-40B4-BE49-F238E27FC236}">
                <a16:creationId xmlns:a16="http://schemas.microsoft.com/office/drawing/2014/main" id="{89DF5015-CE1C-E24E-96BB-74F52807E32B}"/>
              </a:ext>
            </a:extLst>
          </p:cNvPr>
          <p:cNvPicPr>
            <a:picLocks noChangeAspect="1"/>
          </p:cNvPicPr>
          <p:nvPr/>
        </p:nvPicPr>
        <p:blipFill>
          <a:blip r:embed="rId4"/>
          <a:stretch>
            <a:fillRect/>
          </a:stretch>
        </p:blipFill>
        <p:spPr>
          <a:xfrm>
            <a:off x="3539071" y="3742459"/>
            <a:ext cx="2166506" cy="2236962"/>
          </a:xfrm>
          <a:prstGeom prst="rect">
            <a:avLst/>
          </a:prstGeom>
        </p:spPr>
      </p:pic>
      <p:pic>
        <p:nvPicPr>
          <p:cNvPr id="8" name="Image 7">
            <a:extLst>
              <a:ext uri="{FF2B5EF4-FFF2-40B4-BE49-F238E27FC236}">
                <a16:creationId xmlns:a16="http://schemas.microsoft.com/office/drawing/2014/main" id="{D46EBB5D-94F0-224B-AFF9-C0441F442B0E}"/>
              </a:ext>
            </a:extLst>
          </p:cNvPr>
          <p:cNvPicPr>
            <a:picLocks noChangeAspect="1"/>
          </p:cNvPicPr>
          <p:nvPr/>
        </p:nvPicPr>
        <p:blipFill>
          <a:blip r:embed="rId5"/>
          <a:stretch>
            <a:fillRect/>
          </a:stretch>
        </p:blipFill>
        <p:spPr>
          <a:xfrm>
            <a:off x="7569677" y="3742459"/>
            <a:ext cx="3223013" cy="2228850"/>
          </a:xfrm>
          <a:prstGeom prst="rect">
            <a:avLst/>
          </a:prstGeom>
        </p:spPr>
      </p:pic>
      <p:sp>
        <p:nvSpPr>
          <p:cNvPr id="9" name="ZoneTexte 8">
            <a:extLst>
              <a:ext uri="{FF2B5EF4-FFF2-40B4-BE49-F238E27FC236}">
                <a16:creationId xmlns:a16="http://schemas.microsoft.com/office/drawing/2014/main" id="{AABC6A28-C9FC-F941-96E2-CCB88617D016}"/>
              </a:ext>
            </a:extLst>
          </p:cNvPr>
          <p:cNvSpPr txBox="1"/>
          <p:nvPr/>
        </p:nvSpPr>
        <p:spPr>
          <a:xfrm>
            <a:off x="923685" y="5979420"/>
            <a:ext cx="1777951" cy="400110"/>
          </a:xfrm>
          <a:prstGeom prst="rect">
            <a:avLst/>
          </a:prstGeom>
          <a:noFill/>
          <a:ln w="19050">
            <a:noFill/>
          </a:ln>
        </p:spPr>
        <p:txBody>
          <a:bodyPr wrap="square">
            <a:spAutoFit/>
          </a:bodyPr>
          <a:lstStyle/>
          <a:p>
            <a:r>
              <a:rPr lang="fr-FR" sz="2000" b="1" dirty="0"/>
              <a:t>Biocapteurs</a:t>
            </a:r>
            <a:endParaRPr lang="fr-CH" sz="2000" b="1" dirty="0">
              <a:effectLst/>
              <a:latin typeface="Ubuntu"/>
            </a:endParaRPr>
          </a:p>
        </p:txBody>
      </p:sp>
      <p:sp>
        <p:nvSpPr>
          <p:cNvPr id="11" name="ZoneTexte 10">
            <a:extLst>
              <a:ext uri="{FF2B5EF4-FFF2-40B4-BE49-F238E27FC236}">
                <a16:creationId xmlns:a16="http://schemas.microsoft.com/office/drawing/2014/main" id="{2E13DFE0-8AE7-7A46-B62C-1C20431D62E7}"/>
              </a:ext>
            </a:extLst>
          </p:cNvPr>
          <p:cNvSpPr txBox="1"/>
          <p:nvPr/>
        </p:nvSpPr>
        <p:spPr>
          <a:xfrm>
            <a:off x="3539071" y="6010198"/>
            <a:ext cx="3505200" cy="369332"/>
          </a:xfrm>
          <a:prstGeom prst="rect">
            <a:avLst/>
          </a:prstGeom>
          <a:noFill/>
        </p:spPr>
        <p:txBody>
          <a:bodyPr wrap="square">
            <a:spAutoFit/>
          </a:bodyPr>
          <a:lstStyle/>
          <a:p>
            <a:r>
              <a:rPr lang="fr-FR" b="1" dirty="0"/>
              <a:t>Interfaces neuronales</a:t>
            </a:r>
          </a:p>
        </p:txBody>
      </p:sp>
      <p:sp>
        <p:nvSpPr>
          <p:cNvPr id="13" name="ZoneTexte 12">
            <a:extLst>
              <a:ext uri="{FF2B5EF4-FFF2-40B4-BE49-F238E27FC236}">
                <a16:creationId xmlns:a16="http://schemas.microsoft.com/office/drawing/2014/main" id="{59CD5402-FD2F-3E49-B864-AF1D0224393F}"/>
              </a:ext>
            </a:extLst>
          </p:cNvPr>
          <p:cNvSpPr txBox="1"/>
          <p:nvPr/>
        </p:nvSpPr>
        <p:spPr>
          <a:xfrm>
            <a:off x="7569677" y="6027957"/>
            <a:ext cx="3319996" cy="646331"/>
          </a:xfrm>
          <a:prstGeom prst="rect">
            <a:avLst/>
          </a:prstGeom>
          <a:noFill/>
        </p:spPr>
        <p:txBody>
          <a:bodyPr wrap="square">
            <a:spAutoFit/>
          </a:bodyPr>
          <a:lstStyle/>
          <a:p>
            <a:r>
              <a:rPr lang="fr-FR" b="1" dirty="0"/>
              <a:t>Administration</a:t>
            </a:r>
          </a:p>
          <a:p>
            <a:r>
              <a:rPr lang="fr-FR" b="1" dirty="0"/>
              <a:t>de médicaments</a:t>
            </a:r>
          </a:p>
        </p:txBody>
      </p:sp>
      <p:sp>
        <p:nvSpPr>
          <p:cNvPr id="15" name="ZoneTexte 14">
            <a:extLst>
              <a:ext uri="{FF2B5EF4-FFF2-40B4-BE49-F238E27FC236}">
                <a16:creationId xmlns:a16="http://schemas.microsoft.com/office/drawing/2014/main" id="{063451A9-88C0-F945-9D4B-61EFD1B5E6D5}"/>
              </a:ext>
            </a:extLst>
          </p:cNvPr>
          <p:cNvSpPr txBox="1"/>
          <p:nvPr/>
        </p:nvSpPr>
        <p:spPr>
          <a:xfrm>
            <a:off x="9472130" y="6015800"/>
            <a:ext cx="2233896" cy="646331"/>
          </a:xfrm>
          <a:prstGeom prst="rect">
            <a:avLst/>
          </a:prstGeom>
          <a:noFill/>
        </p:spPr>
        <p:txBody>
          <a:bodyPr wrap="square">
            <a:spAutoFit/>
          </a:bodyPr>
          <a:lstStyle/>
          <a:p>
            <a:r>
              <a:rPr lang="fr-FR" b="1" dirty="0"/>
              <a:t>Médecine </a:t>
            </a:r>
          </a:p>
          <a:p>
            <a:r>
              <a:rPr lang="fr-FR" b="1" dirty="0"/>
              <a:t>bioélectronique</a:t>
            </a:r>
          </a:p>
        </p:txBody>
      </p:sp>
    </p:spTree>
    <p:extLst>
      <p:ext uri="{BB962C8B-B14F-4D97-AF65-F5344CB8AC3E}">
        <p14:creationId xmlns:p14="http://schemas.microsoft.com/office/powerpoint/2010/main" val="297105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ppt_x</p:attrName>
                                        </p:attrNameLst>
                                      </p:cBhvr>
                                      <p:tavLst>
                                        <p:tav tm="0">
                                          <p:val>
                                            <p:strVal val="#ppt_x-#ppt_w*1.125000"/>
                                          </p:val>
                                        </p:tav>
                                        <p:tav tm="100000">
                                          <p:val>
                                            <p:strVal val="#ppt_x"/>
                                          </p:val>
                                        </p:tav>
                                      </p:tavLst>
                                    </p:anim>
                                    <p:animEffect transition="in" filter="wipe(righ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ppt_x</p:attrName>
                                        </p:attrNameLst>
                                      </p:cBhvr>
                                      <p:tavLst>
                                        <p:tav tm="0">
                                          <p:val>
                                            <p:strVal val="#ppt_x-#ppt_w*1.125000"/>
                                          </p:val>
                                        </p:tav>
                                        <p:tav tm="100000">
                                          <p:val>
                                            <p:strVal val="#ppt_x"/>
                                          </p:val>
                                        </p:tav>
                                      </p:tavLst>
                                    </p:anim>
                                    <p:animEffect transition="in" filter="wipe(righ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p:tgtEl>
                                          <p:spTgt spid="13"/>
                                        </p:tgtEl>
                                        <p:attrNameLst>
                                          <p:attrName>ppt_x</p:attrName>
                                        </p:attrNameLst>
                                      </p:cBhvr>
                                      <p:tavLst>
                                        <p:tav tm="0">
                                          <p:val>
                                            <p:strVal val="#ppt_x-#ppt_w*1.125000"/>
                                          </p:val>
                                        </p:tav>
                                        <p:tav tm="100000">
                                          <p:val>
                                            <p:strVal val="#ppt_x"/>
                                          </p:val>
                                        </p:tav>
                                      </p:tavLst>
                                    </p:anim>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29C19A-2B30-2841-B342-047A82C700A2}"/>
              </a:ext>
            </a:extLst>
          </p:cNvPr>
          <p:cNvPicPr>
            <a:picLocks noChangeAspect="1"/>
          </p:cNvPicPr>
          <p:nvPr/>
        </p:nvPicPr>
        <p:blipFill>
          <a:blip r:embed="rId2"/>
          <a:stretch>
            <a:fillRect/>
          </a:stretch>
        </p:blipFill>
        <p:spPr>
          <a:xfrm>
            <a:off x="353647" y="166898"/>
            <a:ext cx="2999153" cy="4051627"/>
          </a:xfrm>
          <a:prstGeom prst="rect">
            <a:avLst/>
          </a:prstGeom>
        </p:spPr>
      </p:pic>
      <p:pic>
        <p:nvPicPr>
          <p:cNvPr id="3" name="Image 2">
            <a:extLst>
              <a:ext uri="{FF2B5EF4-FFF2-40B4-BE49-F238E27FC236}">
                <a16:creationId xmlns:a16="http://schemas.microsoft.com/office/drawing/2014/main" id="{5E043CE0-E0F0-AE4B-BF06-AFBD6552B78E}"/>
              </a:ext>
            </a:extLst>
          </p:cNvPr>
          <p:cNvPicPr>
            <a:picLocks noChangeAspect="1"/>
          </p:cNvPicPr>
          <p:nvPr/>
        </p:nvPicPr>
        <p:blipFill>
          <a:blip r:embed="rId3"/>
          <a:stretch>
            <a:fillRect/>
          </a:stretch>
        </p:blipFill>
        <p:spPr>
          <a:xfrm>
            <a:off x="3527137" y="166898"/>
            <a:ext cx="3733800" cy="2171700"/>
          </a:xfrm>
          <a:prstGeom prst="rect">
            <a:avLst/>
          </a:prstGeom>
        </p:spPr>
      </p:pic>
      <p:pic>
        <p:nvPicPr>
          <p:cNvPr id="10" name="Image 9">
            <a:extLst>
              <a:ext uri="{FF2B5EF4-FFF2-40B4-BE49-F238E27FC236}">
                <a16:creationId xmlns:a16="http://schemas.microsoft.com/office/drawing/2014/main" id="{77CDBD55-7A2E-4748-A420-2D11C68EB749}"/>
              </a:ext>
            </a:extLst>
          </p:cNvPr>
          <p:cNvPicPr>
            <a:picLocks noChangeAspect="1"/>
          </p:cNvPicPr>
          <p:nvPr/>
        </p:nvPicPr>
        <p:blipFill>
          <a:blip r:embed="rId4"/>
          <a:stretch>
            <a:fillRect/>
          </a:stretch>
        </p:blipFill>
        <p:spPr>
          <a:xfrm>
            <a:off x="353647" y="4421949"/>
            <a:ext cx="3373226" cy="2075831"/>
          </a:xfrm>
          <a:prstGeom prst="rect">
            <a:avLst/>
          </a:prstGeom>
        </p:spPr>
      </p:pic>
      <p:sp>
        <p:nvSpPr>
          <p:cNvPr id="16" name="ZoneTexte 15">
            <a:extLst>
              <a:ext uri="{FF2B5EF4-FFF2-40B4-BE49-F238E27FC236}">
                <a16:creationId xmlns:a16="http://schemas.microsoft.com/office/drawing/2014/main" id="{5AD96B21-225B-C944-9995-1C3524116DD6}"/>
              </a:ext>
            </a:extLst>
          </p:cNvPr>
          <p:cNvSpPr txBox="1"/>
          <p:nvPr/>
        </p:nvSpPr>
        <p:spPr>
          <a:xfrm>
            <a:off x="4050143" y="2594266"/>
            <a:ext cx="7005783" cy="1015663"/>
          </a:xfrm>
          <a:prstGeom prst="rect">
            <a:avLst/>
          </a:prstGeom>
          <a:noFill/>
        </p:spPr>
        <p:txBody>
          <a:bodyPr wrap="square">
            <a:spAutoFit/>
          </a:bodyPr>
          <a:lstStyle/>
          <a:p>
            <a:r>
              <a:rPr lang="fr-CH" sz="3600" b="1" dirty="0">
                <a:effectLst/>
                <a:latin typeface="Helvetica Neue" panose="02000503000000020004" pitchFamily="2" charset="0"/>
              </a:rPr>
              <a:t>Klaus Schwab </a:t>
            </a:r>
          </a:p>
          <a:p>
            <a:r>
              <a:rPr lang="fr-CH" sz="2400" dirty="0">
                <a:effectLst/>
                <a:latin typeface="Helvetica Neue" panose="02000503000000020004" pitchFamily="2" charset="0"/>
              </a:rPr>
              <a:t>(Chicago Council of Global </a:t>
            </a:r>
            <a:r>
              <a:rPr lang="fr-CH" sz="2400" dirty="0" err="1">
                <a:effectLst/>
                <a:latin typeface="Helvetica Neue" panose="02000503000000020004" pitchFamily="2" charset="0"/>
              </a:rPr>
              <a:t>Affairs</a:t>
            </a:r>
            <a:r>
              <a:rPr lang="fr-CH" sz="2400" dirty="0">
                <a:effectLst/>
                <a:latin typeface="Helvetica Neue" panose="02000503000000020004" pitchFamily="2" charset="0"/>
              </a:rPr>
              <a:t> - </a:t>
            </a:r>
            <a:r>
              <a:rPr lang="fr-CH" sz="2400" dirty="0">
                <a:latin typeface="Helvetica Neue" panose="02000503000000020004" pitchFamily="2" charset="0"/>
              </a:rPr>
              <a:t>13.05.19 </a:t>
            </a:r>
            <a:r>
              <a:rPr lang="fr-CH" sz="2400" dirty="0">
                <a:effectLst/>
                <a:latin typeface="Helvetica Neue" panose="02000503000000020004" pitchFamily="2" charset="0"/>
              </a:rPr>
              <a:t>) </a:t>
            </a:r>
          </a:p>
        </p:txBody>
      </p:sp>
      <p:sp>
        <p:nvSpPr>
          <p:cNvPr id="17" name="ZoneTexte 16">
            <a:extLst>
              <a:ext uri="{FF2B5EF4-FFF2-40B4-BE49-F238E27FC236}">
                <a16:creationId xmlns:a16="http://schemas.microsoft.com/office/drawing/2014/main" id="{ABC50B58-FBF9-F947-A79C-5009D4FD3C07}"/>
              </a:ext>
            </a:extLst>
          </p:cNvPr>
          <p:cNvSpPr txBox="1"/>
          <p:nvPr/>
        </p:nvSpPr>
        <p:spPr>
          <a:xfrm>
            <a:off x="4068616" y="3820535"/>
            <a:ext cx="7005782" cy="2308324"/>
          </a:xfrm>
          <a:prstGeom prst="rect">
            <a:avLst/>
          </a:prstGeom>
          <a:noFill/>
        </p:spPr>
        <p:txBody>
          <a:bodyPr wrap="square">
            <a:spAutoFit/>
          </a:bodyPr>
          <a:lstStyle/>
          <a:p>
            <a:r>
              <a:rPr lang="fr-CH" sz="3600" dirty="0">
                <a:latin typeface="Helvetica Neue" panose="02000503000000020004" pitchFamily="2" charset="0"/>
              </a:rPr>
              <a:t>« </a:t>
            </a:r>
            <a:r>
              <a:rPr lang="fr-CH" sz="3600" dirty="0">
                <a:effectLst/>
                <a:latin typeface="Helvetica Neue" panose="02000503000000020004" pitchFamily="2" charset="0"/>
              </a:rPr>
              <a:t>Ce vers quoi la 4e </a:t>
            </a:r>
            <a:r>
              <a:rPr lang="fr-CH" sz="3600">
                <a:effectLst/>
                <a:latin typeface="Helvetica Neue" panose="02000503000000020004" pitchFamily="2" charset="0"/>
              </a:rPr>
              <a:t>révolution industrielle </a:t>
            </a:r>
            <a:r>
              <a:rPr lang="fr-CH" sz="3600" dirty="0">
                <a:effectLst/>
                <a:latin typeface="Helvetica Neue" panose="02000503000000020004" pitchFamily="2" charset="0"/>
              </a:rPr>
              <a:t>mènera est la fusion de nos identités physique, digitale et biologique. »</a:t>
            </a:r>
          </a:p>
        </p:txBody>
      </p:sp>
    </p:spTree>
    <p:extLst>
      <p:ext uri="{BB962C8B-B14F-4D97-AF65-F5344CB8AC3E}">
        <p14:creationId xmlns:p14="http://schemas.microsoft.com/office/powerpoint/2010/main" val="12357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strVal val="#ppt_w*0.70"/>
                                          </p:val>
                                        </p:tav>
                                        <p:tav tm="100000">
                                          <p:val>
                                            <p:strVal val="#ppt_w"/>
                                          </p:val>
                                        </p:tav>
                                      </p:tavLst>
                                    </p:anim>
                                    <p:anim calcmode="lin" valueType="num">
                                      <p:cBhvr>
                                        <p:cTn id="30" dur="1000" fill="hold"/>
                                        <p:tgtEl>
                                          <p:spTgt spid="17"/>
                                        </p:tgtEl>
                                        <p:attrNameLst>
                                          <p:attrName>ppt_h</p:attrName>
                                        </p:attrNameLst>
                                      </p:cBhvr>
                                      <p:tavLst>
                                        <p:tav tm="0">
                                          <p:val>
                                            <p:strVal val="#ppt_h"/>
                                          </p:val>
                                        </p:tav>
                                        <p:tav tm="100000">
                                          <p:val>
                                            <p:strVal val="#ppt_h"/>
                                          </p:val>
                                        </p:tav>
                                      </p:tavLst>
                                    </p:anim>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31493BF-86A8-4A42-85D4-4070947E81CC}"/>
              </a:ext>
            </a:extLst>
          </p:cNvPr>
          <p:cNvSpPr txBox="1"/>
          <p:nvPr/>
        </p:nvSpPr>
        <p:spPr>
          <a:xfrm>
            <a:off x="2770909" y="2858807"/>
            <a:ext cx="8326582" cy="2554545"/>
          </a:xfrm>
          <a:prstGeom prst="rect">
            <a:avLst/>
          </a:prstGeom>
          <a:noFill/>
        </p:spPr>
        <p:txBody>
          <a:bodyPr wrap="square">
            <a:spAutoFit/>
          </a:bodyPr>
          <a:lstStyle/>
          <a:p>
            <a:r>
              <a:rPr lang="fr-CH" sz="3200" dirty="0">
                <a:effectLst/>
              </a:rPr>
              <a:t>L’</a:t>
            </a:r>
            <a:r>
              <a:rPr lang="fr-CH" sz="3200" dirty="0" err="1">
                <a:effectLst/>
              </a:rPr>
              <a:t>interprétation</a:t>
            </a:r>
            <a:r>
              <a:rPr lang="fr-CH" sz="3200" dirty="0">
                <a:effectLst/>
              </a:rPr>
              <a:t> des observations du Dr Pablo Campra est </a:t>
            </a:r>
            <a:r>
              <a:rPr lang="fr-CH" sz="3200" dirty="0" err="1">
                <a:effectLst/>
              </a:rPr>
              <a:t>menée</a:t>
            </a:r>
            <a:r>
              <a:rPr lang="fr-CH" sz="3200" dirty="0">
                <a:effectLst/>
              </a:rPr>
              <a:t> de </a:t>
            </a:r>
            <a:r>
              <a:rPr lang="fr-CH" sz="3200" dirty="0" err="1">
                <a:effectLst/>
              </a:rPr>
              <a:t>manière</a:t>
            </a:r>
            <a:r>
              <a:rPr lang="fr-CH" sz="3200" dirty="0">
                <a:effectLst/>
              </a:rPr>
              <a:t> scientifique </a:t>
            </a:r>
            <a:r>
              <a:rPr lang="fr-CH" sz="3200" b="1" dirty="0">
                <a:effectLst/>
                <a:highlight>
                  <a:srgbClr val="FFFF00"/>
                </a:highlight>
              </a:rPr>
              <a:t>sur le blog c0r0na2inspect</a:t>
            </a:r>
            <a:r>
              <a:rPr lang="fr-CH" sz="3200" dirty="0">
                <a:effectLst/>
              </a:rPr>
              <a:t>. Le </a:t>
            </a:r>
            <a:r>
              <a:rPr lang="fr-CH" sz="3200" dirty="0" err="1">
                <a:effectLst/>
              </a:rPr>
              <a:t>caractère</a:t>
            </a:r>
            <a:r>
              <a:rPr lang="fr-CH" sz="3200" dirty="0">
                <a:effectLst/>
              </a:rPr>
              <a:t> scientifique des analyses est assuré par la comparaison à des </a:t>
            </a:r>
            <a:r>
              <a:rPr lang="fr-CH" sz="3200" dirty="0" err="1">
                <a:effectLst/>
              </a:rPr>
              <a:t>références</a:t>
            </a:r>
            <a:r>
              <a:rPr lang="fr-CH" sz="3200" dirty="0">
                <a:effectLst/>
              </a:rPr>
              <a:t> </a:t>
            </a:r>
            <a:r>
              <a:rPr lang="fr-CH" sz="3200" dirty="0" err="1">
                <a:effectLst/>
              </a:rPr>
              <a:t>tirées</a:t>
            </a:r>
            <a:r>
              <a:rPr lang="fr-CH" sz="3200" dirty="0">
                <a:effectLst/>
              </a:rPr>
              <a:t> de la </a:t>
            </a:r>
            <a:r>
              <a:rPr lang="fr-CH" sz="3200" dirty="0" err="1">
                <a:effectLst/>
              </a:rPr>
              <a:t>littérature</a:t>
            </a:r>
            <a:r>
              <a:rPr lang="fr-CH" sz="3200" dirty="0">
                <a:effectLst/>
              </a:rPr>
              <a:t>. </a:t>
            </a:r>
            <a:endParaRPr lang="fr-CH" sz="3200" dirty="0"/>
          </a:p>
        </p:txBody>
      </p:sp>
      <p:pic>
        <p:nvPicPr>
          <p:cNvPr id="20" name="Image 19">
            <a:extLst>
              <a:ext uri="{FF2B5EF4-FFF2-40B4-BE49-F238E27FC236}">
                <a16:creationId xmlns:a16="http://schemas.microsoft.com/office/drawing/2014/main" id="{61E1A032-20CD-FE43-99E8-A2AD95A6B59F}"/>
              </a:ext>
            </a:extLst>
          </p:cNvPr>
          <p:cNvPicPr>
            <a:picLocks noChangeAspect="1"/>
          </p:cNvPicPr>
          <p:nvPr/>
        </p:nvPicPr>
        <p:blipFill>
          <a:blip r:embed="rId2"/>
          <a:stretch>
            <a:fillRect/>
          </a:stretch>
        </p:blipFill>
        <p:spPr>
          <a:xfrm>
            <a:off x="2770909" y="1137737"/>
            <a:ext cx="5041900" cy="1054100"/>
          </a:xfrm>
          <a:prstGeom prst="rect">
            <a:avLst/>
          </a:prstGeom>
        </p:spPr>
      </p:pic>
      <p:sp>
        <p:nvSpPr>
          <p:cNvPr id="22" name="ZoneTexte 21">
            <a:extLst>
              <a:ext uri="{FF2B5EF4-FFF2-40B4-BE49-F238E27FC236}">
                <a16:creationId xmlns:a16="http://schemas.microsoft.com/office/drawing/2014/main" id="{F7A22F24-3BAE-5045-AFF0-468B375CFBF8}"/>
              </a:ext>
            </a:extLst>
          </p:cNvPr>
          <p:cNvSpPr txBox="1"/>
          <p:nvPr/>
        </p:nvSpPr>
        <p:spPr>
          <a:xfrm>
            <a:off x="2992005" y="2106368"/>
            <a:ext cx="2299854" cy="369332"/>
          </a:xfrm>
          <a:prstGeom prst="rect">
            <a:avLst/>
          </a:prstGeom>
          <a:noFill/>
        </p:spPr>
        <p:txBody>
          <a:bodyPr wrap="square">
            <a:spAutoFit/>
          </a:bodyPr>
          <a:lstStyle/>
          <a:p>
            <a:r>
              <a:rPr lang="fr-CH" b="0" i="0" dirty="0" err="1">
                <a:effectLst/>
                <a:latin typeface="Roboto Slab"/>
              </a:rPr>
              <a:t>Mik</a:t>
            </a:r>
            <a:r>
              <a:rPr lang="fr-CH" b="0" i="0" dirty="0">
                <a:effectLst/>
                <a:latin typeface="Roboto Slab"/>
              </a:rPr>
              <a:t> Andersen</a:t>
            </a:r>
            <a:endParaRPr lang="fr-FR" dirty="0"/>
          </a:p>
        </p:txBody>
      </p:sp>
    </p:spTree>
    <p:extLst>
      <p:ext uri="{BB962C8B-B14F-4D97-AF65-F5344CB8AC3E}">
        <p14:creationId xmlns:p14="http://schemas.microsoft.com/office/powerpoint/2010/main" val="272256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ppt_x</p:attrName>
                                        </p:attrNameLst>
                                      </p:cBhvr>
                                      <p:tavLst>
                                        <p:tav tm="0">
                                          <p:val>
                                            <p:strVal val="#ppt_x-#ppt_w*1.125000"/>
                                          </p:val>
                                        </p:tav>
                                        <p:tav tm="100000">
                                          <p:val>
                                            <p:strVal val="#ppt_x"/>
                                          </p:val>
                                        </p:tav>
                                      </p:tavLst>
                                    </p:anim>
                                    <p:animEffect transition="in" filter="wipe(righ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D1B2CFBC-F17C-C448-8E59-FA41D6DBF1C8}"/>
              </a:ext>
            </a:extLst>
          </p:cNvPr>
          <p:cNvSpPr txBox="1"/>
          <p:nvPr/>
        </p:nvSpPr>
        <p:spPr>
          <a:xfrm>
            <a:off x="1269659" y="3411881"/>
            <a:ext cx="9185818" cy="3046988"/>
          </a:xfrm>
          <a:prstGeom prst="rect">
            <a:avLst/>
          </a:prstGeom>
          <a:noFill/>
        </p:spPr>
        <p:txBody>
          <a:bodyPr wrap="square">
            <a:spAutoFit/>
          </a:bodyPr>
          <a:lstStyle/>
          <a:p>
            <a:r>
              <a:rPr lang="fr-CH" sz="3200" b="1" dirty="0">
                <a:effectLst/>
                <a:highlight>
                  <a:srgbClr val="FFFF00"/>
                </a:highlight>
              </a:rPr>
              <a:t>La question de la </a:t>
            </a:r>
            <a:r>
              <a:rPr lang="fr-CH" sz="3200" b="1" dirty="0" err="1">
                <a:effectLst/>
                <a:highlight>
                  <a:srgbClr val="FFFF00"/>
                </a:highlight>
              </a:rPr>
              <a:t>faisabilite</a:t>
            </a:r>
            <a:r>
              <a:rPr lang="fr-CH" sz="3200" b="1" dirty="0">
                <a:effectLst/>
                <a:highlight>
                  <a:srgbClr val="FFFF00"/>
                </a:highlight>
              </a:rPr>
              <a:t>́ et de l’</a:t>
            </a:r>
            <a:r>
              <a:rPr lang="fr-CH" sz="3200" b="1" dirty="0" err="1">
                <a:effectLst/>
                <a:highlight>
                  <a:srgbClr val="FFFF00"/>
                </a:highlight>
              </a:rPr>
              <a:t>implémentation</a:t>
            </a:r>
            <a:r>
              <a:rPr lang="fr-CH" sz="3200" b="1" dirty="0">
                <a:effectLst/>
                <a:highlight>
                  <a:srgbClr val="FFFF00"/>
                </a:highlight>
              </a:rPr>
              <a:t> d’un </a:t>
            </a:r>
            <a:r>
              <a:rPr lang="fr-CH" sz="3200" b="1" dirty="0" err="1">
                <a:effectLst/>
                <a:highlight>
                  <a:srgbClr val="FFFF00"/>
                </a:highlight>
              </a:rPr>
              <a:t>système</a:t>
            </a:r>
            <a:r>
              <a:rPr lang="fr-CH" sz="3200" b="1" dirty="0">
                <a:effectLst/>
                <a:highlight>
                  <a:srgbClr val="FFFF00"/>
                </a:highlight>
              </a:rPr>
              <a:t> de communication sans fil dans l’organisme</a:t>
            </a:r>
            <a:r>
              <a:rPr lang="fr-CH" sz="3200" b="1" dirty="0">
                <a:effectLst/>
              </a:rPr>
              <a:t> a </a:t>
            </a:r>
            <a:r>
              <a:rPr lang="fr-CH" sz="3200" b="1" dirty="0" err="1">
                <a:effectLst/>
              </a:rPr>
              <a:t>éte</a:t>
            </a:r>
            <a:r>
              <a:rPr lang="fr-CH" sz="3200" b="1" dirty="0">
                <a:effectLst/>
              </a:rPr>
              <a:t>́ </a:t>
            </a:r>
            <a:r>
              <a:rPr lang="fr-CH" sz="3200" b="1" dirty="0" err="1">
                <a:effectLst/>
              </a:rPr>
              <a:t>soulevée</a:t>
            </a:r>
            <a:r>
              <a:rPr lang="fr-CH" sz="3200" b="1" dirty="0">
                <a:effectLst/>
              </a:rPr>
              <a:t> par la parution </a:t>
            </a:r>
            <a:r>
              <a:rPr lang="fr-CH" sz="3200" b="1">
                <a:effectLst/>
              </a:rPr>
              <a:t>le 29.11.2021 </a:t>
            </a:r>
            <a:r>
              <a:rPr lang="fr-CH" sz="3200" b="1" dirty="0">
                <a:effectLst/>
              </a:rPr>
              <a:t>de l’article du Dr. Campra qui a effectué la </a:t>
            </a:r>
            <a:r>
              <a:rPr lang="fr-CH" sz="3200" b="1" dirty="0" err="1">
                <a:effectLst/>
              </a:rPr>
              <a:t>première</a:t>
            </a:r>
            <a:r>
              <a:rPr lang="fr-CH" sz="3200" b="1" dirty="0">
                <a:effectLst/>
              </a:rPr>
              <a:t> et unique analyse de la composition de divers vaccins. </a:t>
            </a:r>
            <a:endParaRPr lang="fr-CH" sz="3200" b="1" dirty="0"/>
          </a:p>
        </p:txBody>
      </p:sp>
      <p:sp>
        <p:nvSpPr>
          <p:cNvPr id="12" name="Titre 1">
            <a:extLst>
              <a:ext uri="{FF2B5EF4-FFF2-40B4-BE49-F238E27FC236}">
                <a16:creationId xmlns:a16="http://schemas.microsoft.com/office/drawing/2014/main" id="{FE41A275-6B60-1F4C-BC49-0E12B0F71D54}"/>
              </a:ext>
            </a:extLst>
          </p:cNvPr>
          <p:cNvSpPr txBox="1">
            <a:spLocks/>
          </p:cNvSpPr>
          <p:nvPr/>
        </p:nvSpPr>
        <p:spPr>
          <a:xfrm>
            <a:off x="604768" y="399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Etude du Dr. Pablo Campra - Madrid </a:t>
            </a:r>
            <a:br>
              <a:rPr lang="fr-FR" b="1" dirty="0">
                <a:latin typeface="+mn-lt"/>
              </a:rPr>
            </a:br>
            <a:endParaRPr lang="fr-FR" b="1" dirty="0">
              <a:latin typeface="+mn-lt"/>
            </a:endParaRPr>
          </a:p>
        </p:txBody>
      </p:sp>
      <p:pic>
        <p:nvPicPr>
          <p:cNvPr id="13" name="Image 12">
            <a:extLst>
              <a:ext uri="{FF2B5EF4-FFF2-40B4-BE49-F238E27FC236}">
                <a16:creationId xmlns:a16="http://schemas.microsoft.com/office/drawing/2014/main" id="{C1AA86BB-FE01-6B4F-A644-C4B0308618B9}"/>
              </a:ext>
            </a:extLst>
          </p:cNvPr>
          <p:cNvPicPr>
            <a:picLocks noChangeAspect="1"/>
          </p:cNvPicPr>
          <p:nvPr/>
        </p:nvPicPr>
        <p:blipFill>
          <a:blip r:embed="rId2"/>
          <a:stretch>
            <a:fillRect/>
          </a:stretch>
        </p:blipFill>
        <p:spPr>
          <a:xfrm>
            <a:off x="726688" y="1115181"/>
            <a:ext cx="3111500" cy="698500"/>
          </a:xfrm>
          <a:prstGeom prst="rect">
            <a:avLst/>
          </a:prstGeom>
        </p:spPr>
      </p:pic>
      <p:sp>
        <p:nvSpPr>
          <p:cNvPr id="14" name="ZoneTexte 13">
            <a:extLst>
              <a:ext uri="{FF2B5EF4-FFF2-40B4-BE49-F238E27FC236}">
                <a16:creationId xmlns:a16="http://schemas.microsoft.com/office/drawing/2014/main" id="{1599F8AB-6338-3048-B989-596D969BBDC0}"/>
              </a:ext>
            </a:extLst>
          </p:cNvPr>
          <p:cNvSpPr txBox="1"/>
          <p:nvPr/>
        </p:nvSpPr>
        <p:spPr>
          <a:xfrm>
            <a:off x="4072263" y="1122465"/>
            <a:ext cx="6814030" cy="1938992"/>
          </a:xfrm>
          <a:prstGeom prst="rect">
            <a:avLst/>
          </a:prstGeom>
          <a:noFill/>
        </p:spPr>
        <p:txBody>
          <a:bodyPr wrap="square">
            <a:spAutoFit/>
          </a:bodyPr>
          <a:lstStyle/>
          <a:p>
            <a:r>
              <a:rPr lang="fr-CH" sz="2400" b="1" dirty="0">
                <a:effectLst/>
                <a:latin typeface="Calibri" panose="020F0502020204030204" pitchFamily="34" charset="0"/>
              </a:rPr>
              <a:t>Campra, P. (2021)</a:t>
            </a:r>
          </a:p>
          <a:p>
            <a:r>
              <a:rPr lang="fr-CH" sz="3200" b="1" dirty="0">
                <a:effectLst/>
                <a:latin typeface="Calibri" panose="020F0502020204030204" pitchFamily="34" charset="0"/>
              </a:rPr>
              <a:t>MICROSTRUCTURES DANS LES VACCINS COVID : cristaux inorganiques ou </a:t>
            </a:r>
            <a:r>
              <a:rPr lang="fr-CH" sz="3200" b="1" dirty="0" err="1">
                <a:effectLst/>
                <a:latin typeface="Calibri" panose="020F0502020204030204" pitchFamily="34" charset="0"/>
              </a:rPr>
              <a:t>réseau</a:t>
            </a:r>
            <a:r>
              <a:rPr lang="fr-CH" sz="3200" b="1" dirty="0">
                <a:effectLst/>
                <a:latin typeface="Calibri" panose="020F0502020204030204" pitchFamily="34" charset="0"/>
              </a:rPr>
              <a:t> de </a:t>
            </a:r>
            <a:r>
              <a:rPr lang="fr-CH" sz="3200" b="1" dirty="0" err="1">
                <a:effectLst/>
                <a:latin typeface="Calibri" panose="020F0502020204030204" pitchFamily="34" charset="0"/>
              </a:rPr>
              <a:t>nanocapteurs</a:t>
            </a:r>
            <a:r>
              <a:rPr lang="fr-CH" sz="3200" b="1" dirty="0">
                <a:effectLst/>
                <a:latin typeface="Calibri" panose="020F0502020204030204" pitchFamily="34" charset="0"/>
              </a:rPr>
              <a:t> sans fil ? </a:t>
            </a:r>
            <a:endParaRPr lang="fr-CH" sz="3200" b="1" dirty="0">
              <a:effectLst/>
            </a:endParaRPr>
          </a:p>
        </p:txBody>
      </p:sp>
    </p:spTree>
    <p:extLst>
      <p:ext uri="{BB962C8B-B14F-4D97-AF65-F5344CB8AC3E}">
        <p14:creationId xmlns:p14="http://schemas.microsoft.com/office/powerpoint/2010/main" val="30402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par>
                                <p:cTn id="9" presetID="1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ppt_x</p:attrName>
                                        </p:attrNameLst>
                                      </p:cBhvr>
                                      <p:tavLst>
                                        <p:tav tm="0">
                                          <p:val>
                                            <p:strVal val="#ppt_x-#ppt_w*1.125000"/>
                                          </p:val>
                                        </p:tav>
                                        <p:tav tm="100000">
                                          <p:val>
                                            <p:strVal val="#ppt_x"/>
                                          </p:val>
                                        </p:tav>
                                      </p:tavLst>
                                    </p:anim>
                                    <p:animEffect transition="in" filter="wipe(righ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2E9E4EF-4A62-6E4C-8A18-5F5B6C05D986}"/>
              </a:ext>
            </a:extLst>
          </p:cNvPr>
          <p:cNvPicPr>
            <a:picLocks noChangeAspect="1"/>
          </p:cNvPicPr>
          <p:nvPr/>
        </p:nvPicPr>
        <p:blipFill>
          <a:blip r:embed="rId2"/>
          <a:stretch>
            <a:fillRect/>
          </a:stretch>
        </p:blipFill>
        <p:spPr>
          <a:xfrm>
            <a:off x="726688" y="1115181"/>
            <a:ext cx="3111500" cy="698500"/>
          </a:xfrm>
          <a:prstGeom prst="rect">
            <a:avLst/>
          </a:prstGeom>
        </p:spPr>
      </p:pic>
      <p:sp>
        <p:nvSpPr>
          <p:cNvPr id="9" name="ZoneTexte 8">
            <a:extLst>
              <a:ext uri="{FF2B5EF4-FFF2-40B4-BE49-F238E27FC236}">
                <a16:creationId xmlns:a16="http://schemas.microsoft.com/office/drawing/2014/main" id="{057899F5-3904-B34C-9B4B-A376BBA30BB1}"/>
              </a:ext>
            </a:extLst>
          </p:cNvPr>
          <p:cNvSpPr txBox="1"/>
          <p:nvPr/>
        </p:nvSpPr>
        <p:spPr>
          <a:xfrm>
            <a:off x="5140804" y="3438443"/>
            <a:ext cx="4363472" cy="1692771"/>
          </a:xfrm>
          <a:prstGeom prst="rect">
            <a:avLst/>
          </a:prstGeom>
          <a:noFill/>
        </p:spPr>
        <p:txBody>
          <a:bodyPr wrap="square">
            <a:spAutoFit/>
          </a:bodyPr>
          <a:lstStyle/>
          <a:p>
            <a:r>
              <a:rPr lang="fr-FR" sz="2400" b="1" dirty="0"/>
              <a:t>Dr. Pablo Campra </a:t>
            </a:r>
          </a:p>
          <a:p>
            <a:r>
              <a:rPr lang="fr-FR" sz="2000" dirty="0">
                <a:highlight>
                  <a:srgbClr val="FFFF00"/>
                </a:highlight>
              </a:rPr>
              <a:t>est titulaire d’un Doctorat en sciences chimiques et d’une Licence en sciences biologiques. </a:t>
            </a:r>
          </a:p>
          <a:p>
            <a:r>
              <a:rPr lang="fr-FR" sz="2000" dirty="0">
                <a:highlight>
                  <a:srgbClr val="FFFF00"/>
                </a:highlight>
              </a:rPr>
              <a:t>Il est professeur à l’Université d’Almeria</a:t>
            </a:r>
          </a:p>
        </p:txBody>
      </p:sp>
      <p:pic>
        <p:nvPicPr>
          <p:cNvPr id="10" name="Image 9">
            <a:extLst>
              <a:ext uri="{FF2B5EF4-FFF2-40B4-BE49-F238E27FC236}">
                <a16:creationId xmlns:a16="http://schemas.microsoft.com/office/drawing/2014/main" id="{037CBCD9-8710-B842-A80E-CF2734AAA00F}"/>
              </a:ext>
            </a:extLst>
          </p:cNvPr>
          <p:cNvPicPr>
            <a:picLocks noChangeAspect="1"/>
          </p:cNvPicPr>
          <p:nvPr/>
        </p:nvPicPr>
        <p:blipFill>
          <a:blip r:embed="rId3"/>
          <a:stretch>
            <a:fillRect/>
          </a:stretch>
        </p:blipFill>
        <p:spPr>
          <a:xfrm>
            <a:off x="726688" y="3438443"/>
            <a:ext cx="4142774" cy="2763823"/>
          </a:xfrm>
          <a:prstGeom prst="rect">
            <a:avLst/>
          </a:prstGeom>
        </p:spPr>
      </p:pic>
      <p:sp>
        <p:nvSpPr>
          <p:cNvPr id="15" name="Titre 1">
            <a:extLst>
              <a:ext uri="{FF2B5EF4-FFF2-40B4-BE49-F238E27FC236}">
                <a16:creationId xmlns:a16="http://schemas.microsoft.com/office/drawing/2014/main" id="{CFA50650-058D-534E-9587-A8D27E954A94}"/>
              </a:ext>
            </a:extLst>
          </p:cNvPr>
          <p:cNvSpPr txBox="1">
            <a:spLocks/>
          </p:cNvSpPr>
          <p:nvPr/>
        </p:nvSpPr>
        <p:spPr>
          <a:xfrm>
            <a:off x="604768" y="399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Etude du Dr. Pablo Campra - Madrid </a:t>
            </a:r>
            <a:br>
              <a:rPr lang="fr-FR" b="1" dirty="0">
                <a:latin typeface="+mn-lt"/>
              </a:rPr>
            </a:br>
            <a:endParaRPr lang="fr-FR" b="1" dirty="0">
              <a:latin typeface="+mn-lt"/>
            </a:endParaRPr>
          </a:p>
        </p:txBody>
      </p:sp>
      <p:sp>
        <p:nvSpPr>
          <p:cNvPr id="16" name="ZoneTexte 15">
            <a:extLst>
              <a:ext uri="{FF2B5EF4-FFF2-40B4-BE49-F238E27FC236}">
                <a16:creationId xmlns:a16="http://schemas.microsoft.com/office/drawing/2014/main" id="{96DF160B-877F-6241-A669-D6AFE37E1469}"/>
              </a:ext>
            </a:extLst>
          </p:cNvPr>
          <p:cNvSpPr txBox="1"/>
          <p:nvPr/>
        </p:nvSpPr>
        <p:spPr>
          <a:xfrm>
            <a:off x="4072263" y="1122465"/>
            <a:ext cx="6814030" cy="1938992"/>
          </a:xfrm>
          <a:prstGeom prst="rect">
            <a:avLst/>
          </a:prstGeom>
          <a:noFill/>
        </p:spPr>
        <p:txBody>
          <a:bodyPr wrap="square">
            <a:spAutoFit/>
          </a:bodyPr>
          <a:lstStyle/>
          <a:p>
            <a:r>
              <a:rPr lang="fr-CH" sz="2400" b="1" dirty="0">
                <a:effectLst/>
                <a:latin typeface="Calibri" panose="020F0502020204030204" pitchFamily="34" charset="0"/>
              </a:rPr>
              <a:t>Campra, P. (2021)</a:t>
            </a:r>
          </a:p>
          <a:p>
            <a:r>
              <a:rPr lang="fr-CH" sz="3200" b="1" dirty="0">
                <a:effectLst/>
                <a:latin typeface="Calibri" panose="020F0502020204030204" pitchFamily="34" charset="0"/>
              </a:rPr>
              <a:t>MICROSTRUCTURES DANS LES VACCINS COVID : cristaux inorganiques ou </a:t>
            </a:r>
            <a:r>
              <a:rPr lang="fr-CH" sz="3200" b="1" dirty="0" err="1">
                <a:effectLst/>
                <a:latin typeface="Calibri" panose="020F0502020204030204" pitchFamily="34" charset="0"/>
              </a:rPr>
              <a:t>réseau</a:t>
            </a:r>
            <a:r>
              <a:rPr lang="fr-CH" sz="3200" b="1" dirty="0">
                <a:effectLst/>
                <a:latin typeface="Calibri" panose="020F0502020204030204" pitchFamily="34" charset="0"/>
              </a:rPr>
              <a:t> de </a:t>
            </a:r>
            <a:r>
              <a:rPr lang="fr-CH" sz="3200" b="1" dirty="0" err="1">
                <a:effectLst/>
                <a:latin typeface="Calibri" panose="020F0502020204030204" pitchFamily="34" charset="0"/>
              </a:rPr>
              <a:t>nanocapteurs</a:t>
            </a:r>
            <a:r>
              <a:rPr lang="fr-CH" sz="3200" b="1" dirty="0">
                <a:effectLst/>
                <a:latin typeface="Calibri" panose="020F0502020204030204" pitchFamily="34" charset="0"/>
              </a:rPr>
              <a:t> sans fil ? </a:t>
            </a:r>
            <a:endParaRPr lang="fr-CH" sz="3200" b="1" dirty="0">
              <a:effectLst/>
            </a:endParaRPr>
          </a:p>
        </p:txBody>
      </p:sp>
    </p:spTree>
    <p:extLst>
      <p:ext uri="{BB962C8B-B14F-4D97-AF65-F5344CB8AC3E}">
        <p14:creationId xmlns:p14="http://schemas.microsoft.com/office/powerpoint/2010/main" val="11781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78E40A-F328-4649-B114-FE1F54E1A2A2}"/>
              </a:ext>
            </a:extLst>
          </p:cNvPr>
          <p:cNvPicPr>
            <a:picLocks noChangeAspect="1"/>
          </p:cNvPicPr>
          <p:nvPr/>
        </p:nvPicPr>
        <p:blipFill>
          <a:blip r:embed="rId2"/>
          <a:stretch>
            <a:fillRect/>
          </a:stretch>
        </p:blipFill>
        <p:spPr>
          <a:xfrm>
            <a:off x="4413092" y="1554620"/>
            <a:ext cx="6389649" cy="3141577"/>
          </a:xfrm>
          <a:prstGeom prst="rect">
            <a:avLst/>
          </a:prstGeom>
        </p:spPr>
      </p:pic>
      <p:sp>
        <p:nvSpPr>
          <p:cNvPr id="6" name="ZoneTexte 5">
            <a:extLst>
              <a:ext uri="{FF2B5EF4-FFF2-40B4-BE49-F238E27FC236}">
                <a16:creationId xmlns:a16="http://schemas.microsoft.com/office/drawing/2014/main" id="{C5168E02-9FE9-3243-BC84-B4CFB2AC9C25}"/>
              </a:ext>
            </a:extLst>
          </p:cNvPr>
          <p:cNvSpPr txBox="1"/>
          <p:nvPr/>
        </p:nvSpPr>
        <p:spPr>
          <a:xfrm>
            <a:off x="4413092" y="4850061"/>
            <a:ext cx="6829196" cy="1938992"/>
          </a:xfrm>
          <a:prstGeom prst="rect">
            <a:avLst/>
          </a:prstGeom>
          <a:noFill/>
        </p:spPr>
        <p:txBody>
          <a:bodyPr wrap="square">
            <a:spAutoFit/>
          </a:bodyPr>
          <a:lstStyle/>
          <a:p>
            <a:pPr algn="l"/>
            <a:r>
              <a:rPr lang="fr-CH" sz="2000" dirty="0">
                <a:solidFill>
                  <a:srgbClr val="262626"/>
                </a:solidFill>
                <a:latin typeface="Lato" panose="020F0502020204030203" pitchFamily="34" charset="0"/>
              </a:rPr>
              <a:t>E</a:t>
            </a:r>
            <a:r>
              <a:rPr lang="fr-CH" sz="2000" b="0" i="0" dirty="0">
                <a:solidFill>
                  <a:srgbClr val="262626"/>
                </a:solidFill>
                <a:effectLst/>
                <a:latin typeface="Lato" panose="020F0502020204030203" pitchFamily="34" charset="0"/>
              </a:rPr>
              <a:t>chantillon du vaccin Pfizer</a:t>
            </a:r>
            <a:r>
              <a:rPr lang="fr-CH" sz="2000" dirty="0">
                <a:solidFill>
                  <a:srgbClr val="262626"/>
                </a:solidFill>
                <a:latin typeface="Lato" panose="020F0502020204030203" pitchFamily="34" charset="0"/>
              </a:rPr>
              <a:t> </a:t>
            </a:r>
            <a:r>
              <a:rPr lang="fr-CH" sz="2000" b="0" i="0" dirty="0">
                <a:solidFill>
                  <a:srgbClr val="262626"/>
                </a:solidFill>
                <a:effectLst/>
                <a:latin typeface="Lato" panose="020F0502020204030203" pitchFamily="34" charset="0"/>
              </a:rPr>
              <a:t>qui, avec une grande probabilité, </a:t>
            </a:r>
            <a:r>
              <a:rPr lang="fr-CH" sz="2000" b="1" i="0" dirty="0">
                <a:solidFill>
                  <a:srgbClr val="262626"/>
                </a:solidFill>
                <a:effectLst/>
                <a:highlight>
                  <a:srgbClr val="FFFF00"/>
                </a:highlight>
                <a:latin typeface="Lato" panose="020F0502020204030203" pitchFamily="34" charset="0"/>
              </a:rPr>
              <a:t>est un </a:t>
            </a:r>
            <a:r>
              <a:rPr lang="fr-CH" sz="2000" b="1" i="0" dirty="0" err="1">
                <a:solidFill>
                  <a:srgbClr val="262626"/>
                </a:solidFill>
                <a:effectLst/>
                <a:highlight>
                  <a:srgbClr val="FFFF00"/>
                </a:highlight>
                <a:latin typeface="Lato" panose="020F0502020204030203" pitchFamily="34" charset="0"/>
              </a:rPr>
              <a:t>nanorouteur</a:t>
            </a:r>
            <a:r>
              <a:rPr lang="fr-CH" sz="2000" b="1" i="0" dirty="0">
                <a:solidFill>
                  <a:srgbClr val="262626"/>
                </a:solidFill>
                <a:effectLst/>
                <a:highlight>
                  <a:srgbClr val="FFFF00"/>
                </a:highlight>
                <a:latin typeface="Lato" panose="020F0502020204030203" pitchFamily="34" charset="0"/>
              </a:rPr>
              <a:t> ou une partie de ses circuits. </a:t>
            </a:r>
          </a:p>
          <a:p>
            <a:pPr algn="l"/>
            <a:r>
              <a:rPr lang="fr-CH" sz="2000" b="0" i="0" dirty="0">
                <a:solidFill>
                  <a:srgbClr val="262626"/>
                </a:solidFill>
                <a:effectLst/>
                <a:latin typeface="Lato" panose="020F0502020204030203" pitchFamily="34" charset="0"/>
              </a:rPr>
              <a:t>Dans l'image originale, on peut voir une goutte bien définie dans laquelle apparaissent des structures cristallines de format quadrangulaire ou cubique. </a:t>
            </a:r>
            <a:endParaRPr lang="fr-FR" sz="2000" dirty="0"/>
          </a:p>
        </p:txBody>
      </p:sp>
      <p:sp>
        <p:nvSpPr>
          <p:cNvPr id="13" name="Titre 1">
            <a:extLst>
              <a:ext uri="{FF2B5EF4-FFF2-40B4-BE49-F238E27FC236}">
                <a16:creationId xmlns:a16="http://schemas.microsoft.com/office/drawing/2014/main" id="{E368022C-9C63-954E-A85F-D178D86B3B4B}"/>
              </a:ext>
            </a:extLst>
          </p:cNvPr>
          <p:cNvSpPr txBox="1">
            <a:spLocks/>
          </p:cNvSpPr>
          <p:nvPr/>
        </p:nvSpPr>
        <p:spPr>
          <a:xfrm>
            <a:off x="604768" y="3991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Etude du Dr. Pablo Campra - Madrid </a:t>
            </a:r>
            <a:br>
              <a:rPr lang="fr-FR" b="1" dirty="0">
                <a:latin typeface="+mn-lt"/>
              </a:rPr>
            </a:br>
            <a:endParaRPr lang="fr-FR" b="1" dirty="0">
              <a:latin typeface="+mn-lt"/>
            </a:endParaRPr>
          </a:p>
        </p:txBody>
      </p:sp>
      <p:pic>
        <p:nvPicPr>
          <p:cNvPr id="14" name="Image 13">
            <a:extLst>
              <a:ext uri="{FF2B5EF4-FFF2-40B4-BE49-F238E27FC236}">
                <a16:creationId xmlns:a16="http://schemas.microsoft.com/office/drawing/2014/main" id="{7128FB39-8614-324E-8662-4921483DC7DA}"/>
              </a:ext>
            </a:extLst>
          </p:cNvPr>
          <p:cNvPicPr>
            <a:picLocks noChangeAspect="1"/>
          </p:cNvPicPr>
          <p:nvPr/>
        </p:nvPicPr>
        <p:blipFill>
          <a:blip r:embed="rId3"/>
          <a:stretch>
            <a:fillRect/>
          </a:stretch>
        </p:blipFill>
        <p:spPr>
          <a:xfrm>
            <a:off x="726688" y="1115181"/>
            <a:ext cx="3111500" cy="698500"/>
          </a:xfrm>
          <a:prstGeom prst="rect">
            <a:avLst/>
          </a:prstGeom>
        </p:spPr>
      </p:pic>
    </p:spTree>
    <p:extLst>
      <p:ext uri="{BB962C8B-B14F-4D97-AF65-F5344CB8AC3E}">
        <p14:creationId xmlns:p14="http://schemas.microsoft.com/office/powerpoint/2010/main" val="5933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0F4CC6-19EF-1A46-92BC-68773993E395}"/>
              </a:ext>
            </a:extLst>
          </p:cNvPr>
          <p:cNvPicPr>
            <a:picLocks noChangeAspect="1"/>
          </p:cNvPicPr>
          <p:nvPr/>
        </p:nvPicPr>
        <p:blipFill>
          <a:blip r:embed="rId2"/>
          <a:stretch>
            <a:fillRect/>
          </a:stretch>
        </p:blipFill>
        <p:spPr>
          <a:xfrm>
            <a:off x="3844290" y="0"/>
            <a:ext cx="5143500" cy="6858000"/>
          </a:xfrm>
          <a:prstGeom prst="rect">
            <a:avLst/>
          </a:prstGeom>
        </p:spPr>
      </p:pic>
      <p:sp>
        <p:nvSpPr>
          <p:cNvPr id="8" name="ZoneTexte 7">
            <a:extLst>
              <a:ext uri="{FF2B5EF4-FFF2-40B4-BE49-F238E27FC236}">
                <a16:creationId xmlns:a16="http://schemas.microsoft.com/office/drawing/2014/main" id="{F96623CF-3AA9-B343-B48C-B2E8ED341994}"/>
              </a:ext>
            </a:extLst>
          </p:cNvPr>
          <p:cNvSpPr txBox="1"/>
          <p:nvPr/>
        </p:nvSpPr>
        <p:spPr>
          <a:xfrm>
            <a:off x="9430789" y="1641214"/>
            <a:ext cx="2442556" cy="1569660"/>
          </a:xfrm>
          <a:prstGeom prst="rect">
            <a:avLst/>
          </a:prstGeom>
          <a:noFill/>
          <a:ln w="25400">
            <a:solidFill>
              <a:srgbClr val="FF0000"/>
            </a:solidFill>
          </a:ln>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fr-FR" altLang="fr-FR" sz="2400" b="1" i="0" u="none" strike="noStrike" cap="none" normalizeH="0" baseline="0" dirty="0">
                <a:ln>
                  <a:noFill/>
                </a:ln>
                <a:solidFill>
                  <a:schemeClr val="tx1"/>
                </a:solidFill>
                <a:effectLst/>
                <a:highlight>
                  <a:srgbClr val="FFFF00"/>
                </a:highlight>
              </a:rPr>
              <a:t>les </a:t>
            </a:r>
            <a:r>
              <a:rPr kumimoji="0" lang="fr-FR" altLang="fr-FR" sz="2400" b="1" i="0" u="none" strike="noStrike" cap="none" normalizeH="0" baseline="0" dirty="0" err="1">
                <a:ln>
                  <a:noFill/>
                </a:ln>
                <a:solidFill>
                  <a:schemeClr val="tx1"/>
                </a:solidFill>
                <a:effectLst/>
                <a:highlight>
                  <a:srgbClr val="FFFF00"/>
                </a:highlight>
              </a:rPr>
              <a:t>nanorouteurs</a:t>
            </a:r>
            <a:r>
              <a:rPr kumimoji="0" lang="fr-FR" altLang="fr-FR" sz="2400" b="1" i="0" u="none" strike="noStrike" cap="none" normalizeH="0" baseline="0" dirty="0">
                <a:ln>
                  <a:noFill/>
                </a:ln>
                <a:solidFill>
                  <a:schemeClr val="tx1"/>
                </a:solidFill>
                <a:effectLst/>
              </a:rPr>
              <a:t> </a:t>
            </a:r>
            <a:r>
              <a:rPr kumimoji="0" lang="fr-FR" altLang="fr-FR" sz="2400" i="0" u="none" strike="noStrike" cap="none" normalizeH="0" baseline="0" dirty="0">
                <a:ln>
                  <a:noFill/>
                </a:ln>
                <a:solidFill>
                  <a:schemeClr val="tx1"/>
                </a:solidFill>
                <a:effectLst/>
              </a:rPr>
              <a:t>collectent </a:t>
            </a:r>
          </a:p>
          <a:p>
            <a:pPr marR="0" lvl="0" algn="l" defTabSz="914400" rtl="0" eaLnBrk="0" fontAlgn="base" latinLnBrk="0" hangingPunct="0">
              <a:lnSpc>
                <a:spcPct val="100000"/>
              </a:lnSpc>
              <a:spcBef>
                <a:spcPct val="0"/>
              </a:spcBef>
              <a:spcAft>
                <a:spcPct val="0"/>
              </a:spcAft>
              <a:buClrTx/>
              <a:buSzTx/>
              <a:tabLst/>
            </a:pPr>
            <a:r>
              <a:rPr kumimoji="0" lang="fr-FR" altLang="fr-FR" sz="2400" i="0" u="none" strike="noStrike" cap="none" normalizeH="0" baseline="0" dirty="0">
                <a:ln>
                  <a:noFill/>
                </a:ln>
                <a:solidFill>
                  <a:schemeClr val="tx1"/>
                </a:solidFill>
                <a:effectLst/>
              </a:rPr>
              <a:t>les </a:t>
            </a:r>
            <a:r>
              <a:rPr kumimoji="0" lang="fr-FR" altLang="fr-FR" sz="2400" i="0" u="none" strike="noStrike" cap="none" normalizeH="0" baseline="0" dirty="0" err="1">
                <a:ln>
                  <a:noFill/>
                </a:ln>
                <a:solidFill>
                  <a:schemeClr val="tx1"/>
                </a:solidFill>
                <a:effectLst/>
              </a:rPr>
              <a:t>données</a:t>
            </a:r>
            <a:r>
              <a:rPr kumimoji="0" lang="fr-FR" altLang="fr-FR" sz="2400" i="0" u="none" strike="noStrike" cap="none" normalizeH="0" baseline="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tabLst/>
            </a:pPr>
            <a:r>
              <a:rPr kumimoji="0" lang="fr-FR" altLang="fr-FR" sz="2400" i="0" u="none" strike="noStrike" cap="none" normalizeH="0" baseline="0" dirty="0">
                <a:ln>
                  <a:noFill/>
                </a:ln>
                <a:solidFill>
                  <a:schemeClr val="tx1"/>
                </a:solidFill>
                <a:effectLst/>
              </a:rPr>
              <a:t>des </a:t>
            </a:r>
            <a:r>
              <a:rPr kumimoji="0" lang="fr-FR" altLang="fr-FR" sz="2400" i="0" u="none" strike="noStrike" cap="none" normalizeH="0" baseline="0" dirty="0" err="1">
                <a:ln>
                  <a:noFill/>
                </a:ln>
                <a:solidFill>
                  <a:schemeClr val="tx1"/>
                </a:solidFill>
                <a:effectLst/>
              </a:rPr>
              <a:t>nanosenseurs</a:t>
            </a:r>
            <a:r>
              <a:rPr kumimoji="0" lang="fr-FR" altLang="fr-FR" sz="2400" i="0" u="none" strike="noStrike" cap="none" normalizeH="0" baseline="0" dirty="0">
                <a:ln>
                  <a:noFill/>
                </a:ln>
                <a:solidFill>
                  <a:schemeClr val="tx1"/>
                </a:solidFill>
                <a:effectLst/>
              </a:rPr>
              <a:t>  </a:t>
            </a:r>
          </a:p>
        </p:txBody>
      </p:sp>
      <p:cxnSp>
        <p:nvCxnSpPr>
          <p:cNvPr id="9" name="Connecteur droit avec flèche 8">
            <a:extLst>
              <a:ext uri="{FF2B5EF4-FFF2-40B4-BE49-F238E27FC236}">
                <a16:creationId xmlns:a16="http://schemas.microsoft.com/office/drawing/2014/main" id="{72C23E44-B281-AA40-B8DB-03CD002263CA}"/>
              </a:ext>
            </a:extLst>
          </p:cNvPr>
          <p:cNvCxnSpPr>
            <a:cxnSpLocks/>
            <a:stCxn id="8" idx="2"/>
          </p:cNvCxnSpPr>
          <p:nvPr/>
        </p:nvCxnSpPr>
        <p:spPr>
          <a:xfrm flipH="1">
            <a:off x="7716983" y="3210874"/>
            <a:ext cx="2935084" cy="1277999"/>
          </a:xfrm>
          <a:prstGeom prst="straightConnector1">
            <a:avLst/>
          </a:prstGeom>
          <a:ln w="28575">
            <a:solidFill>
              <a:srgbClr val="FF0000"/>
            </a:solidFill>
            <a:headEnd type="none"/>
            <a:tailEnd type="triangle" w="lg" len="lg"/>
          </a:ln>
          <a:effectLst/>
        </p:spPr>
        <p:style>
          <a:lnRef idx="1">
            <a:schemeClr val="accent2"/>
          </a:lnRef>
          <a:fillRef idx="0">
            <a:schemeClr val="accent2"/>
          </a:fillRef>
          <a:effectRef idx="0">
            <a:schemeClr val="accent2"/>
          </a:effectRef>
          <a:fontRef idx="minor">
            <a:schemeClr val="tx1"/>
          </a:fontRef>
        </p:style>
      </p:cxnSp>
      <p:sp>
        <p:nvSpPr>
          <p:cNvPr id="18" name="Titre 1">
            <a:extLst>
              <a:ext uri="{FF2B5EF4-FFF2-40B4-BE49-F238E27FC236}">
                <a16:creationId xmlns:a16="http://schemas.microsoft.com/office/drawing/2014/main" id="{5321AEB5-5CF5-D54F-A170-CD94D72077C5}"/>
              </a:ext>
            </a:extLst>
          </p:cNvPr>
          <p:cNvSpPr txBox="1">
            <a:spLocks/>
          </p:cNvSpPr>
          <p:nvPr/>
        </p:nvSpPr>
        <p:spPr>
          <a:xfrm>
            <a:off x="487342" y="551532"/>
            <a:ext cx="338534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err="1">
                <a:latin typeface="+mn-lt"/>
              </a:rPr>
              <a:t>Nanorouteurs</a:t>
            </a:r>
            <a:br>
              <a:rPr lang="fr-FR" b="1" dirty="0">
                <a:latin typeface="+mn-lt"/>
              </a:rPr>
            </a:br>
            <a:endParaRPr lang="fr-FR" b="1" dirty="0">
              <a:latin typeface="+mn-lt"/>
            </a:endParaRPr>
          </a:p>
        </p:txBody>
      </p:sp>
    </p:spTree>
    <p:extLst>
      <p:ext uri="{BB962C8B-B14F-4D97-AF65-F5344CB8AC3E}">
        <p14:creationId xmlns:p14="http://schemas.microsoft.com/office/powerpoint/2010/main" val="8762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par>
                                <p:cTn id="23" presetID="55"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01E76A-5993-8C4C-9678-A08197BBA385}"/>
              </a:ext>
            </a:extLst>
          </p:cNvPr>
          <p:cNvPicPr>
            <a:picLocks noChangeAspect="1"/>
          </p:cNvPicPr>
          <p:nvPr/>
        </p:nvPicPr>
        <p:blipFill>
          <a:blip r:embed="rId2"/>
          <a:stretch>
            <a:fillRect/>
          </a:stretch>
        </p:blipFill>
        <p:spPr>
          <a:xfrm>
            <a:off x="1422042" y="0"/>
            <a:ext cx="9347915" cy="6858000"/>
          </a:xfrm>
          <a:prstGeom prst="rect">
            <a:avLst/>
          </a:prstGeom>
        </p:spPr>
      </p:pic>
    </p:spTree>
    <p:extLst>
      <p:ext uri="{BB962C8B-B14F-4D97-AF65-F5344CB8AC3E}">
        <p14:creationId xmlns:p14="http://schemas.microsoft.com/office/powerpoint/2010/main" val="7277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10989</TotalTime>
  <Words>2247</Words>
  <Application>Microsoft Macintosh PowerPoint</Application>
  <PresentationFormat>Grand écran</PresentationFormat>
  <Paragraphs>158</Paragraphs>
  <Slides>36</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36</vt:i4>
      </vt:variant>
    </vt:vector>
  </HeadingPairs>
  <TitlesOfParts>
    <vt:vector size="46" baseType="lpstr">
      <vt:lpstr>Arial</vt:lpstr>
      <vt:lpstr>Calibri</vt:lpstr>
      <vt:lpstr>Calibri Light</vt:lpstr>
      <vt:lpstr>Helvetica Neue</vt:lpstr>
      <vt:lpstr>inherit</vt:lpstr>
      <vt:lpstr>Lato</vt:lpstr>
      <vt:lpstr>Roboto</vt:lpstr>
      <vt:lpstr>Roboto Slab</vt:lpstr>
      <vt:lpstr>Ubuntu</vt:lpstr>
      <vt:lpstr>Thème Office</vt:lpstr>
      <vt:lpstr>Des nano-circuits </vt:lpstr>
      <vt:lpstr>Un nano-mètre, ça a quelle taille ?</vt:lpstr>
      <vt:lpstr>Réseau de nano-capteurs sans fil électromagnétiques : architectures et applications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Réseaux de nanocommunication sans fil  pour la nanotechnologie dans le corps humain </vt:lpstr>
      <vt:lpstr>Nano-réseaux centrés sur le corps alimentés par rectenna* dans la bande térahertz  (*nano- antennes plasmoniques, également appelées « antenne nœud papillon ») </vt:lpstr>
      <vt:lpstr>Nano-réseaux centrés sur le corps alimentés par rectenna* dans la bande térahertz  (*nano- antennes plasmoniques, également appelées « antenne nœud papillon ») </vt:lpstr>
      <vt:lpstr>Article de 2015 « CORONA » (Coordonnée et Routing système Nanonetwork)  un système de coordonnées et de routage pour les nanoréseaux</vt:lpstr>
      <vt:lpstr>DU GRAPHENE POUR NOTRE SANTE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 a-t-il dans ces injections ?</dc:title>
  <dc:creator>Microsoft Office User</dc:creator>
  <cp:lastModifiedBy>Microsoft Office User</cp:lastModifiedBy>
  <cp:revision>74</cp:revision>
  <dcterms:created xsi:type="dcterms:W3CDTF">2021-12-23T00:50:42Z</dcterms:created>
  <dcterms:modified xsi:type="dcterms:W3CDTF">2022-01-08T13:46:22Z</dcterms:modified>
</cp:coreProperties>
</file>