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61" r:id="rId3"/>
    <p:sldId id="287" r:id="rId4"/>
    <p:sldId id="286" r:id="rId5"/>
    <p:sldId id="282" r:id="rId6"/>
    <p:sldId id="283" r:id="rId7"/>
    <p:sldId id="298" r:id="rId8"/>
    <p:sldId id="289" r:id="rId9"/>
    <p:sldId id="257" r:id="rId10"/>
    <p:sldId id="291" r:id="rId11"/>
    <p:sldId id="292" r:id="rId12"/>
    <p:sldId id="293" r:id="rId13"/>
    <p:sldId id="300" r:id="rId14"/>
    <p:sldId id="299" r:id="rId15"/>
    <p:sldId id="302" r:id="rId16"/>
    <p:sldId id="303" r:id="rId17"/>
    <p:sldId id="301" r:id="rId18"/>
    <p:sldId id="305" r:id="rId19"/>
    <p:sldId id="307" r:id="rId20"/>
    <p:sldId id="306" r:id="rId21"/>
    <p:sldId id="260" r:id="rId22"/>
    <p:sldId id="296" r:id="rId23"/>
    <p:sldId id="297" r:id="rId24"/>
    <p:sldId id="308" r:id="rId25"/>
    <p:sldId id="259" r:id="rId26"/>
    <p:sldId id="312" r:id="rId27"/>
    <p:sldId id="284" r:id="rId28"/>
    <p:sldId id="285" r:id="rId29"/>
    <p:sldId id="264" r:id="rId3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00"/>
    <p:restoredTop sz="94699"/>
  </p:normalViewPr>
  <p:slideViewPr>
    <p:cSldViewPr snapToGrid="0" snapToObjects="1">
      <p:cViewPr varScale="1">
        <p:scale>
          <a:sx n="83" d="100"/>
          <a:sy n="83" d="100"/>
        </p:scale>
        <p:origin x="216" y="7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30T15:26:47.001"/>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1067 0,'-65'0,"3"0,13 0,-16 13,4 2,-13 12,22-2,-39 10,53-10,-44 10,51-7,-16-3,10 4,2 0,1 1,10 4,-10-4,11 2,0-3,3-1,8 4,1-4,-4 5,8 1,-9 0,5-1,-1 8,6 1,-5 0,10 5,-10-5,10 0,-4 5,5-5,0 0,0 6,0-6,0 7,0-1,6 9,0-13,12 11,0-20,6 12,6-3,-5-1,13 7,-14-14,13 8,-7-9,5-5,2 5,12-1,-4-2,5 1,-9-10,-1-5,-4 4,11-9,-5 4,0-6,5 2,-5-2,7-4,0-2,7-5,-5 0,6 0,-8 0,7 0,-5 0,5 0,-7 0,8 0,-7 0,7 0,-1 0,11 0,-13-4,9-3,-21-5,7 0,0-6,0 5,0-10,-7 9,5-9,-12 6,6-7,-1 1,-4 1,4-2,-6 2,-1-1,2-5,-1 4,1-5,0 0,-1 5,-4-10,3 11,-10-10,5 5,-1-1,-4 2,4 0,-5-1,5-20,-8 10,8-17,-14 20,4-13,0 6,-3-6,3 5,-5-4,0 5,0-7,0 7,0-5,-6 12,0-6,-6 8,0-1,0 0,0 1,0-1,0 0,0 7,-5-6,-1 6,-10-1,-1-4,-4 10,0-5,0 1,0 4,4-4,-2 10,3-3,-4 7,-1-7,1 8,4-4,-3 5,4 0,-6 5,-5-5,4 9,-10-9,4 9,-6-4,6 5,-4 0,4 0,-5 0,-1 0,0 0,1 0,-1 0,0 0,1 0,5 0,2-5,5 4,1-3,4 4,-2 0,8-9,1-5,4-10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736F51D-C0B0-8D44-84B1-DA45EA955A33}"/>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2BB47435-5F93-ED4D-B207-506D33013E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FBF57F41-AE69-6A48-8B76-5E60C5272D84}"/>
              </a:ext>
            </a:extLst>
          </p:cNvPr>
          <p:cNvSpPr>
            <a:spLocks noGrp="1"/>
          </p:cNvSpPr>
          <p:nvPr>
            <p:ph type="dt" sz="half" idx="10"/>
          </p:nvPr>
        </p:nvSpPr>
        <p:spPr/>
        <p:txBody>
          <a:bodyPr/>
          <a:lstStyle/>
          <a:p>
            <a:fld id="{EBB337ED-4128-D04B-959A-36F33CE60ED2}" type="datetimeFigureOut">
              <a:rPr lang="fr-FR" smtClean="0"/>
              <a:t>30/09/2021</a:t>
            </a:fld>
            <a:endParaRPr lang="fr-FR"/>
          </a:p>
        </p:txBody>
      </p:sp>
      <p:sp>
        <p:nvSpPr>
          <p:cNvPr id="5" name="Espace réservé du pied de page 4">
            <a:extLst>
              <a:ext uri="{FF2B5EF4-FFF2-40B4-BE49-F238E27FC236}">
                <a16:creationId xmlns:a16="http://schemas.microsoft.com/office/drawing/2014/main" id="{FD4D4EB8-EAE2-3947-B622-376E9D64664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CB0C9AD-16E6-184E-98CF-8133C2BD3C69}"/>
              </a:ext>
            </a:extLst>
          </p:cNvPr>
          <p:cNvSpPr>
            <a:spLocks noGrp="1"/>
          </p:cNvSpPr>
          <p:nvPr>
            <p:ph type="sldNum" sz="quarter" idx="12"/>
          </p:nvPr>
        </p:nvSpPr>
        <p:spPr/>
        <p:txBody>
          <a:bodyPr/>
          <a:lstStyle/>
          <a:p>
            <a:fld id="{2A2D7682-BEE7-6348-8BB9-ACB7B1B79935}" type="slidenum">
              <a:rPr lang="fr-FR" smtClean="0"/>
              <a:t>‹N°›</a:t>
            </a:fld>
            <a:endParaRPr lang="fr-FR"/>
          </a:p>
        </p:txBody>
      </p:sp>
    </p:spTree>
    <p:extLst>
      <p:ext uri="{BB962C8B-B14F-4D97-AF65-F5344CB8AC3E}">
        <p14:creationId xmlns:p14="http://schemas.microsoft.com/office/powerpoint/2010/main" val="38020850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E03D3B-B033-3E42-86EC-E9AECF73FE0F}"/>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0AFE2AD6-DD5F-DA4A-AC00-210E5564ED92}"/>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A713DDC-32FE-0745-99CB-6ED3A696F0FD}"/>
              </a:ext>
            </a:extLst>
          </p:cNvPr>
          <p:cNvSpPr>
            <a:spLocks noGrp="1"/>
          </p:cNvSpPr>
          <p:nvPr>
            <p:ph type="dt" sz="half" idx="10"/>
          </p:nvPr>
        </p:nvSpPr>
        <p:spPr/>
        <p:txBody>
          <a:bodyPr/>
          <a:lstStyle/>
          <a:p>
            <a:fld id="{EBB337ED-4128-D04B-959A-36F33CE60ED2}" type="datetimeFigureOut">
              <a:rPr lang="fr-FR" smtClean="0"/>
              <a:t>30/09/2021</a:t>
            </a:fld>
            <a:endParaRPr lang="fr-FR"/>
          </a:p>
        </p:txBody>
      </p:sp>
      <p:sp>
        <p:nvSpPr>
          <p:cNvPr id="5" name="Espace réservé du pied de page 4">
            <a:extLst>
              <a:ext uri="{FF2B5EF4-FFF2-40B4-BE49-F238E27FC236}">
                <a16:creationId xmlns:a16="http://schemas.microsoft.com/office/drawing/2014/main" id="{76C2A996-9612-1444-B8BB-B24DF003601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C680B26-DBAC-A74D-8A2E-E37F10E9A234}"/>
              </a:ext>
            </a:extLst>
          </p:cNvPr>
          <p:cNvSpPr>
            <a:spLocks noGrp="1"/>
          </p:cNvSpPr>
          <p:nvPr>
            <p:ph type="sldNum" sz="quarter" idx="12"/>
          </p:nvPr>
        </p:nvSpPr>
        <p:spPr/>
        <p:txBody>
          <a:bodyPr/>
          <a:lstStyle/>
          <a:p>
            <a:fld id="{2A2D7682-BEE7-6348-8BB9-ACB7B1B79935}" type="slidenum">
              <a:rPr lang="fr-FR" smtClean="0"/>
              <a:t>‹N°›</a:t>
            </a:fld>
            <a:endParaRPr lang="fr-FR"/>
          </a:p>
        </p:txBody>
      </p:sp>
    </p:spTree>
    <p:extLst>
      <p:ext uri="{BB962C8B-B14F-4D97-AF65-F5344CB8AC3E}">
        <p14:creationId xmlns:p14="http://schemas.microsoft.com/office/powerpoint/2010/main" val="5487066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45B88D7B-CB89-2644-9DE0-2177B85D486A}"/>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C1FB738A-BFCC-EA42-9CF2-751D6C7C7BE1}"/>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185D519-9443-8E48-A159-86036F317DC2}"/>
              </a:ext>
            </a:extLst>
          </p:cNvPr>
          <p:cNvSpPr>
            <a:spLocks noGrp="1"/>
          </p:cNvSpPr>
          <p:nvPr>
            <p:ph type="dt" sz="half" idx="10"/>
          </p:nvPr>
        </p:nvSpPr>
        <p:spPr/>
        <p:txBody>
          <a:bodyPr/>
          <a:lstStyle/>
          <a:p>
            <a:fld id="{EBB337ED-4128-D04B-959A-36F33CE60ED2}" type="datetimeFigureOut">
              <a:rPr lang="fr-FR" smtClean="0"/>
              <a:t>30/09/2021</a:t>
            </a:fld>
            <a:endParaRPr lang="fr-FR"/>
          </a:p>
        </p:txBody>
      </p:sp>
      <p:sp>
        <p:nvSpPr>
          <p:cNvPr id="5" name="Espace réservé du pied de page 4">
            <a:extLst>
              <a:ext uri="{FF2B5EF4-FFF2-40B4-BE49-F238E27FC236}">
                <a16:creationId xmlns:a16="http://schemas.microsoft.com/office/drawing/2014/main" id="{1CB200A2-2E98-8E47-AE5D-8BCB823FC62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2D32C77-E673-A44D-8ACD-1C28573F0420}"/>
              </a:ext>
            </a:extLst>
          </p:cNvPr>
          <p:cNvSpPr>
            <a:spLocks noGrp="1"/>
          </p:cNvSpPr>
          <p:nvPr>
            <p:ph type="sldNum" sz="quarter" idx="12"/>
          </p:nvPr>
        </p:nvSpPr>
        <p:spPr/>
        <p:txBody>
          <a:bodyPr/>
          <a:lstStyle/>
          <a:p>
            <a:fld id="{2A2D7682-BEE7-6348-8BB9-ACB7B1B79935}" type="slidenum">
              <a:rPr lang="fr-FR" smtClean="0"/>
              <a:t>‹N°›</a:t>
            </a:fld>
            <a:endParaRPr lang="fr-FR"/>
          </a:p>
        </p:txBody>
      </p:sp>
    </p:spTree>
    <p:extLst>
      <p:ext uri="{BB962C8B-B14F-4D97-AF65-F5344CB8AC3E}">
        <p14:creationId xmlns:p14="http://schemas.microsoft.com/office/powerpoint/2010/main" val="2968267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818AB6-5ACF-F64B-9DD1-FDDDFC1D3B60}"/>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407486FD-6474-4247-B811-09F6F2E147D9}"/>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A91BADC-3055-1A4A-BC4A-F5B594E61BB7}"/>
              </a:ext>
            </a:extLst>
          </p:cNvPr>
          <p:cNvSpPr>
            <a:spLocks noGrp="1"/>
          </p:cNvSpPr>
          <p:nvPr>
            <p:ph type="dt" sz="half" idx="10"/>
          </p:nvPr>
        </p:nvSpPr>
        <p:spPr/>
        <p:txBody>
          <a:bodyPr/>
          <a:lstStyle/>
          <a:p>
            <a:fld id="{EBB337ED-4128-D04B-959A-36F33CE60ED2}" type="datetimeFigureOut">
              <a:rPr lang="fr-FR" smtClean="0"/>
              <a:t>30/09/2021</a:t>
            </a:fld>
            <a:endParaRPr lang="fr-FR"/>
          </a:p>
        </p:txBody>
      </p:sp>
      <p:sp>
        <p:nvSpPr>
          <p:cNvPr id="5" name="Espace réservé du pied de page 4">
            <a:extLst>
              <a:ext uri="{FF2B5EF4-FFF2-40B4-BE49-F238E27FC236}">
                <a16:creationId xmlns:a16="http://schemas.microsoft.com/office/drawing/2014/main" id="{8C880F23-B67E-5D4C-82BB-CBE6DBC9F16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ACF53FE-664B-604D-BB28-773F594640BB}"/>
              </a:ext>
            </a:extLst>
          </p:cNvPr>
          <p:cNvSpPr>
            <a:spLocks noGrp="1"/>
          </p:cNvSpPr>
          <p:nvPr>
            <p:ph type="sldNum" sz="quarter" idx="12"/>
          </p:nvPr>
        </p:nvSpPr>
        <p:spPr/>
        <p:txBody>
          <a:bodyPr/>
          <a:lstStyle/>
          <a:p>
            <a:fld id="{2A2D7682-BEE7-6348-8BB9-ACB7B1B79935}" type="slidenum">
              <a:rPr lang="fr-FR" smtClean="0"/>
              <a:t>‹N°›</a:t>
            </a:fld>
            <a:endParaRPr lang="fr-FR"/>
          </a:p>
        </p:txBody>
      </p:sp>
    </p:spTree>
    <p:extLst>
      <p:ext uri="{BB962C8B-B14F-4D97-AF65-F5344CB8AC3E}">
        <p14:creationId xmlns:p14="http://schemas.microsoft.com/office/powerpoint/2010/main" val="15825274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1B4A99-BE11-1B46-A508-BB61D54A2544}"/>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C2D5CC30-8C87-B444-BBF3-23C72357D7D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6B81EE08-96B9-D247-879A-65804D9AAF1D}"/>
              </a:ext>
            </a:extLst>
          </p:cNvPr>
          <p:cNvSpPr>
            <a:spLocks noGrp="1"/>
          </p:cNvSpPr>
          <p:nvPr>
            <p:ph type="dt" sz="half" idx="10"/>
          </p:nvPr>
        </p:nvSpPr>
        <p:spPr/>
        <p:txBody>
          <a:bodyPr/>
          <a:lstStyle/>
          <a:p>
            <a:fld id="{EBB337ED-4128-D04B-959A-36F33CE60ED2}" type="datetimeFigureOut">
              <a:rPr lang="fr-FR" smtClean="0"/>
              <a:t>30/09/2021</a:t>
            </a:fld>
            <a:endParaRPr lang="fr-FR"/>
          </a:p>
        </p:txBody>
      </p:sp>
      <p:sp>
        <p:nvSpPr>
          <p:cNvPr id="5" name="Espace réservé du pied de page 4">
            <a:extLst>
              <a:ext uri="{FF2B5EF4-FFF2-40B4-BE49-F238E27FC236}">
                <a16:creationId xmlns:a16="http://schemas.microsoft.com/office/drawing/2014/main" id="{21B964EC-053C-414C-B0BD-C9468214095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CA9D425-7992-1B4A-950F-AD60F06955C1}"/>
              </a:ext>
            </a:extLst>
          </p:cNvPr>
          <p:cNvSpPr>
            <a:spLocks noGrp="1"/>
          </p:cNvSpPr>
          <p:nvPr>
            <p:ph type="sldNum" sz="quarter" idx="12"/>
          </p:nvPr>
        </p:nvSpPr>
        <p:spPr/>
        <p:txBody>
          <a:bodyPr/>
          <a:lstStyle/>
          <a:p>
            <a:fld id="{2A2D7682-BEE7-6348-8BB9-ACB7B1B79935}" type="slidenum">
              <a:rPr lang="fr-FR" smtClean="0"/>
              <a:t>‹N°›</a:t>
            </a:fld>
            <a:endParaRPr lang="fr-FR"/>
          </a:p>
        </p:txBody>
      </p:sp>
    </p:spTree>
    <p:extLst>
      <p:ext uri="{BB962C8B-B14F-4D97-AF65-F5344CB8AC3E}">
        <p14:creationId xmlns:p14="http://schemas.microsoft.com/office/powerpoint/2010/main" val="3575361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318ECEA-6878-9541-9604-0EF6F4CD9885}"/>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BCE9E390-2A95-424B-A73A-78A234CDAD0E}"/>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2A929A77-20D9-304C-BC37-72AADC8B6A8D}"/>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12AAE706-47D4-7447-A8D7-CF0FBCA67A75}"/>
              </a:ext>
            </a:extLst>
          </p:cNvPr>
          <p:cNvSpPr>
            <a:spLocks noGrp="1"/>
          </p:cNvSpPr>
          <p:nvPr>
            <p:ph type="dt" sz="half" idx="10"/>
          </p:nvPr>
        </p:nvSpPr>
        <p:spPr/>
        <p:txBody>
          <a:bodyPr/>
          <a:lstStyle/>
          <a:p>
            <a:fld id="{EBB337ED-4128-D04B-959A-36F33CE60ED2}" type="datetimeFigureOut">
              <a:rPr lang="fr-FR" smtClean="0"/>
              <a:t>30/09/2021</a:t>
            </a:fld>
            <a:endParaRPr lang="fr-FR"/>
          </a:p>
        </p:txBody>
      </p:sp>
      <p:sp>
        <p:nvSpPr>
          <p:cNvPr id="6" name="Espace réservé du pied de page 5">
            <a:extLst>
              <a:ext uri="{FF2B5EF4-FFF2-40B4-BE49-F238E27FC236}">
                <a16:creationId xmlns:a16="http://schemas.microsoft.com/office/drawing/2014/main" id="{145796AA-8874-654E-BFF5-989B62031B1A}"/>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7E8F74D-5EF2-7342-9719-6A4DBA9959EB}"/>
              </a:ext>
            </a:extLst>
          </p:cNvPr>
          <p:cNvSpPr>
            <a:spLocks noGrp="1"/>
          </p:cNvSpPr>
          <p:nvPr>
            <p:ph type="sldNum" sz="quarter" idx="12"/>
          </p:nvPr>
        </p:nvSpPr>
        <p:spPr/>
        <p:txBody>
          <a:bodyPr/>
          <a:lstStyle/>
          <a:p>
            <a:fld id="{2A2D7682-BEE7-6348-8BB9-ACB7B1B79935}" type="slidenum">
              <a:rPr lang="fr-FR" smtClean="0"/>
              <a:t>‹N°›</a:t>
            </a:fld>
            <a:endParaRPr lang="fr-FR"/>
          </a:p>
        </p:txBody>
      </p:sp>
    </p:spTree>
    <p:extLst>
      <p:ext uri="{BB962C8B-B14F-4D97-AF65-F5344CB8AC3E}">
        <p14:creationId xmlns:p14="http://schemas.microsoft.com/office/powerpoint/2010/main" val="18532023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B71FB5-434F-1C4F-A9AD-8D76F1F4E0DF}"/>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9604C5AD-FA6F-5D43-AFB2-8F479215665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35349472-569C-AD41-97E7-61308EB548F0}"/>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A2CE40E8-8CA5-0B4B-BB89-A62C835A7D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2863093E-F135-B14C-A1F6-36A2E59F0771}"/>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12D0CC29-B368-2C4D-AD1A-BCE338A503D6}"/>
              </a:ext>
            </a:extLst>
          </p:cNvPr>
          <p:cNvSpPr>
            <a:spLocks noGrp="1"/>
          </p:cNvSpPr>
          <p:nvPr>
            <p:ph type="dt" sz="half" idx="10"/>
          </p:nvPr>
        </p:nvSpPr>
        <p:spPr/>
        <p:txBody>
          <a:bodyPr/>
          <a:lstStyle/>
          <a:p>
            <a:fld id="{EBB337ED-4128-D04B-959A-36F33CE60ED2}" type="datetimeFigureOut">
              <a:rPr lang="fr-FR" smtClean="0"/>
              <a:t>30/09/2021</a:t>
            </a:fld>
            <a:endParaRPr lang="fr-FR"/>
          </a:p>
        </p:txBody>
      </p:sp>
      <p:sp>
        <p:nvSpPr>
          <p:cNvPr id="8" name="Espace réservé du pied de page 7">
            <a:extLst>
              <a:ext uri="{FF2B5EF4-FFF2-40B4-BE49-F238E27FC236}">
                <a16:creationId xmlns:a16="http://schemas.microsoft.com/office/drawing/2014/main" id="{59952C13-646C-204A-A235-9F856CAB1C23}"/>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6E5F7747-5D0A-A449-AB93-9B59798469AE}"/>
              </a:ext>
            </a:extLst>
          </p:cNvPr>
          <p:cNvSpPr>
            <a:spLocks noGrp="1"/>
          </p:cNvSpPr>
          <p:nvPr>
            <p:ph type="sldNum" sz="quarter" idx="12"/>
          </p:nvPr>
        </p:nvSpPr>
        <p:spPr/>
        <p:txBody>
          <a:bodyPr/>
          <a:lstStyle/>
          <a:p>
            <a:fld id="{2A2D7682-BEE7-6348-8BB9-ACB7B1B79935}" type="slidenum">
              <a:rPr lang="fr-FR" smtClean="0"/>
              <a:t>‹N°›</a:t>
            </a:fld>
            <a:endParaRPr lang="fr-FR"/>
          </a:p>
        </p:txBody>
      </p:sp>
    </p:spTree>
    <p:extLst>
      <p:ext uri="{BB962C8B-B14F-4D97-AF65-F5344CB8AC3E}">
        <p14:creationId xmlns:p14="http://schemas.microsoft.com/office/powerpoint/2010/main" val="11472484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7AB7C4-FD5A-274D-91B6-93836D9D9354}"/>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A4DF1A47-D3BF-194C-BB55-64B362338FE9}"/>
              </a:ext>
            </a:extLst>
          </p:cNvPr>
          <p:cNvSpPr>
            <a:spLocks noGrp="1"/>
          </p:cNvSpPr>
          <p:nvPr>
            <p:ph type="dt" sz="half" idx="10"/>
          </p:nvPr>
        </p:nvSpPr>
        <p:spPr/>
        <p:txBody>
          <a:bodyPr/>
          <a:lstStyle/>
          <a:p>
            <a:fld id="{EBB337ED-4128-D04B-959A-36F33CE60ED2}" type="datetimeFigureOut">
              <a:rPr lang="fr-FR" smtClean="0"/>
              <a:t>30/09/2021</a:t>
            </a:fld>
            <a:endParaRPr lang="fr-FR"/>
          </a:p>
        </p:txBody>
      </p:sp>
      <p:sp>
        <p:nvSpPr>
          <p:cNvPr id="4" name="Espace réservé du pied de page 3">
            <a:extLst>
              <a:ext uri="{FF2B5EF4-FFF2-40B4-BE49-F238E27FC236}">
                <a16:creationId xmlns:a16="http://schemas.microsoft.com/office/drawing/2014/main" id="{CA61D26F-E7BE-5A4A-8E88-9D3720622AFA}"/>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B407ADBA-F2A3-444C-847D-9AEFA9F35675}"/>
              </a:ext>
            </a:extLst>
          </p:cNvPr>
          <p:cNvSpPr>
            <a:spLocks noGrp="1"/>
          </p:cNvSpPr>
          <p:nvPr>
            <p:ph type="sldNum" sz="quarter" idx="12"/>
          </p:nvPr>
        </p:nvSpPr>
        <p:spPr/>
        <p:txBody>
          <a:bodyPr/>
          <a:lstStyle/>
          <a:p>
            <a:fld id="{2A2D7682-BEE7-6348-8BB9-ACB7B1B79935}" type="slidenum">
              <a:rPr lang="fr-FR" smtClean="0"/>
              <a:t>‹N°›</a:t>
            </a:fld>
            <a:endParaRPr lang="fr-FR"/>
          </a:p>
        </p:txBody>
      </p:sp>
    </p:spTree>
    <p:extLst>
      <p:ext uri="{BB962C8B-B14F-4D97-AF65-F5344CB8AC3E}">
        <p14:creationId xmlns:p14="http://schemas.microsoft.com/office/powerpoint/2010/main" val="3543109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82B3FBCC-7DA0-984C-964C-0040F4A3A736}"/>
              </a:ext>
            </a:extLst>
          </p:cNvPr>
          <p:cNvSpPr>
            <a:spLocks noGrp="1"/>
          </p:cNvSpPr>
          <p:nvPr>
            <p:ph type="dt" sz="half" idx="10"/>
          </p:nvPr>
        </p:nvSpPr>
        <p:spPr/>
        <p:txBody>
          <a:bodyPr/>
          <a:lstStyle/>
          <a:p>
            <a:fld id="{EBB337ED-4128-D04B-959A-36F33CE60ED2}" type="datetimeFigureOut">
              <a:rPr lang="fr-FR" smtClean="0"/>
              <a:t>30/09/2021</a:t>
            </a:fld>
            <a:endParaRPr lang="fr-FR"/>
          </a:p>
        </p:txBody>
      </p:sp>
      <p:sp>
        <p:nvSpPr>
          <p:cNvPr id="3" name="Espace réservé du pied de page 2">
            <a:extLst>
              <a:ext uri="{FF2B5EF4-FFF2-40B4-BE49-F238E27FC236}">
                <a16:creationId xmlns:a16="http://schemas.microsoft.com/office/drawing/2014/main" id="{6F5A882C-1E33-9341-867C-095815CA0DF3}"/>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D4C48582-707B-BF47-97FD-3EE13B515BEB}"/>
              </a:ext>
            </a:extLst>
          </p:cNvPr>
          <p:cNvSpPr>
            <a:spLocks noGrp="1"/>
          </p:cNvSpPr>
          <p:nvPr>
            <p:ph type="sldNum" sz="quarter" idx="12"/>
          </p:nvPr>
        </p:nvSpPr>
        <p:spPr/>
        <p:txBody>
          <a:bodyPr/>
          <a:lstStyle/>
          <a:p>
            <a:fld id="{2A2D7682-BEE7-6348-8BB9-ACB7B1B79935}" type="slidenum">
              <a:rPr lang="fr-FR" smtClean="0"/>
              <a:t>‹N°›</a:t>
            </a:fld>
            <a:endParaRPr lang="fr-FR"/>
          </a:p>
        </p:txBody>
      </p:sp>
    </p:spTree>
    <p:extLst>
      <p:ext uri="{BB962C8B-B14F-4D97-AF65-F5344CB8AC3E}">
        <p14:creationId xmlns:p14="http://schemas.microsoft.com/office/powerpoint/2010/main" val="42571797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0589DD-A554-1F47-9E9D-99B89EC2CF1D}"/>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69B0B671-0210-784C-9C20-BBB6C17786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1A6694A9-70C3-654E-B3FB-930E31891A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02FE1BA1-59AC-D344-A506-3D19D8E04681}"/>
              </a:ext>
            </a:extLst>
          </p:cNvPr>
          <p:cNvSpPr>
            <a:spLocks noGrp="1"/>
          </p:cNvSpPr>
          <p:nvPr>
            <p:ph type="dt" sz="half" idx="10"/>
          </p:nvPr>
        </p:nvSpPr>
        <p:spPr/>
        <p:txBody>
          <a:bodyPr/>
          <a:lstStyle/>
          <a:p>
            <a:fld id="{EBB337ED-4128-D04B-959A-36F33CE60ED2}" type="datetimeFigureOut">
              <a:rPr lang="fr-FR" smtClean="0"/>
              <a:t>30/09/2021</a:t>
            </a:fld>
            <a:endParaRPr lang="fr-FR"/>
          </a:p>
        </p:txBody>
      </p:sp>
      <p:sp>
        <p:nvSpPr>
          <p:cNvPr id="6" name="Espace réservé du pied de page 5">
            <a:extLst>
              <a:ext uri="{FF2B5EF4-FFF2-40B4-BE49-F238E27FC236}">
                <a16:creationId xmlns:a16="http://schemas.microsoft.com/office/drawing/2014/main" id="{A806EF8C-B063-A74A-9C27-03007A30C1C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89743D65-7098-6949-8592-8DBD0D4CE66B}"/>
              </a:ext>
            </a:extLst>
          </p:cNvPr>
          <p:cNvSpPr>
            <a:spLocks noGrp="1"/>
          </p:cNvSpPr>
          <p:nvPr>
            <p:ph type="sldNum" sz="quarter" idx="12"/>
          </p:nvPr>
        </p:nvSpPr>
        <p:spPr/>
        <p:txBody>
          <a:bodyPr/>
          <a:lstStyle/>
          <a:p>
            <a:fld id="{2A2D7682-BEE7-6348-8BB9-ACB7B1B79935}" type="slidenum">
              <a:rPr lang="fr-FR" smtClean="0"/>
              <a:t>‹N°›</a:t>
            </a:fld>
            <a:endParaRPr lang="fr-FR"/>
          </a:p>
        </p:txBody>
      </p:sp>
    </p:spTree>
    <p:extLst>
      <p:ext uri="{BB962C8B-B14F-4D97-AF65-F5344CB8AC3E}">
        <p14:creationId xmlns:p14="http://schemas.microsoft.com/office/powerpoint/2010/main" val="6728078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615E28-850D-2B42-8BA2-7E4F026B150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27B07537-546C-9144-B13E-F3DE4B9EAC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1895B24A-780E-AE4C-9CC9-6BE5BCD2DE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9B6A7446-F4B5-974E-A5F1-B107359C6EDA}"/>
              </a:ext>
            </a:extLst>
          </p:cNvPr>
          <p:cNvSpPr>
            <a:spLocks noGrp="1"/>
          </p:cNvSpPr>
          <p:nvPr>
            <p:ph type="dt" sz="half" idx="10"/>
          </p:nvPr>
        </p:nvSpPr>
        <p:spPr/>
        <p:txBody>
          <a:bodyPr/>
          <a:lstStyle/>
          <a:p>
            <a:fld id="{EBB337ED-4128-D04B-959A-36F33CE60ED2}" type="datetimeFigureOut">
              <a:rPr lang="fr-FR" smtClean="0"/>
              <a:t>30/09/2021</a:t>
            </a:fld>
            <a:endParaRPr lang="fr-FR"/>
          </a:p>
        </p:txBody>
      </p:sp>
      <p:sp>
        <p:nvSpPr>
          <p:cNvPr id="6" name="Espace réservé du pied de page 5">
            <a:extLst>
              <a:ext uri="{FF2B5EF4-FFF2-40B4-BE49-F238E27FC236}">
                <a16:creationId xmlns:a16="http://schemas.microsoft.com/office/drawing/2014/main" id="{144718E2-62EA-C344-A506-64F689721C2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A338C0B-6459-8741-80C0-FBEEFEB66E72}"/>
              </a:ext>
            </a:extLst>
          </p:cNvPr>
          <p:cNvSpPr>
            <a:spLocks noGrp="1"/>
          </p:cNvSpPr>
          <p:nvPr>
            <p:ph type="sldNum" sz="quarter" idx="12"/>
          </p:nvPr>
        </p:nvSpPr>
        <p:spPr/>
        <p:txBody>
          <a:bodyPr/>
          <a:lstStyle/>
          <a:p>
            <a:fld id="{2A2D7682-BEE7-6348-8BB9-ACB7B1B79935}" type="slidenum">
              <a:rPr lang="fr-FR" smtClean="0"/>
              <a:t>‹N°›</a:t>
            </a:fld>
            <a:endParaRPr lang="fr-FR"/>
          </a:p>
        </p:txBody>
      </p:sp>
    </p:spTree>
    <p:extLst>
      <p:ext uri="{BB962C8B-B14F-4D97-AF65-F5344CB8AC3E}">
        <p14:creationId xmlns:p14="http://schemas.microsoft.com/office/powerpoint/2010/main" val="28396939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31F23457-36B5-8F43-A5ED-44C53DD7C3E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1ED16D8F-74E6-4F45-8168-79D9618EA3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E77C209-663E-9E42-B46C-293A72BE20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B337ED-4128-D04B-959A-36F33CE60ED2}" type="datetimeFigureOut">
              <a:rPr lang="fr-FR" smtClean="0"/>
              <a:t>30/09/2021</a:t>
            </a:fld>
            <a:endParaRPr lang="fr-FR"/>
          </a:p>
        </p:txBody>
      </p:sp>
      <p:sp>
        <p:nvSpPr>
          <p:cNvPr id="5" name="Espace réservé du pied de page 4">
            <a:extLst>
              <a:ext uri="{FF2B5EF4-FFF2-40B4-BE49-F238E27FC236}">
                <a16:creationId xmlns:a16="http://schemas.microsoft.com/office/drawing/2014/main" id="{1A208CE6-2C34-D240-BBB9-F64B028BE2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46DC9A9D-B30F-314F-BFFB-BF3F7B7A88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2D7682-BEE7-6348-8BB9-ACB7B1B79935}" type="slidenum">
              <a:rPr lang="fr-FR" smtClean="0"/>
              <a:t>‹N°›</a:t>
            </a:fld>
            <a:endParaRPr lang="fr-FR"/>
          </a:p>
        </p:txBody>
      </p:sp>
    </p:spTree>
    <p:extLst>
      <p:ext uri="{BB962C8B-B14F-4D97-AF65-F5344CB8AC3E}">
        <p14:creationId xmlns:p14="http://schemas.microsoft.com/office/powerpoint/2010/main" val="26074486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7" Type="http://schemas.openxmlformats.org/officeDocument/2006/relationships/image" Target="../media/image6.tiff"/><Relationship Id="rId2" Type="http://schemas.openxmlformats.org/officeDocument/2006/relationships/image" Target="../media/image1.tiff"/><Relationship Id="rId1" Type="http://schemas.openxmlformats.org/officeDocument/2006/relationships/slideLayout" Target="../slideLayouts/slideLayout1.xml"/><Relationship Id="rId6" Type="http://schemas.openxmlformats.org/officeDocument/2006/relationships/image" Target="../media/image5.tiff"/><Relationship Id="rId5" Type="http://schemas.openxmlformats.org/officeDocument/2006/relationships/image" Target="../media/image4.tiff"/><Relationship Id="rId4" Type="http://schemas.openxmlformats.org/officeDocument/2006/relationships/image" Target="../media/image3.tiff"/></Relationships>
</file>

<file path=ppt/slides/_rels/slide10.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tiff"/><Relationship Id="rId1" Type="http://schemas.openxmlformats.org/officeDocument/2006/relationships/slideLayout" Target="../slideLayouts/slideLayout2.xml"/><Relationship Id="rId4" Type="http://schemas.openxmlformats.org/officeDocument/2006/relationships/hyperlink" Target="https://www.usine-digitale.fr/article/alibaba-teste-le-paiement-par-reconnaissance-faciale-chez-kfc-a-hangzhou.N582323"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tiff"/><Relationship Id="rId1" Type="http://schemas.openxmlformats.org/officeDocument/2006/relationships/slideLayout" Target="../slideLayouts/slideLayout2.xml"/><Relationship Id="rId4" Type="http://schemas.openxmlformats.org/officeDocument/2006/relationships/hyperlink" Target="https://www.gemalto.com/france/banque/ebanking/assurance-hub"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image" Target="../media/image5.tiff"/><Relationship Id="rId1" Type="http://schemas.openxmlformats.org/officeDocument/2006/relationships/slideLayout" Target="../slideLayouts/slideLayout2.xml"/><Relationship Id="rId5" Type="http://schemas.openxmlformats.org/officeDocument/2006/relationships/image" Target="../media/image35.tiff"/><Relationship Id="rId4" Type="http://schemas.openxmlformats.org/officeDocument/2006/relationships/image" Target="../media/image34.tiff"/></Relationships>
</file>

<file path=ppt/slides/_rels/slide23.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image" Target="../media/image37.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image" Target="../media/image39.tiff"/><Relationship Id="rId1" Type="http://schemas.openxmlformats.org/officeDocument/2006/relationships/slideLayout" Target="../slideLayouts/slideLayout2.xml"/><Relationship Id="rId4" Type="http://schemas.openxmlformats.org/officeDocument/2006/relationships/image" Target="../media/image6.tiff"/></Relationships>
</file>

<file path=ppt/slides/_rels/slide29.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image" Target="../media/image41.tiff"/><Relationship Id="rId1" Type="http://schemas.openxmlformats.org/officeDocument/2006/relationships/slideLayout" Target="../slideLayouts/slideLayout2.xml"/><Relationship Id="rId5" Type="http://schemas.openxmlformats.org/officeDocument/2006/relationships/image" Target="../media/image44.tiff"/><Relationship Id="rId4" Type="http://schemas.openxmlformats.org/officeDocument/2006/relationships/image" Target="../media/image43.tiff"/></Relationships>
</file>

<file path=ppt/slides/_rels/slide3.xml.rels><?xml version="1.0" encoding="UTF-8" standalone="yes"?>
<Relationships xmlns="http://schemas.openxmlformats.org/package/2006/relationships"><Relationship Id="rId3" Type="http://schemas.openxmlformats.org/officeDocument/2006/relationships/image" Target="../media/image8.tiff"/><Relationship Id="rId7" Type="http://schemas.openxmlformats.org/officeDocument/2006/relationships/image" Target="../media/image12.tiff"/><Relationship Id="rId2" Type="http://schemas.openxmlformats.org/officeDocument/2006/relationships/image" Target="../media/image1.tiff"/><Relationship Id="rId1" Type="http://schemas.openxmlformats.org/officeDocument/2006/relationships/slideLayout" Target="../slideLayouts/slideLayout2.xml"/><Relationship Id="rId6" Type="http://schemas.openxmlformats.org/officeDocument/2006/relationships/image" Target="../media/image11.tiff"/><Relationship Id="rId5" Type="http://schemas.openxmlformats.org/officeDocument/2006/relationships/image" Target="../media/image10.tiff"/><Relationship Id="rId4" Type="http://schemas.openxmlformats.org/officeDocument/2006/relationships/image" Target="../media/image9.tiff"/></Relationships>
</file>

<file path=ppt/slides/_rels/slide4.xml.rels><?xml version="1.0" encoding="UTF-8" standalone="yes"?>
<Relationships xmlns="http://schemas.openxmlformats.org/package/2006/relationships"><Relationship Id="rId8" Type="http://schemas.openxmlformats.org/officeDocument/2006/relationships/image" Target="../media/image13.tiff"/><Relationship Id="rId3" Type="http://schemas.openxmlformats.org/officeDocument/2006/relationships/image" Target="../media/image8.tiff"/><Relationship Id="rId7" Type="http://schemas.openxmlformats.org/officeDocument/2006/relationships/image" Target="../media/image12.tiff"/><Relationship Id="rId2" Type="http://schemas.openxmlformats.org/officeDocument/2006/relationships/image" Target="../media/image1.tiff"/><Relationship Id="rId1" Type="http://schemas.openxmlformats.org/officeDocument/2006/relationships/slideLayout" Target="../slideLayouts/slideLayout2.xml"/><Relationship Id="rId6" Type="http://schemas.openxmlformats.org/officeDocument/2006/relationships/image" Target="../media/image11.tiff"/><Relationship Id="rId11" Type="http://schemas.openxmlformats.org/officeDocument/2006/relationships/image" Target="../media/image16.tiff"/><Relationship Id="rId5" Type="http://schemas.openxmlformats.org/officeDocument/2006/relationships/image" Target="../media/image10.tiff"/><Relationship Id="rId10" Type="http://schemas.openxmlformats.org/officeDocument/2006/relationships/image" Target="../media/image15.tiff"/><Relationship Id="rId4" Type="http://schemas.openxmlformats.org/officeDocument/2006/relationships/image" Target="../media/image9.tiff"/><Relationship Id="rId9" Type="http://schemas.openxmlformats.org/officeDocument/2006/relationships/image" Target="../media/image14.tiff"/></Relationships>
</file>

<file path=ppt/slides/_rels/slide5.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tiff"/><Relationship Id="rId7" Type="http://schemas.openxmlformats.org/officeDocument/2006/relationships/image" Target="../media/image22.png"/><Relationship Id="rId2" Type="http://schemas.openxmlformats.org/officeDocument/2006/relationships/image" Target="../media/image18.tiff"/><Relationship Id="rId1" Type="http://schemas.openxmlformats.org/officeDocument/2006/relationships/slideLayout" Target="../slideLayouts/slideLayout2.xml"/><Relationship Id="rId6" Type="http://schemas.openxmlformats.org/officeDocument/2006/relationships/customXml" Target="../ink/ink1.xml"/><Relationship Id="rId5" Type="http://schemas.openxmlformats.org/officeDocument/2006/relationships/image" Target="../media/image21.tiff"/><Relationship Id="rId4" Type="http://schemas.openxmlformats.org/officeDocument/2006/relationships/image" Target="../media/image20.tiff"/></Relationships>
</file>

<file path=ppt/slides/_rels/slide7.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tiff"/><Relationship Id="rId1" Type="http://schemas.openxmlformats.org/officeDocument/2006/relationships/slideLayout" Target="../slideLayouts/slideLayout2.xml"/><Relationship Id="rId4" Type="http://schemas.openxmlformats.org/officeDocument/2006/relationships/hyperlink" Target="https://www.ictjournal.ch/L%E2%80%99UE%20projette%20un%20portefeuille%20d%E2%80%99identit%C3%A9%20%C3%A9lectronique%20%7C%20ICTjournal%5D%28https%3A/www.ictjournal.ch/news/2021-06-04/lue-projette-un-portefeuille-didentite-electronique"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24.tiff"/><Relationship Id="rId1" Type="http://schemas.openxmlformats.org/officeDocument/2006/relationships/slideLayout" Target="../slideLayouts/slideLayout2.xml"/><Relationship Id="rId4" Type="http://schemas.openxmlformats.org/officeDocument/2006/relationships/image" Target="../media/image26.tiff"/></Relationships>
</file>

<file path=ppt/slides/_rels/slide9.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27.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id="{89EA6468-F0D7-684C-ABD3-0FDB9B51611D}"/>
              </a:ext>
            </a:extLst>
          </p:cNvPr>
          <p:cNvSpPr>
            <a:spLocks noGrp="1"/>
          </p:cNvSpPr>
          <p:nvPr>
            <p:ph type="subTitle" idx="1"/>
          </p:nvPr>
        </p:nvSpPr>
        <p:spPr>
          <a:xfrm>
            <a:off x="-297051" y="650043"/>
            <a:ext cx="12786101" cy="1655762"/>
          </a:xfrm>
        </p:spPr>
        <p:txBody>
          <a:bodyPr>
            <a:normAutofit/>
          </a:bodyPr>
          <a:lstStyle/>
          <a:p>
            <a:r>
              <a:rPr lang="fr-FR" sz="5400" b="1" dirty="0"/>
              <a:t>Du </a:t>
            </a:r>
            <a:r>
              <a:rPr lang="fr-FR" sz="5400" b="1" dirty="0" err="1"/>
              <a:t>pass</a:t>
            </a:r>
            <a:r>
              <a:rPr lang="fr-FR" sz="5400" b="1" dirty="0"/>
              <a:t> sanitaire à l’identité numérique.</a:t>
            </a:r>
          </a:p>
        </p:txBody>
      </p:sp>
      <p:pic>
        <p:nvPicPr>
          <p:cNvPr id="4" name="Image 3">
            <a:extLst>
              <a:ext uri="{FF2B5EF4-FFF2-40B4-BE49-F238E27FC236}">
                <a16:creationId xmlns:a16="http://schemas.microsoft.com/office/drawing/2014/main" id="{92012152-869E-CE41-9D4D-1F28F97A360A}"/>
              </a:ext>
            </a:extLst>
          </p:cNvPr>
          <p:cNvPicPr>
            <a:picLocks noChangeAspect="1"/>
          </p:cNvPicPr>
          <p:nvPr/>
        </p:nvPicPr>
        <p:blipFill>
          <a:blip r:embed="rId2"/>
          <a:stretch>
            <a:fillRect/>
          </a:stretch>
        </p:blipFill>
        <p:spPr>
          <a:xfrm>
            <a:off x="4129049" y="2327214"/>
            <a:ext cx="2907371" cy="1073491"/>
          </a:xfrm>
          <a:prstGeom prst="rect">
            <a:avLst/>
          </a:prstGeom>
        </p:spPr>
      </p:pic>
      <p:sp>
        <p:nvSpPr>
          <p:cNvPr id="5" name="Titre 1">
            <a:extLst>
              <a:ext uri="{FF2B5EF4-FFF2-40B4-BE49-F238E27FC236}">
                <a16:creationId xmlns:a16="http://schemas.microsoft.com/office/drawing/2014/main" id="{FEF7B24E-B290-5448-9684-0AA52F030BD1}"/>
              </a:ext>
            </a:extLst>
          </p:cNvPr>
          <p:cNvSpPr txBox="1">
            <a:spLocks/>
          </p:cNvSpPr>
          <p:nvPr/>
        </p:nvSpPr>
        <p:spPr>
          <a:xfrm>
            <a:off x="2889712" y="2962402"/>
            <a:ext cx="5564460" cy="98978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4000" b="1" dirty="0">
                <a:latin typeface="+mn-lt"/>
              </a:rPr>
              <a:t>Les gouvernements</a:t>
            </a:r>
          </a:p>
        </p:txBody>
      </p:sp>
      <p:pic>
        <p:nvPicPr>
          <p:cNvPr id="7" name="Image 6">
            <a:extLst>
              <a:ext uri="{FF2B5EF4-FFF2-40B4-BE49-F238E27FC236}">
                <a16:creationId xmlns:a16="http://schemas.microsoft.com/office/drawing/2014/main" id="{F8B3066D-4FB9-644D-A61B-10489B943463}"/>
              </a:ext>
            </a:extLst>
          </p:cNvPr>
          <p:cNvPicPr>
            <a:picLocks noChangeAspect="1"/>
          </p:cNvPicPr>
          <p:nvPr/>
        </p:nvPicPr>
        <p:blipFill>
          <a:blip r:embed="rId3"/>
          <a:stretch>
            <a:fillRect/>
          </a:stretch>
        </p:blipFill>
        <p:spPr>
          <a:xfrm>
            <a:off x="478735" y="2203228"/>
            <a:ext cx="2967458" cy="3262361"/>
          </a:xfrm>
          <a:prstGeom prst="rect">
            <a:avLst/>
          </a:prstGeom>
        </p:spPr>
      </p:pic>
      <p:sp>
        <p:nvSpPr>
          <p:cNvPr id="12" name="ZoneTexte 11">
            <a:extLst>
              <a:ext uri="{FF2B5EF4-FFF2-40B4-BE49-F238E27FC236}">
                <a16:creationId xmlns:a16="http://schemas.microsoft.com/office/drawing/2014/main" id="{ACBE9F7F-D186-EF41-90BA-3D9ABFDF30F5}"/>
              </a:ext>
            </a:extLst>
          </p:cNvPr>
          <p:cNvSpPr txBox="1"/>
          <p:nvPr/>
        </p:nvSpPr>
        <p:spPr>
          <a:xfrm>
            <a:off x="7886855" y="4596024"/>
            <a:ext cx="666132" cy="369128"/>
          </a:xfrm>
          <a:prstGeom prst="rect">
            <a:avLst/>
          </a:prstGeom>
          <a:solidFill>
            <a:schemeClr val="bg1"/>
          </a:solidFill>
        </p:spPr>
        <p:txBody>
          <a:bodyPr wrap="square" rtlCol="0">
            <a:spAutoFit/>
          </a:bodyPr>
          <a:lstStyle/>
          <a:p>
            <a:endParaRPr lang="fr-FR" dirty="0"/>
          </a:p>
        </p:txBody>
      </p:sp>
      <p:pic>
        <p:nvPicPr>
          <p:cNvPr id="14" name="Image 13">
            <a:extLst>
              <a:ext uri="{FF2B5EF4-FFF2-40B4-BE49-F238E27FC236}">
                <a16:creationId xmlns:a16="http://schemas.microsoft.com/office/drawing/2014/main" id="{0989FE45-0089-8042-942A-CA68FD9C20DB}"/>
              </a:ext>
            </a:extLst>
          </p:cNvPr>
          <p:cNvPicPr>
            <a:picLocks noChangeAspect="1"/>
          </p:cNvPicPr>
          <p:nvPr/>
        </p:nvPicPr>
        <p:blipFill>
          <a:blip r:embed="rId4"/>
          <a:stretch>
            <a:fillRect/>
          </a:stretch>
        </p:blipFill>
        <p:spPr>
          <a:xfrm>
            <a:off x="7656423" y="4243816"/>
            <a:ext cx="4326921" cy="2599714"/>
          </a:xfrm>
          <a:prstGeom prst="rect">
            <a:avLst/>
          </a:prstGeom>
        </p:spPr>
      </p:pic>
      <p:pic>
        <p:nvPicPr>
          <p:cNvPr id="15" name="Image 14">
            <a:extLst>
              <a:ext uri="{FF2B5EF4-FFF2-40B4-BE49-F238E27FC236}">
                <a16:creationId xmlns:a16="http://schemas.microsoft.com/office/drawing/2014/main" id="{679CDEDA-98B8-9E4C-A387-B100AD23F3CF}"/>
              </a:ext>
            </a:extLst>
          </p:cNvPr>
          <p:cNvPicPr>
            <a:picLocks noChangeAspect="1"/>
          </p:cNvPicPr>
          <p:nvPr/>
        </p:nvPicPr>
        <p:blipFill>
          <a:blip r:embed="rId5"/>
          <a:stretch>
            <a:fillRect/>
          </a:stretch>
        </p:blipFill>
        <p:spPr>
          <a:xfrm>
            <a:off x="7883293" y="2203107"/>
            <a:ext cx="4038600" cy="2019300"/>
          </a:xfrm>
          <a:prstGeom prst="rect">
            <a:avLst/>
          </a:prstGeom>
        </p:spPr>
      </p:pic>
      <p:sp>
        <p:nvSpPr>
          <p:cNvPr id="16" name="Titre 1">
            <a:extLst>
              <a:ext uri="{FF2B5EF4-FFF2-40B4-BE49-F238E27FC236}">
                <a16:creationId xmlns:a16="http://schemas.microsoft.com/office/drawing/2014/main" id="{0A1927E6-0430-AB4D-A8CA-9F755D143C0E}"/>
              </a:ext>
            </a:extLst>
          </p:cNvPr>
          <p:cNvSpPr txBox="1">
            <a:spLocks/>
          </p:cNvSpPr>
          <p:nvPr/>
        </p:nvSpPr>
        <p:spPr>
          <a:xfrm>
            <a:off x="2250436" y="3933277"/>
            <a:ext cx="6765073" cy="98978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dirty="0" err="1">
                <a:latin typeface="Century Gothic" panose="020B0502020202020204" pitchFamily="34" charset="0"/>
                <a:ea typeface="Verdana" panose="020B0604030504040204" pitchFamily="34" charset="0"/>
                <a:cs typeface="Verdana" panose="020B0604030504040204" pitchFamily="34" charset="0"/>
              </a:rPr>
              <a:t>Alicem</a:t>
            </a:r>
            <a:endParaRPr lang="fr-FR" dirty="0">
              <a:latin typeface="Century Gothic" panose="020B0502020202020204" pitchFamily="34" charset="0"/>
              <a:ea typeface="Verdana" panose="020B0604030504040204" pitchFamily="34" charset="0"/>
              <a:cs typeface="Verdana" panose="020B0604030504040204" pitchFamily="34" charset="0"/>
            </a:endParaRPr>
          </a:p>
        </p:txBody>
      </p:sp>
      <p:pic>
        <p:nvPicPr>
          <p:cNvPr id="19" name="Image 18">
            <a:extLst>
              <a:ext uri="{FF2B5EF4-FFF2-40B4-BE49-F238E27FC236}">
                <a16:creationId xmlns:a16="http://schemas.microsoft.com/office/drawing/2014/main" id="{734F7A45-E27D-BF45-B637-8AC4A54E25D9}"/>
              </a:ext>
            </a:extLst>
          </p:cNvPr>
          <p:cNvPicPr>
            <a:picLocks noChangeAspect="1"/>
          </p:cNvPicPr>
          <p:nvPr/>
        </p:nvPicPr>
        <p:blipFill>
          <a:blip r:embed="rId6"/>
          <a:stretch>
            <a:fillRect/>
          </a:stretch>
        </p:blipFill>
        <p:spPr>
          <a:xfrm>
            <a:off x="3666272" y="4978684"/>
            <a:ext cx="4217021" cy="670147"/>
          </a:xfrm>
          <a:prstGeom prst="rect">
            <a:avLst/>
          </a:prstGeom>
        </p:spPr>
      </p:pic>
      <p:pic>
        <p:nvPicPr>
          <p:cNvPr id="20" name="Image 19">
            <a:extLst>
              <a:ext uri="{FF2B5EF4-FFF2-40B4-BE49-F238E27FC236}">
                <a16:creationId xmlns:a16="http://schemas.microsoft.com/office/drawing/2014/main" id="{19853D9C-12FB-4546-B7AB-53BB12F31D56}"/>
              </a:ext>
            </a:extLst>
          </p:cNvPr>
          <p:cNvPicPr>
            <a:picLocks noChangeAspect="1"/>
          </p:cNvPicPr>
          <p:nvPr/>
        </p:nvPicPr>
        <p:blipFill>
          <a:blip r:embed="rId7"/>
          <a:stretch>
            <a:fillRect/>
          </a:stretch>
        </p:blipFill>
        <p:spPr>
          <a:xfrm>
            <a:off x="4694643" y="5865631"/>
            <a:ext cx="1776182" cy="621663"/>
          </a:xfrm>
          <a:prstGeom prst="rect">
            <a:avLst/>
          </a:prstGeom>
        </p:spPr>
      </p:pic>
      <p:sp>
        <p:nvSpPr>
          <p:cNvPr id="21" name="ZoneTexte 20">
            <a:extLst>
              <a:ext uri="{FF2B5EF4-FFF2-40B4-BE49-F238E27FC236}">
                <a16:creationId xmlns:a16="http://schemas.microsoft.com/office/drawing/2014/main" id="{2A1C91CC-D1CF-E042-A90B-432C66808F41}"/>
              </a:ext>
            </a:extLst>
          </p:cNvPr>
          <p:cNvSpPr txBox="1"/>
          <p:nvPr/>
        </p:nvSpPr>
        <p:spPr>
          <a:xfrm>
            <a:off x="1523307" y="1647872"/>
            <a:ext cx="2032925" cy="553998"/>
          </a:xfrm>
          <a:prstGeom prst="rect">
            <a:avLst/>
          </a:prstGeom>
          <a:noFill/>
        </p:spPr>
        <p:txBody>
          <a:bodyPr wrap="square" rtlCol="0">
            <a:spAutoFit/>
          </a:bodyPr>
          <a:lstStyle/>
          <a:p>
            <a:r>
              <a:rPr lang="fr-FR" sz="3000" b="1" dirty="0">
                <a:latin typeface="Century Gothic" panose="020B0502020202020204" pitchFamily="34" charset="0"/>
                <a:ea typeface="Brush Script MT" panose="03060802040406070304" pitchFamily="66" charset="-122"/>
                <a:cs typeface="Brush Script MT" panose="03060802040406070304" pitchFamily="66" charset="-122"/>
              </a:rPr>
              <a:t>COV</a:t>
            </a:r>
          </a:p>
        </p:txBody>
      </p:sp>
      <p:sp>
        <p:nvSpPr>
          <p:cNvPr id="22" name="ZoneTexte 21">
            <a:extLst>
              <a:ext uri="{FF2B5EF4-FFF2-40B4-BE49-F238E27FC236}">
                <a16:creationId xmlns:a16="http://schemas.microsoft.com/office/drawing/2014/main" id="{C229FDCF-94B5-3643-A689-12E950150FCA}"/>
              </a:ext>
            </a:extLst>
          </p:cNvPr>
          <p:cNvSpPr txBox="1"/>
          <p:nvPr/>
        </p:nvSpPr>
        <p:spPr>
          <a:xfrm>
            <a:off x="9819883" y="1647872"/>
            <a:ext cx="1660010" cy="553998"/>
          </a:xfrm>
          <a:prstGeom prst="rect">
            <a:avLst/>
          </a:prstGeom>
          <a:noFill/>
        </p:spPr>
        <p:txBody>
          <a:bodyPr wrap="square" rtlCol="0">
            <a:spAutoFit/>
          </a:bodyPr>
          <a:lstStyle/>
          <a:p>
            <a:r>
              <a:rPr lang="fr-FR" sz="3000" b="1" dirty="0">
                <a:latin typeface="Century Gothic" panose="020B0502020202020204" pitchFamily="34" charset="0"/>
                <a:ea typeface="Brush Script MT" panose="03060802040406070304" pitchFamily="66" charset="-122"/>
                <a:cs typeface="Brush Script MT" panose="03060802040406070304" pitchFamily="66" charset="-122"/>
              </a:rPr>
              <a:t>ID</a:t>
            </a:r>
          </a:p>
        </p:txBody>
      </p:sp>
    </p:spTree>
    <p:extLst>
      <p:ext uri="{BB962C8B-B14F-4D97-AF65-F5344CB8AC3E}">
        <p14:creationId xmlns:p14="http://schemas.microsoft.com/office/powerpoint/2010/main" val="3553199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strVal val="#ppt_w*0.70"/>
                                          </p:val>
                                        </p:tav>
                                        <p:tav tm="100000">
                                          <p:val>
                                            <p:strVal val="#ppt_w"/>
                                          </p:val>
                                        </p:tav>
                                      </p:tavLst>
                                    </p:anim>
                                    <p:anim calcmode="lin" valueType="num">
                                      <p:cBhvr>
                                        <p:cTn id="8" dur="1000" fill="hold"/>
                                        <p:tgtEl>
                                          <p:spTgt spid="21"/>
                                        </p:tgtEl>
                                        <p:attrNameLst>
                                          <p:attrName>ppt_h</p:attrName>
                                        </p:attrNameLst>
                                      </p:cBhvr>
                                      <p:tavLst>
                                        <p:tav tm="0">
                                          <p:val>
                                            <p:strVal val="#ppt_h"/>
                                          </p:val>
                                        </p:tav>
                                        <p:tav tm="100000">
                                          <p:val>
                                            <p:strVal val="#ppt_h"/>
                                          </p:val>
                                        </p:tav>
                                      </p:tavLst>
                                    </p:anim>
                                    <p:animEffect transition="in" filter="fade">
                                      <p:cBhvr>
                                        <p:cTn id="9" dur="10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1000" fill="hold"/>
                                        <p:tgtEl>
                                          <p:spTgt spid="22"/>
                                        </p:tgtEl>
                                        <p:attrNameLst>
                                          <p:attrName>ppt_w</p:attrName>
                                        </p:attrNameLst>
                                      </p:cBhvr>
                                      <p:tavLst>
                                        <p:tav tm="0">
                                          <p:val>
                                            <p:strVal val="#ppt_w*0.70"/>
                                          </p:val>
                                        </p:tav>
                                        <p:tav tm="100000">
                                          <p:val>
                                            <p:strVal val="#ppt_w"/>
                                          </p:val>
                                        </p:tav>
                                      </p:tavLst>
                                    </p:anim>
                                    <p:anim calcmode="lin" valueType="num">
                                      <p:cBhvr>
                                        <p:cTn id="22" dur="1000" fill="hold"/>
                                        <p:tgtEl>
                                          <p:spTgt spid="22"/>
                                        </p:tgtEl>
                                        <p:attrNameLst>
                                          <p:attrName>ppt_h</p:attrName>
                                        </p:attrNameLst>
                                      </p:cBhvr>
                                      <p:tavLst>
                                        <p:tav tm="0">
                                          <p:val>
                                            <p:strVal val="#ppt_h"/>
                                          </p:val>
                                        </p:tav>
                                        <p:tav tm="100000">
                                          <p:val>
                                            <p:strVal val="#ppt_h"/>
                                          </p:val>
                                        </p:tav>
                                      </p:tavLst>
                                    </p:anim>
                                    <p:animEffect transition="in" filter="fade">
                                      <p:cBhvr>
                                        <p:cTn id="23" dur="10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1000" fill="hold"/>
                                        <p:tgtEl>
                                          <p:spTgt spid="15"/>
                                        </p:tgtEl>
                                        <p:attrNameLst>
                                          <p:attrName>ppt_w</p:attrName>
                                        </p:attrNameLst>
                                      </p:cBhvr>
                                      <p:tavLst>
                                        <p:tav tm="0">
                                          <p:val>
                                            <p:strVal val="#ppt_w*0.70"/>
                                          </p:val>
                                        </p:tav>
                                        <p:tav tm="100000">
                                          <p:val>
                                            <p:strVal val="#ppt_w"/>
                                          </p:val>
                                        </p:tav>
                                      </p:tavLst>
                                    </p:anim>
                                    <p:anim calcmode="lin" valueType="num">
                                      <p:cBhvr>
                                        <p:cTn id="29" dur="1000" fill="hold"/>
                                        <p:tgtEl>
                                          <p:spTgt spid="15"/>
                                        </p:tgtEl>
                                        <p:attrNameLst>
                                          <p:attrName>ppt_h</p:attrName>
                                        </p:attrNameLst>
                                      </p:cBhvr>
                                      <p:tavLst>
                                        <p:tav tm="0">
                                          <p:val>
                                            <p:strVal val="#ppt_h"/>
                                          </p:val>
                                        </p:tav>
                                        <p:tav tm="100000">
                                          <p:val>
                                            <p:strVal val="#ppt_h"/>
                                          </p:val>
                                        </p:tav>
                                      </p:tavLst>
                                    </p:anim>
                                    <p:animEffect transition="in" filter="fade">
                                      <p:cBhvr>
                                        <p:cTn id="30" dur="1000"/>
                                        <p:tgtEl>
                                          <p:spTgt spid="15"/>
                                        </p:tgtEl>
                                      </p:cBhvr>
                                    </p:animEffect>
                                  </p:childTnLst>
                                </p:cTn>
                              </p:par>
                              <p:par>
                                <p:cTn id="31" presetID="55"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1000" fill="hold"/>
                                        <p:tgtEl>
                                          <p:spTgt spid="14"/>
                                        </p:tgtEl>
                                        <p:attrNameLst>
                                          <p:attrName>ppt_w</p:attrName>
                                        </p:attrNameLst>
                                      </p:cBhvr>
                                      <p:tavLst>
                                        <p:tav tm="0">
                                          <p:val>
                                            <p:strVal val="#ppt_w*0.70"/>
                                          </p:val>
                                        </p:tav>
                                        <p:tav tm="100000">
                                          <p:val>
                                            <p:strVal val="#ppt_w"/>
                                          </p:val>
                                        </p:tav>
                                      </p:tavLst>
                                    </p:anim>
                                    <p:anim calcmode="lin" valueType="num">
                                      <p:cBhvr>
                                        <p:cTn id="34" dur="1000" fill="hold"/>
                                        <p:tgtEl>
                                          <p:spTgt spid="14"/>
                                        </p:tgtEl>
                                        <p:attrNameLst>
                                          <p:attrName>ppt_h</p:attrName>
                                        </p:attrNameLst>
                                      </p:cBhvr>
                                      <p:tavLst>
                                        <p:tav tm="0">
                                          <p:val>
                                            <p:strVal val="#ppt_h"/>
                                          </p:val>
                                        </p:tav>
                                        <p:tav tm="100000">
                                          <p:val>
                                            <p:strVal val="#ppt_h"/>
                                          </p:val>
                                        </p:tav>
                                      </p:tavLst>
                                    </p:anim>
                                    <p:animEffect transition="in" filter="fade">
                                      <p:cBhvr>
                                        <p:cTn id="35" dur="10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2" presetClass="entr" presetSubtype="4" fill="hold" nodeType="click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additive="base">
                                        <p:cTn id="40" dur="500"/>
                                        <p:tgtEl>
                                          <p:spTgt spid="4"/>
                                        </p:tgtEl>
                                        <p:attrNameLst>
                                          <p:attrName>ppt_y</p:attrName>
                                        </p:attrNameLst>
                                      </p:cBhvr>
                                      <p:tavLst>
                                        <p:tav tm="0">
                                          <p:val>
                                            <p:strVal val="#ppt_y+#ppt_h*1.125000"/>
                                          </p:val>
                                        </p:tav>
                                        <p:tav tm="100000">
                                          <p:val>
                                            <p:strVal val="#ppt_y"/>
                                          </p:val>
                                        </p:tav>
                                      </p:tavLst>
                                    </p:anim>
                                    <p:animEffect transition="in" filter="wipe(up)">
                                      <p:cBhvr>
                                        <p:cTn id="41" dur="500"/>
                                        <p:tgtEl>
                                          <p:spTgt spid="4"/>
                                        </p:tgtEl>
                                      </p:cBhvr>
                                    </p:animEffect>
                                  </p:childTnLst>
                                </p:cTn>
                              </p:par>
                            </p:childTnLst>
                          </p:cTn>
                        </p:par>
                      </p:childTnLst>
                    </p:cTn>
                  </p:par>
                  <p:par>
                    <p:cTn id="42" fill="hold">
                      <p:stCondLst>
                        <p:cond delay="indefinite"/>
                      </p:stCondLst>
                      <p:childTnLst>
                        <p:par>
                          <p:cTn id="43" fill="hold">
                            <p:stCondLst>
                              <p:cond delay="0"/>
                            </p:stCondLst>
                            <p:childTnLst>
                              <p:par>
                                <p:cTn id="44" presetID="12" presetClass="entr" presetSubtype="4"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 calcmode="lin" valueType="num">
                                      <p:cBhvr additive="base">
                                        <p:cTn id="46" dur="500"/>
                                        <p:tgtEl>
                                          <p:spTgt spid="5"/>
                                        </p:tgtEl>
                                        <p:attrNameLst>
                                          <p:attrName>ppt_y</p:attrName>
                                        </p:attrNameLst>
                                      </p:cBhvr>
                                      <p:tavLst>
                                        <p:tav tm="0">
                                          <p:val>
                                            <p:strVal val="#ppt_y+#ppt_h*1.125000"/>
                                          </p:val>
                                        </p:tav>
                                        <p:tav tm="100000">
                                          <p:val>
                                            <p:strVal val="#ppt_y"/>
                                          </p:val>
                                        </p:tav>
                                      </p:tavLst>
                                    </p:anim>
                                    <p:animEffect transition="in" filter="wipe(up)">
                                      <p:cBhvr>
                                        <p:cTn id="47" dur="500"/>
                                        <p:tgtEl>
                                          <p:spTgt spid="5"/>
                                        </p:tgtEl>
                                      </p:cBhvr>
                                    </p:animEffect>
                                  </p:childTnLst>
                                </p:cTn>
                              </p:par>
                            </p:childTnLst>
                          </p:cTn>
                        </p:par>
                      </p:childTnLst>
                    </p:cTn>
                  </p:par>
                  <p:par>
                    <p:cTn id="48" fill="hold">
                      <p:stCondLst>
                        <p:cond delay="indefinite"/>
                      </p:stCondLst>
                      <p:childTnLst>
                        <p:par>
                          <p:cTn id="49" fill="hold">
                            <p:stCondLst>
                              <p:cond delay="0"/>
                            </p:stCondLst>
                            <p:childTnLst>
                              <p:par>
                                <p:cTn id="50" presetID="12" presetClass="entr" presetSubtype="4" fill="hold" grpId="1" nodeType="click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additive="base">
                                        <p:cTn id="52" dur="500"/>
                                        <p:tgtEl>
                                          <p:spTgt spid="16"/>
                                        </p:tgtEl>
                                        <p:attrNameLst>
                                          <p:attrName>ppt_y</p:attrName>
                                        </p:attrNameLst>
                                      </p:cBhvr>
                                      <p:tavLst>
                                        <p:tav tm="0">
                                          <p:val>
                                            <p:strVal val="#ppt_y+#ppt_h*1.125000"/>
                                          </p:val>
                                        </p:tav>
                                        <p:tav tm="100000">
                                          <p:val>
                                            <p:strVal val="#ppt_y"/>
                                          </p:val>
                                        </p:tav>
                                      </p:tavLst>
                                    </p:anim>
                                    <p:animEffect transition="in" filter="wipe(up)">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12" presetClass="entr" presetSubtype="4" fill="hold" nodeType="clickEffect">
                                  <p:stCondLst>
                                    <p:cond delay="0"/>
                                  </p:stCondLst>
                                  <p:childTnLst>
                                    <p:set>
                                      <p:cBhvr>
                                        <p:cTn id="57" dur="1" fill="hold">
                                          <p:stCondLst>
                                            <p:cond delay="0"/>
                                          </p:stCondLst>
                                        </p:cTn>
                                        <p:tgtEl>
                                          <p:spTgt spid="19"/>
                                        </p:tgtEl>
                                        <p:attrNameLst>
                                          <p:attrName>style.visibility</p:attrName>
                                        </p:attrNameLst>
                                      </p:cBhvr>
                                      <p:to>
                                        <p:strVal val="visible"/>
                                      </p:to>
                                    </p:set>
                                    <p:anim calcmode="lin" valueType="num">
                                      <p:cBhvr additive="base">
                                        <p:cTn id="58" dur="500"/>
                                        <p:tgtEl>
                                          <p:spTgt spid="19"/>
                                        </p:tgtEl>
                                        <p:attrNameLst>
                                          <p:attrName>ppt_y</p:attrName>
                                        </p:attrNameLst>
                                      </p:cBhvr>
                                      <p:tavLst>
                                        <p:tav tm="0">
                                          <p:val>
                                            <p:strVal val="#ppt_y+#ppt_h*1.125000"/>
                                          </p:val>
                                        </p:tav>
                                        <p:tav tm="100000">
                                          <p:val>
                                            <p:strVal val="#ppt_y"/>
                                          </p:val>
                                        </p:tav>
                                      </p:tavLst>
                                    </p:anim>
                                    <p:animEffect transition="in" filter="wipe(up)">
                                      <p:cBhvr>
                                        <p:cTn id="59" dur="500"/>
                                        <p:tgtEl>
                                          <p:spTgt spid="19"/>
                                        </p:tgtEl>
                                      </p:cBhvr>
                                    </p:animEffect>
                                  </p:childTnLst>
                                </p:cTn>
                              </p:par>
                            </p:childTnLst>
                          </p:cTn>
                        </p:par>
                      </p:childTnLst>
                    </p:cTn>
                  </p:par>
                  <p:par>
                    <p:cTn id="60" fill="hold">
                      <p:stCondLst>
                        <p:cond delay="indefinite"/>
                      </p:stCondLst>
                      <p:childTnLst>
                        <p:par>
                          <p:cTn id="61" fill="hold">
                            <p:stCondLst>
                              <p:cond delay="0"/>
                            </p:stCondLst>
                            <p:childTnLst>
                              <p:par>
                                <p:cTn id="62" presetID="12" presetClass="entr" presetSubtype="8" fill="hold" nodeType="clickEffect">
                                  <p:stCondLst>
                                    <p:cond delay="0"/>
                                  </p:stCondLst>
                                  <p:childTnLst>
                                    <p:set>
                                      <p:cBhvr>
                                        <p:cTn id="63" dur="1" fill="hold">
                                          <p:stCondLst>
                                            <p:cond delay="0"/>
                                          </p:stCondLst>
                                        </p:cTn>
                                        <p:tgtEl>
                                          <p:spTgt spid="20"/>
                                        </p:tgtEl>
                                        <p:attrNameLst>
                                          <p:attrName>style.visibility</p:attrName>
                                        </p:attrNameLst>
                                      </p:cBhvr>
                                      <p:to>
                                        <p:strVal val="visible"/>
                                      </p:to>
                                    </p:set>
                                    <p:anim calcmode="lin" valueType="num">
                                      <p:cBhvr additive="base">
                                        <p:cTn id="64" dur="500"/>
                                        <p:tgtEl>
                                          <p:spTgt spid="20"/>
                                        </p:tgtEl>
                                        <p:attrNameLst>
                                          <p:attrName>ppt_x</p:attrName>
                                        </p:attrNameLst>
                                      </p:cBhvr>
                                      <p:tavLst>
                                        <p:tav tm="0">
                                          <p:val>
                                            <p:strVal val="#ppt_x-#ppt_w*1.125000"/>
                                          </p:val>
                                        </p:tav>
                                        <p:tav tm="100000">
                                          <p:val>
                                            <p:strVal val="#ppt_x"/>
                                          </p:val>
                                        </p:tav>
                                      </p:tavLst>
                                    </p:anim>
                                    <p:animEffect transition="in" filter="wipe(right)">
                                      <p:cBhvr>
                                        <p:cTn id="6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1"/>
      <p:bldP spid="21" grpId="0"/>
      <p:bldP spid="2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7B5B27-316C-FB40-B985-3AAF98EF4BAB}"/>
              </a:ext>
            </a:extLst>
          </p:cNvPr>
          <p:cNvSpPr>
            <a:spLocks noGrp="1"/>
          </p:cNvSpPr>
          <p:nvPr>
            <p:ph type="title"/>
          </p:nvPr>
        </p:nvSpPr>
        <p:spPr>
          <a:xfrm>
            <a:off x="587871" y="403983"/>
            <a:ext cx="5257800" cy="1325563"/>
          </a:xfrm>
        </p:spPr>
        <p:txBody>
          <a:bodyPr/>
          <a:lstStyle/>
          <a:p>
            <a:r>
              <a:rPr lang="fr-FR" b="1" dirty="0">
                <a:latin typeface="Calibri" panose="020F0502020204030204" pitchFamily="34" charset="0"/>
              </a:rPr>
              <a:t>	      </a:t>
            </a:r>
            <a:r>
              <a:rPr lang="fr-FR" sz="4000" b="1" dirty="0">
                <a:latin typeface="Calibri" panose="020F0502020204030204" pitchFamily="34" charset="0"/>
              </a:rPr>
              <a:t>Actionnaires de</a:t>
            </a:r>
          </a:p>
        </p:txBody>
      </p:sp>
      <p:pic>
        <p:nvPicPr>
          <p:cNvPr id="5" name="Image 4">
            <a:extLst>
              <a:ext uri="{FF2B5EF4-FFF2-40B4-BE49-F238E27FC236}">
                <a16:creationId xmlns:a16="http://schemas.microsoft.com/office/drawing/2014/main" id="{57568D92-917E-9249-9535-C6118511826B}"/>
              </a:ext>
            </a:extLst>
          </p:cNvPr>
          <p:cNvPicPr>
            <a:picLocks noChangeAspect="1"/>
          </p:cNvPicPr>
          <p:nvPr/>
        </p:nvPicPr>
        <p:blipFill>
          <a:blip r:embed="rId2"/>
          <a:stretch>
            <a:fillRect/>
          </a:stretch>
        </p:blipFill>
        <p:spPr>
          <a:xfrm>
            <a:off x="5845671" y="641316"/>
            <a:ext cx="4217021" cy="670147"/>
          </a:xfrm>
          <a:prstGeom prst="rect">
            <a:avLst/>
          </a:prstGeom>
        </p:spPr>
      </p:pic>
      <p:sp>
        <p:nvSpPr>
          <p:cNvPr id="9" name="Flèche vers la droite 8">
            <a:extLst>
              <a:ext uri="{FF2B5EF4-FFF2-40B4-BE49-F238E27FC236}">
                <a16:creationId xmlns:a16="http://schemas.microsoft.com/office/drawing/2014/main" id="{AA96E002-6AC6-0D4E-8112-2127E885E649}"/>
              </a:ext>
            </a:extLst>
          </p:cNvPr>
          <p:cNvSpPr/>
          <p:nvPr/>
        </p:nvSpPr>
        <p:spPr>
          <a:xfrm>
            <a:off x="2545040" y="1782549"/>
            <a:ext cx="763885" cy="5022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Flèche vers la droite 11">
            <a:extLst>
              <a:ext uri="{FF2B5EF4-FFF2-40B4-BE49-F238E27FC236}">
                <a16:creationId xmlns:a16="http://schemas.microsoft.com/office/drawing/2014/main" id="{E242A22C-7046-2D46-B893-0701FC455182}"/>
              </a:ext>
            </a:extLst>
          </p:cNvPr>
          <p:cNvSpPr/>
          <p:nvPr/>
        </p:nvSpPr>
        <p:spPr>
          <a:xfrm>
            <a:off x="2541690" y="2283036"/>
            <a:ext cx="763885" cy="5022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Flèche vers la droite 12">
            <a:extLst>
              <a:ext uri="{FF2B5EF4-FFF2-40B4-BE49-F238E27FC236}">
                <a16:creationId xmlns:a16="http://schemas.microsoft.com/office/drawing/2014/main" id="{1B6138F6-8088-B54D-A5F4-50F4063A2731}"/>
              </a:ext>
            </a:extLst>
          </p:cNvPr>
          <p:cNvSpPr/>
          <p:nvPr/>
        </p:nvSpPr>
        <p:spPr>
          <a:xfrm>
            <a:off x="2541690" y="3190477"/>
            <a:ext cx="763885" cy="5022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Flèche vers la droite 13">
            <a:extLst>
              <a:ext uri="{FF2B5EF4-FFF2-40B4-BE49-F238E27FC236}">
                <a16:creationId xmlns:a16="http://schemas.microsoft.com/office/drawing/2014/main" id="{548474E5-A508-4C4A-81DD-88DCFB4B17AF}"/>
              </a:ext>
            </a:extLst>
          </p:cNvPr>
          <p:cNvSpPr/>
          <p:nvPr/>
        </p:nvSpPr>
        <p:spPr>
          <a:xfrm>
            <a:off x="2541690" y="4185283"/>
            <a:ext cx="763885" cy="5022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Flèche vers la droite 14">
            <a:extLst>
              <a:ext uri="{FF2B5EF4-FFF2-40B4-BE49-F238E27FC236}">
                <a16:creationId xmlns:a16="http://schemas.microsoft.com/office/drawing/2014/main" id="{5A6447CF-6882-4B4F-B54F-083976281BD4}"/>
              </a:ext>
            </a:extLst>
          </p:cNvPr>
          <p:cNvSpPr/>
          <p:nvPr/>
        </p:nvSpPr>
        <p:spPr>
          <a:xfrm>
            <a:off x="2541690" y="5106052"/>
            <a:ext cx="763885" cy="5022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4" name="Tableau 3">
            <a:extLst>
              <a:ext uri="{FF2B5EF4-FFF2-40B4-BE49-F238E27FC236}">
                <a16:creationId xmlns:a16="http://schemas.microsoft.com/office/drawing/2014/main" id="{1001D473-AFCF-F440-815D-3F9CA7A2287E}"/>
              </a:ext>
            </a:extLst>
          </p:cNvPr>
          <p:cNvGraphicFramePr>
            <a:graphicFrameLocks noGrp="1"/>
          </p:cNvGraphicFramePr>
          <p:nvPr>
            <p:extLst>
              <p:ext uri="{D42A27DB-BD31-4B8C-83A1-F6EECF244321}">
                <p14:modId xmlns:p14="http://schemas.microsoft.com/office/powerpoint/2010/main" val="3389362037"/>
              </p:ext>
            </p:extLst>
          </p:nvPr>
        </p:nvGraphicFramePr>
        <p:xfrm>
          <a:off x="3607158" y="1805087"/>
          <a:ext cx="6607127" cy="457200"/>
        </p:xfrm>
        <a:graphic>
          <a:graphicData uri="http://schemas.openxmlformats.org/drawingml/2006/table">
            <a:tbl>
              <a:tblPr/>
              <a:tblGrid>
                <a:gridCol w="5545516">
                  <a:extLst>
                    <a:ext uri="{9D8B030D-6E8A-4147-A177-3AD203B41FA5}">
                      <a16:colId xmlns:a16="http://schemas.microsoft.com/office/drawing/2014/main" val="222966435"/>
                    </a:ext>
                  </a:extLst>
                </a:gridCol>
                <a:gridCol w="1061611">
                  <a:extLst>
                    <a:ext uri="{9D8B030D-6E8A-4147-A177-3AD203B41FA5}">
                      <a16:colId xmlns:a16="http://schemas.microsoft.com/office/drawing/2014/main" val="1920030205"/>
                    </a:ext>
                  </a:extLst>
                </a:gridCol>
              </a:tblGrid>
              <a:tr h="0">
                <a:tc>
                  <a:txBody>
                    <a:bodyPr/>
                    <a:lstStyle/>
                    <a:p>
                      <a:r>
                        <a:rPr lang="fr-CH" sz="2400" b="1" u="none" strike="noStrike" dirty="0">
                          <a:solidFill>
                            <a:schemeClr val="tx1"/>
                          </a:solidFill>
                          <a:effectLst/>
                          <a:latin typeface="inherit"/>
                        </a:rPr>
                        <a:t>État</a:t>
                      </a:r>
                      <a:r>
                        <a:rPr lang="fr-CH" sz="2400" u="none" strike="noStrike" dirty="0">
                          <a:solidFill>
                            <a:schemeClr val="tx1"/>
                          </a:solidFill>
                          <a:effectLst/>
                          <a:latin typeface="inherit"/>
                        </a:rPr>
                        <a:t> </a:t>
                      </a:r>
                      <a:r>
                        <a:rPr lang="fr-CH" sz="2400" b="1" u="none" strike="noStrike" dirty="0">
                          <a:solidFill>
                            <a:schemeClr val="tx1"/>
                          </a:solidFill>
                          <a:effectLst/>
                          <a:latin typeface="inherit"/>
                        </a:rPr>
                        <a:t>français</a:t>
                      </a:r>
                      <a:endParaRPr lang="fr-CH" sz="2400" b="1" dirty="0">
                        <a:solidFill>
                          <a:schemeClr val="tx1"/>
                        </a:solidFill>
                        <a:effectLst/>
                      </a:endParaRPr>
                    </a:p>
                  </a:txBody>
                  <a:tcPr anchor="ctr">
                    <a:lnL>
                      <a:noFill/>
                    </a:lnL>
                    <a:lnR>
                      <a:noFill/>
                    </a:lnR>
                    <a:lnT>
                      <a:noFill/>
                    </a:lnT>
                    <a:lnB>
                      <a:noFill/>
                    </a:lnB>
                    <a:solidFill>
                      <a:srgbClr val="FFFFFF"/>
                    </a:solidFill>
                  </a:tcPr>
                </a:tc>
                <a:tc>
                  <a:txBody>
                    <a:bodyPr/>
                    <a:lstStyle/>
                    <a:p>
                      <a:r>
                        <a:rPr lang="fr-CH" sz="2400" b="1" dirty="0">
                          <a:solidFill>
                            <a:schemeClr val="tx1"/>
                          </a:solidFill>
                          <a:effectLst/>
                        </a:rPr>
                        <a:t>25,7 %</a:t>
                      </a:r>
                    </a:p>
                  </a:txBody>
                  <a:tcPr anchor="ctr">
                    <a:lnL>
                      <a:noFill/>
                    </a:lnL>
                    <a:lnR>
                      <a:noFill/>
                    </a:lnR>
                    <a:lnT>
                      <a:noFill/>
                    </a:lnT>
                    <a:lnB>
                      <a:noFill/>
                    </a:lnB>
                    <a:solidFill>
                      <a:srgbClr val="FFFFFF"/>
                    </a:solidFill>
                  </a:tcPr>
                </a:tc>
                <a:extLst>
                  <a:ext uri="{0D108BD9-81ED-4DB2-BD59-A6C34878D82A}">
                    <a16:rowId xmlns:a16="http://schemas.microsoft.com/office/drawing/2014/main" val="2559495381"/>
                  </a:ext>
                </a:extLst>
              </a:tr>
            </a:tbl>
          </a:graphicData>
        </a:graphic>
      </p:graphicFrame>
      <p:graphicFrame>
        <p:nvGraphicFramePr>
          <p:cNvPr id="6" name="Tableau 5">
            <a:extLst>
              <a:ext uri="{FF2B5EF4-FFF2-40B4-BE49-F238E27FC236}">
                <a16:creationId xmlns:a16="http://schemas.microsoft.com/office/drawing/2014/main" id="{2A3F9B78-2CF4-A445-A3E8-9592047D1FF9}"/>
              </a:ext>
            </a:extLst>
          </p:cNvPr>
          <p:cNvGraphicFramePr>
            <a:graphicFrameLocks noGrp="1"/>
          </p:cNvGraphicFramePr>
          <p:nvPr>
            <p:extLst>
              <p:ext uri="{D42A27DB-BD31-4B8C-83A1-F6EECF244321}">
                <p14:modId xmlns:p14="http://schemas.microsoft.com/office/powerpoint/2010/main" val="400118188"/>
              </p:ext>
            </p:extLst>
          </p:nvPr>
        </p:nvGraphicFramePr>
        <p:xfrm>
          <a:off x="3607158" y="2262287"/>
          <a:ext cx="6607127" cy="457475"/>
        </p:xfrm>
        <a:graphic>
          <a:graphicData uri="http://schemas.openxmlformats.org/drawingml/2006/table">
            <a:tbl>
              <a:tblPr/>
              <a:tblGrid>
                <a:gridCol w="5545516">
                  <a:extLst>
                    <a:ext uri="{9D8B030D-6E8A-4147-A177-3AD203B41FA5}">
                      <a16:colId xmlns:a16="http://schemas.microsoft.com/office/drawing/2014/main" val="4265789646"/>
                    </a:ext>
                  </a:extLst>
                </a:gridCol>
                <a:gridCol w="1061611">
                  <a:extLst>
                    <a:ext uri="{9D8B030D-6E8A-4147-A177-3AD203B41FA5}">
                      <a16:colId xmlns:a16="http://schemas.microsoft.com/office/drawing/2014/main" val="4231564530"/>
                    </a:ext>
                  </a:extLst>
                </a:gridCol>
              </a:tblGrid>
              <a:tr h="457475">
                <a:tc>
                  <a:txBody>
                    <a:bodyPr/>
                    <a:lstStyle/>
                    <a:p>
                      <a:r>
                        <a:rPr lang="fr-CH" sz="2400" b="1" u="none" strike="noStrike" dirty="0">
                          <a:solidFill>
                            <a:schemeClr val="tx1"/>
                          </a:solidFill>
                          <a:effectLst/>
                          <a:latin typeface="inherit"/>
                        </a:rPr>
                        <a:t>Dassault Aviation</a:t>
                      </a:r>
                      <a:endParaRPr lang="fr-CH" sz="2400" b="1" dirty="0">
                        <a:solidFill>
                          <a:schemeClr val="tx1"/>
                        </a:solidFill>
                        <a:effectLst/>
                      </a:endParaRPr>
                    </a:p>
                  </a:txBody>
                  <a:tcPr anchor="ctr">
                    <a:lnL>
                      <a:noFill/>
                    </a:lnL>
                    <a:lnR>
                      <a:noFill/>
                    </a:lnR>
                    <a:lnT>
                      <a:noFill/>
                    </a:lnT>
                    <a:lnB>
                      <a:noFill/>
                    </a:lnB>
                    <a:solidFill>
                      <a:srgbClr val="FFFFFF"/>
                    </a:solidFill>
                  </a:tcPr>
                </a:tc>
                <a:tc>
                  <a:txBody>
                    <a:bodyPr/>
                    <a:lstStyle/>
                    <a:p>
                      <a:r>
                        <a:rPr lang="fr-CH" sz="2400" b="1" dirty="0">
                          <a:solidFill>
                            <a:schemeClr val="tx1"/>
                          </a:solidFill>
                          <a:effectLst/>
                        </a:rPr>
                        <a:t>24,6 %</a:t>
                      </a:r>
                    </a:p>
                  </a:txBody>
                  <a:tcPr anchor="ctr">
                    <a:lnL>
                      <a:noFill/>
                    </a:lnL>
                    <a:lnR>
                      <a:noFill/>
                    </a:lnR>
                    <a:lnT>
                      <a:noFill/>
                    </a:lnT>
                    <a:lnB>
                      <a:noFill/>
                    </a:lnB>
                    <a:solidFill>
                      <a:srgbClr val="FFFFFF"/>
                    </a:solidFill>
                  </a:tcPr>
                </a:tc>
                <a:extLst>
                  <a:ext uri="{0D108BD9-81ED-4DB2-BD59-A6C34878D82A}">
                    <a16:rowId xmlns:a16="http://schemas.microsoft.com/office/drawing/2014/main" val="334938189"/>
                  </a:ext>
                </a:extLst>
              </a:tr>
            </a:tbl>
          </a:graphicData>
        </a:graphic>
      </p:graphicFrame>
      <p:graphicFrame>
        <p:nvGraphicFramePr>
          <p:cNvPr id="7" name="Tableau 6">
            <a:extLst>
              <a:ext uri="{FF2B5EF4-FFF2-40B4-BE49-F238E27FC236}">
                <a16:creationId xmlns:a16="http://schemas.microsoft.com/office/drawing/2014/main" id="{82DB8FB6-C816-164A-BEA5-523006BAB489}"/>
              </a:ext>
            </a:extLst>
          </p:cNvPr>
          <p:cNvGraphicFramePr>
            <a:graphicFrameLocks noGrp="1"/>
          </p:cNvGraphicFramePr>
          <p:nvPr>
            <p:extLst>
              <p:ext uri="{D42A27DB-BD31-4B8C-83A1-F6EECF244321}">
                <p14:modId xmlns:p14="http://schemas.microsoft.com/office/powerpoint/2010/main" val="3033132522"/>
              </p:ext>
            </p:extLst>
          </p:nvPr>
        </p:nvGraphicFramePr>
        <p:xfrm>
          <a:off x="3607158" y="2745077"/>
          <a:ext cx="6607127" cy="457200"/>
        </p:xfrm>
        <a:graphic>
          <a:graphicData uri="http://schemas.openxmlformats.org/drawingml/2006/table">
            <a:tbl>
              <a:tblPr/>
              <a:tblGrid>
                <a:gridCol w="5545516">
                  <a:extLst>
                    <a:ext uri="{9D8B030D-6E8A-4147-A177-3AD203B41FA5}">
                      <a16:colId xmlns:a16="http://schemas.microsoft.com/office/drawing/2014/main" val="3872417548"/>
                    </a:ext>
                  </a:extLst>
                </a:gridCol>
                <a:gridCol w="1061611">
                  <a:extLst>
                    <a:ext uri="{9D8B030D-6E8A-4147-A177-3AD203B41FA5}">
                      <a16:colId xmlns:a16="http://schemas.microsoft.com/office/drawing/2014/main" val="4280657747"/>
                    </a:ext>
                  </a:extLst>
                </a:gridCol>
              </a:tblGrid>
              <a:tr h="394438">
                <a:tc>
                  <a:txBody>
                    <a:bodyPr/>
                    <a:lstStyle/>
                    <a:p>
                      <a:r>
                        <a:rPr lang="fr-CH" sz="2400" dirty="0">
                          <a:solidFill>
                            <a:schemeClr val="tx1"/>
                          </a:solidFill>
                          <a:effectLst/>
                        </a:rPr>
                        <a:t>Thales (plan épargne salariés)</a:t>
                      </a:r>
                    </a:p>
                  </a:txBody>
                  <a:tcPr anchor="ctr">
                    <a:lnL>
                      <a:noFill/>
                    </a:lnL>
                    <a:lnR>
                      <a:noFill/>
                    </a:lnR>
                    <a:lnT>
                      <a:noFill/>
                    </a:lnT>
                    <a:lnB>
                      <a:noFill/>
                    </a:lnB>
                    <a:solidFill>
                      <a:srgbClr val="FFFFFF"/>
                    </a:solidFill>
                  </a:tcPr>
                </a:tc>
                <a:tc>
                  <a:txBody>
                    <a:bodyPr/>
                    <a:lstStyle/>
                    <a:p>
                      <a:r>
                        <a:rPr lang="fr-CH" sz="2400" dirty="0">
                          <a:solidFill>
                            <a:schemeClr val="tx1"/>
                          </a:solidFill>
                          <a:effectLst/>
                        </a:rPr>
                        <a:t>2,18 %</a:t>
                      </a:r>
                    </a:p>
                  </a:txBody>
                  <a:tcPr anchor="ctr">
                    <a:lnL>
                      <a:noFill/>
                    </a:lnL>
                    <a:lnR>
                      <a:noFill/>
                    </a:lnR>
                    <a:lnT>
                      <a:noFill/>
                    </a:lnT>
                    <a:lnB>
                      <a:noFill/>
                    </a:lnB>
                    <a:solidFill>
                      <a:srgbClr val="FFFFFF"/>
                    </a:solidFill>
                  </a:tcPr>
                </a:tc>
                <a:extLst>
                  <a:ext uri="{0D108BD9-81ED-4DB2-BD59-A6C34878D82A}">
                    <a16:rowId xmlns:a16="http://schemas.microsoft.com/office/drawing/2014/main" val="3392098816"/>
                  </a:ext>
                </a:extLst>
              </a:tr>
            </a:tbl>
          </a:graphicData>
        </a:graphic>
      </p:graphicFrame>
      <p:graphicFrame>
        <p:nvGraphicFramePr>
          <p:cNvPr id="8" name="Tableau 7">
            <a:extLst>
              <a:ext uri="{FF2B5EF4-FFF2-40B4-BE49-F238E27FC236}">
                <a16:creationId xmlns:a16="http://schemas.microsoft.com/office/drawing/2014/main" id="{327CF00A-2C43-1D4B-A7AB-F2CB7A21F2A0}"/>
              </a:ext>
            </a:extLst>
          </p:cNvPr>
          <p:cNvGraphicFramePr>
            <a:graphicFrameLocks noGrp="1"/>
          </p:cNvGraphicFramePr>
          <p:nvPr>
            <p:extLst>
              <p:ext uri="{D42A27DB-BD31-4B8C-83A1-F6EECF244321}">
                <p14:modId xmlns:p14="http://schemas.microsoft.com/office/powerpoint/2010/main" val="4055005724"/>
              </p:ext>
            </p:extLst>
          </p:nvPr>
        </p:nvGraphicFramePr>
        <p:xfrm>
          <a:off x="3607158" y="3227592"/>
          <a:ext cx="6607127" cy="457200"/>
        </p:xfrm>
        <a:graphic>
          <a:graphicData uri="http://schemas.openxmlformats.org/drawingml/2006/table">
            <a:tbl>
              <a:tblPr/>
              <a:tblGrid>
                <a:gridCol w="5545516">
                  <a:extLst>
                    <a:ext uri="{9D8B030D-6E8A-4147-A177-3AD203B41FA5}">
                      <a16:colId xmlns:a16="http://schemas.microsoft.com/office/drawing/2014/main" val="1555937776"/>
                    </a:ext>
                  </a:extLst>
                </a:gridCol>
                <a:gridCol w="1061611">
                  <a:extLst>
                    <a:ext uri="{9D8B030D-6E8A-4147-A177-3AD203B41FA5}">
                      <a16:colId xmlns:a16="http://schemas.microsoft.com/office/drawing/2014/main" val="4257649360"/>
                    </a:ext>
                  </a:extLst>
                </a:gridCol>
              </a:tblGrid>
              <a:tr h="413756">
                <a:tc>
                  <a:txBody>
                    <a:bodyPr/>
                    <a:lstStyle/>
                    <a:p>
                      <a:r>
                        <a:rPr lang="fr-CH" sz="2400" b="1" u="none" strike="noStrike" dirty="0">
                          <a:solidFill>
                            <a:schemeClr val="tx1"/>
                          </a:solidFill>
                          <a:effectLst/>
                          <a:latin typeface="inherit"/>
                        </a:rPr>
                        <a:t>BlackRock Investment Management</a:t>
                      </a:r>
                      <a:endParaRPr lang="fr-CH" sz="2400" b="1" dirty="0">
                        <a:solidFill>
                          <a:schemeClr val="tx1"/>
                        </a:solidFill>
                        <a:effectLst/>
                      </a:endParaRPr>
                    </a:p>
                  </a:txBody>
                  <a:tcPr anchor="ctr">
                    <a:lnL>
                      <a:noFill/>
                    </a:lnL>
                    <a:lnR>
                      <a:noFill/>
                    </a:lnR>
                    <a:lnT>
                      <a:noFill/>
                    </a:lnT>
                    <a:lnB>
                      <a:noFill/>
                    </a:lnB>
                    <a:solidFill>
                      <a:srgbClr val="FFFFFF"/>
                    </a:solidFill>
                  </a:tcPr>
                </a:tc>
                <a:tc>
                  <a:txBody>
                    <a:bodyPr/>
                    <a:lstStyle/>
                    <a:p>
                      <a:r>
                        <a:rPr lang="fr-CH" sz="2400" b="1" dirty="0">
                          <a:solidFill>
                            <a:schemeClr val="tx1"/>
                          </a:solidFill>
                          <a:effectLst/>
                        </a:rPr>
                        <a:t>1,94 %</a:t>
                      </a:r>
                    </a:p>
                  </a:txBody>
                  <a:tcPr anchor="ctr">
                    <a:lnL>
                      <a:noFill/>
                    </a:lnL>
                    <a:lnR>
                      <a:noFill/>
                    </a:lnR>
                    <a:lnT>
                      <a:noFill/>
                    </a:lnT>
                    <a:lnB>
                      <a:noFill/>
                    </a:lnB>
                    <a:solidFill>
                      <a:srgbClr val="FFFFFF"/>
                    </a:solidFill>
                  </a:tcPr>
                </a:tc>
                <a:extLst>
                  <a:ext uri="{0D108BD9-81ED-4DB2-BD59-A6C34878D82A}">
                    <a16:rowId xmlns:a16="http://schemas.microsoft.com/office/drawing/2014/main" val="3166605476"/>
                  </a:ext>
                </a:extLst>
              </a:tr>
            </a:tbl>
          </a:graphicData>
        </a:graphic>
      </p:graphicFrame>
      <p:graphicFrame>
        <p:nvGraphicFramePr>
          <p:cNvPr id="10" name="Tableau 9">
            <a:extLst>
              <a:ext uri="{FF2B5EF4-FFF2-40B4-BE49-F238E27FC236}">
                <a16:creationId xmlns:a16="http://schemas.microsoft.com/office/drawing/2014/main" id="{B23D5657-4DE5-FB4C-ABA2-8081170EB2FA}"/>
              </a:ext>
            </a:extLst>
          </p:cNvPr>
          <p:cNvGraphicFramePr>
            <a:graphicFrameLocks noGrp="1"/>
          </p:cNvGraphicFramePr>
          <p:nvPr>
            <p:extLst>
              <p:ext uri="{D42A27DB-BD31-4B8C-83A1-F6EECF244321}">
                <p14:modId xmlns:p14="http://schemas.microsoft.com/office/powerpoint/2010/main" val="2481370629"/>
              </p:ext>
            </p:extLst>
          </p:nvPr>
        </p:nvGraphicFramePr>
        <p:xfrm>
          <a:off x="3607158" y="3710107"/>
          <a:ext cx="6607127" cy="457475"/>
        </p:xfrm>
        <a:graphic>
          <a:graphicData uri="http://schemas.openxmlformats.org/drawingml/2006/table">
            <a:tbl>
              <a:tblPr/>
              <a:tblGrid>
                <a:gridCol w="5545516">
                  <a:extLst>
                    <a:ext uri="{9D8B030D-6E8A-4147-A177-3AD203B41FA5}">
                      <a16:colId xmlns:a16="http://schemas.microsoft.com/office/drawing/2014/main" val="2609073702"/>
                    </a:ext>
                  </a:extLst>
                </a:gridCol>
                <a:gridCol w="1061611">
                  <a:extLst>
                    <a:ext uri="{9D8B030D-6E8A-4147-A177-3AD203B41FA5}">
                      <a16:colId xmlns:a16="http://schemas.microsoft.com/office/drawing/2014/main" val="1968171190"/>
                    </a:ext>
                  </a:extLst>
                </a:gridCol>
              </a:tblGrid>
              <a:tr h="457475">
                <a:tc>
                  <a:txBody>
                    <a:bodyPr/>
                    <a:lstStyle/>
                    <a:p>
                      <a:r>
                        <a:rPr lang="fr-CH" sz="2400" u="none" strike="noStrike" dirty="0">
                          <a:solidFill>
                            <a:schemeClr val="tx1"/>
                          </a:solidFill>
                          <a:effectLst/>
                          <a:latin typeface="inherit"/>
                        </a:rPr>
                        <a:t>DNCA Finance</a:t>
                      </a:r>
                      <a:endParaRPr lang="fr-CH" sz="2400" dirty="0">
                        <a:solidFill>
                          <a:schemeClr val="tx1"/>
                        </a:solidFill>
                        <a:effectLst/>
                      </a:endParaRPr>
                    </a:p>
                  </a:txBody>
                  <a:tcPr anchor="ctr">
                    <a:lnL>
                      <a:noFill/>
                    </a:lnL>
                    <a:lnR>
                      <a:noFill/>
                    </a:lnR>
                    <a:lnT>
                      <a:noFill/>
                    </a:lnT>
                    <a:lnB>
                      <a:noFill/>
                    </a:lnB>
                    <a:solidFill>
                      <a:srgbClr val="FFFFFF"/>
                    </a:solidFill>
                  </a:tcPr>
                </a:tc>
                <a:tc>
                  <a:txBody>
                    <a:bodyPr/>
                    <a:lstStyle/>
                    <a:p>
                      <a:r>
                        <a:rPr lang="fr-CH" sz="2400" dirty="0">
                          <a:solidFill>
                            <a:schemeClr val="tx1"/>
                          </a:solidFill>
                          <a:effectLst/>
                        </a:rPr>
                        <a:t>1,01 %</a:t>
                      </a:r>
                    </a:p>
                  </a:txBody>
                  <a:tcPr anchor="ctr">
                    <a:lnL>
                      <a:noFill/>
                    </a:lnL>
                    <a:lnR>
                      <a:noFill/>
                    </a:lnR>
                    <a:lnT>
                      <a:noFill/>
                    </a:lnT>
                    <a:lnB>
                      <a:noFill/>
                    </a:lnB>
                    <a:solidFill>
                      <a:srgbClr val="FFFFFF"/>
                    </a:solidFill>
                  </a:tcPr>
                </a:tc>
                <a:extLst>
                  <a:ext uri="{0D108BD9-81ED-4DB2-BD59-A6C34878D82A}">
                    <a16:rowId xmlns:a16="http://schemas.microsoft.com/office/drawing/2014/main" val="1422646362"/>
                  </a:ext>
                </a:extLst>
              </a:tr>
            </a:tbl>
          </a:graphicData>
        </a:graphic>
      </p:graphicFrame>
      <p:graphicFrame>
        <p:nvGraphicFramePr>
          <p:cNvPr id="11" name="Tableau 10">
            <a:extLst>
              <a:ext uri="{FF2B5EF4-FFF2-40B4-BE49-F238E27FC236}">
                <a16:creationId xmlns:a16="http://schemas.microsoft.com/office/drawing/2014/main" id="{5BAB7314-1129-5349-9980-E21C1E1444E7}"/>
              </a:ext>
            </a:extLst>
          </p:cNvPr>
          <p:cNvGraphicFramePr>
            <a:graphicFrameLocks noGrp="1"/>
          </p:cNvGraphicFramePr>
          <p:nvPr>
            <p:extLst>
              <p:ext uri="{D42A27DB-BD31-4B8C-83A1-F6EECF244321}">
                <p14:modId xmlns:p14="http://schemas.microsoft.com/office/powerpoint/2010/main" val="4134143101"/>
              </p:ext>
            </p:extLst>
          </p:nvPr>
        </p:nvGraphicFramePr>
        <p:xfrm>
          <a:off x="3607158" y="4185283"/>
          <a:ext cx="6607127" cy="457475"/>
        </p:xfrm>
        <a:graphic>
          <a:graphicData uri="http://schemas.openxmlformats.org/drawingml/2006/table">
            <a:tbl>
              <a:tblPr/>
              <a:tblGrid>
                <a:gridCol w="5545516">
                  <a:extLst>
                    <a:ext uri="{9D8B030D-6E8A-4147-A177-3AD203B41FA5}">
                      <a16:colId xmlns:a16="http://schemas.microsoft.com/office/drawing/2014/main" val="3415283982"/>
                    </a:ext>
                  </a:extLst>
                </a:gridCol>
                <a:gridCol w="1061611">
                  <a:extLst>
                    <a:ext uri="{9D8B030D-6E8A-4147-A177-3AD203B41FA5}">
                      <a16:colId xmlns:a16="http://schemas.microsoft.com/office/drawing/2014/main" val="806746461"/>
                    </a:ext>
                  </a:extLst>
                </a:gridCol>
              </a:tblGrid>
              <a:tr h="457475">
                <a:tc>
                  <a:txBody>
                    <a:bodyPr/>
                    <a:lstStyle/>
                    <a:p>
                      <a:r>
                        <a:rPr lang="fr-CH" sz="2400" b="1" u="none" strike="noStrike" dirty="0">
                          <a:solidFill>
                            <a:schemeClr val="tx1"/>
                          </a:solidFill>
                          <a:effectLst/>
                          <a:latin typeface="inherit"/>
                        </a:rPr>
                        <a:t>The </a:t>
                      </a:r>
                      <a:r>
                        <a:rPr lang="fr-CH" sz="2400" b="1" u="none" strike="noStrike" dirty="0" err="1">
                          <a:solidFill>
                            <a:schemeClr val="tx1"/>
                          </a:solidFill>
                          <a:effectLst/>
                          <a:latin typeface="inherit"/>
                        </a:rPr>
                        <a:t>Vanguard</a:t>
                      </a:r>
                      <a:r>
                        <a:rPr lang="fr-CH" sz="2400" b="1" u="none" strike="noStrike" dirty="0">
                          <a:solidFill>
                            <a:schemeClr val="tx1"/>
                          </a:solidFill>
                          <a:effectLst/>
                          <a:latin typeface="inherit"/>
                        </a:rPr>
                        <a:t> Group</a:t>
                      </a:r>
                      <a:endParaRPr lang="fr-CH" sz="2400" b="1" dirty="0">
                        <a:solidFill>
                          <a:schemeClr val="tx1"/>
                        </a:solidFill>
                        <a:effectLst/>
                      </a:endParaRPr>
                    </a:p>
                  </a:txBody>
                  <a:tcPr anchor="ctr">
                    <a:lnL>
                      <a:noFill/>
                    </a:lnL>
                    <a:lnR>
                      <a:noFill/>
                    </a:lnR>
                    <a:lnT>
                      <a:noFill/>
                    </a:lnT>
                    <a:lnB>
                      <a:noFill/>
                    </a:lnB>
                    <a:solidFill>
                      <a:srgbClr val="FFFFFF"/>
                    </a:solidFill>
                  </a:tcPr>
                </a:tc>
                <a:tc>
                  <a:txBody>
                    <a:bodyPr/>
                    <a:lstStyle/>
                    <a:p>
                      <a:r>
                        <a:rPr lang="fr-CH" sz="2400" b="1" dirty="0">
                          <a:solidFill>
                            <a:schemeClr val="tx1"/>
                          </a:solidFill>
                          <a:effectLst/>
                        </a:rPr>
                        <a:t>1,21 %</a:t>
                      </a:r>
                    </a:p>
                  </a:txBody>
                  <a:tcPr anchor="ctr">
                    <a:lnL>
                      <a:noFill/>
                    </a:lnL>
                    <a:lnR>
                      <a:noFill/>
                    </a:lnR>
                    <a:lnT>
                      <a:noFill/>
                    </a:lnT>
                    <a:lnB>
                      <a:noFill/>
                    </a:lnB>
                    <a:solidFill>
                      <a:srgbClr val="FFFFFF"/>
                    </a:solidFill>
                  </a:tcPr>
                </a:tc>
                <a:extLst>
                  <a:ext uri="{0D108BD9-81ED-4DB2-BD59-A6C34878D82A}">
                    <a16:rowId xmlns:a16="http://schemas.microsoft.com/office/drawing/2014/main" val="2111068339"/>
                  </a:ext>
                </a:extLst>
              </a:tr>
            </a:tbl>
          </a:graphicData>
        </a:graphic>
      </p:graphicFrame>
      <p:graphicFrame>
        <p:nvGraphicFramePr>
          <p:cNvPr id="16" name="Tableau 15">
            <a:extLst>
              <a:ext uri="{FF2B5EF4-FFF2-40B4-BE49-F238E27FC236}">
                <a16:creationId xmlns:a16="http://schemas.microsoft.com/office/drawing/2014/main" id="{5CA8250C-917C-154F-878F-2E25810B25B2}"/>
              </a:ext>
            </a:extLst>
          </p:cNvPr>
          <p:cNvGraphicFramePr>
            <a:graphicFrameLocks noGrp="1"/>
          </p:cNvGraphicFramePr>
          <p:nvPr>
            <p:extLst>
              <p:ext uri="{D42A27DB-BD31-4B8C-83A1-F6EECF244321}">
                <p14:modId xmlns:p14="http://schemas.microsoft.com/office/powerpoint/2010/main" val="751390183"/>
              </p:ext>
            </p:extLst>
          </p:nvPr>
        </p:nvGraphicFramePr>
        <p:xfrm>
          <a:off x="3607158" y="4670979"/>
          <a:ext cx="6607127" cy="457475"/>
        </p:xfrm>
        <a:graphic>
          <a:graphicData uri="http://schemas.openxmlformats.org/drawingml/2006/table">
            <a:tbl>
              <a:tblPr/>
              <a:tblGrid>
                <a:gridCol w="5545516">
                  <a:extLst>
                    <a:ext uri="{9D8B030D-6E8A-4147-A177-3AD203B41FA5}">
                      <a16:colId xmlns:a16="http://schemas.microsoft.com/office/drawing/2014/main" val="3966479532"/>
                    </a:ext>
                  </a:extLst>
                </a:gridCol>
                <a:gridCol w="1061611">
                  <a:extLst>
                    <a:ext uri="{9D8B030D-6E8A-4147-A177-3AD203B41FA5}">
                      <a16:colId xmlns:a16="http://schemas.microsoft.com/office/drawing/2014/main" val="3220843380"/>
                    </a:ext>
                  </a:extLst>
                </a:gridCol>
              </a:tblGrid>
              <a:tr h="457475">
                <a:tc>
                  <a:txBody>
                    <a:bodyPr/>
                    <a:lstStyle/>
                    <a:p>
                      <a:r>
                        <a:rPr lang="fr-CH" sz="2400" dirty="0" err="1">
                          <a:solidFill>
                            <a:schemeClr val="tx1"/>
                          </a:solidFill>
                          <a:effectLst/>
                        </a:rPr>
                        <a:t>T</a:t>
                      </a:r>
                      <a:r>
                        <a:rPr lang="fr-CH" sz="2400" dirty="0">
                          <a:solidFill>
                            <a:schemeClr val="tx1"/>
                          </a:solidFill>
                          <a:effectLst/>
                        </a:rPr>
                        <a:t>. Rowe Price International</a:t>
                      </a:r>
                    </a:p>
                  </a:txBody>
                  <a:tcPr anchor="ctr">
                    <a:lnL>
                      <a:noFill/>
                    </a:lnL>
                    <a:lnR>
                      <a:noFill/>
                    </a:lnR>
                    <a:lnT>
                      <a:noFill/>
                    </a:lnT>
                    <a:lnB>
                      <a:noFill/>
                    </a:lnB>
                    <a:solidFill>
                      <a:srgbClr val="FFFFFF"/>
                    </a:solidFill>
                  </a:tcPr>
                </a:tc>
                <a:tc>
                  <a:txBody>
                    <a:bodyPr/>
                    <a:lstStyle/>
                    <a:p>
                      <a:r>
                        <a:rPr lang="fr-CH" sz="2400" dirty="0">
                          <a:solidFill>
                            <a:schemeClr val="tx1"/>
                          </a:solidFill>
                          <a:effectLst/>
                        </a:rPr>
                        <a:t>0,93 %</a:t>
                      </a:r>
                    </a:p>
                  </a:txBody>
                  <a:tcPr anchor="ctr">
                    <a:lnL>
                      <a:noFill/>
                    </a:lnL>
                    <a:lnR>
                      <a:noFill/>
                    </a:lnR>
                    <a:lnT>
                      <a:noFill/>
                    </a:lnT>
                    <a:lnB>
                      <a:noFill/>
                    </a:lnB>
                    <a:solidFill>
                      <a:srgbClr val="FFFFFF"/>
                    </a:solidFill>
                  </a:tcPr>
                </a:tc>
                <a:extLst>
                  <a:ext uri="{0D108BD9-81ED-4DB2-BD59-A6C34878D82A}">
                    <a16:rowId xmlns:a16="http://schemas.microsoft.com/office/drawing/2014/main" val="2348141073"/>
                  </a:ext>
                </a:extLst>
              </a:tr>
            </a:tbl>
          </a:graphicData>
        </a:graphic>
      </p:graphicFrame>
      <p:graphicFrame>
        <p:nvGraphicFramePr>
          <p:cNvPr id="17" name="Tableau 16">
            <a:extLst>
              <a:ext uri="{FF2B5EF4-FFF2-40B4-BE49-F238E27FC236}">
                <a16:creationId xmlns:a16="http://schemas.microsoft.com/office/drawing/2014/main" id="{B3C0FCA9-3E85-DD43-BB11-01E9284635A4}"/>
              </a:ext>
            </a:extLst>
          </p:cNvPr>
          <p:cNvGraphicFramePr>
            <a:graphicFrameLocks noGrp="1"/>
          </p:cNvGraphicFramePr>
          <p:nvPr>
            <p:extLst>
              <p:ext uri="{D42A27DB-BD31-4B8C-83A1-F6EECF244321}">
                <p14:modId xmlns:p14="http://schemas.microsoft.com/office/powerpoint/2010/main" val="1179612097"/>
              </p:ext>
            </p:extLst>
          </p:nvPr>
        </p:nvGraphicFramePr>
        <p:xfrm>
          <a:off x="3607157" y="5128454"/>
          <a:ext cx="6607127" cy="457475"/>
        </p:xfrm>
        <a:graphic>
          <a:graphicData uri="http://schemas.openxmlformats.org/drawingml/2006/table">
            <a:tbl>
              <a:tblPr/>
              <a:tblGrid>
                <a:gridCol w="5545516">
                  <a:extLst>
                    <a:ext uri="{9D8B030D-6E8A-4147-A177-3AD203B41FA5}">
                      <a16:colId xmlns:a16="http://schemas.microsoft.com/office/drawing/2014/main" val="1166308301"/>
                    </a:ext>
                  </a:extLst>
                </a:gridCol>
                <a:gridCol w="1061611">
                  <a:extLst>
                    <a:ext uri="{9D8B030D-6E8A-4147-A177-3AD203B41FA5}">
                      <a16:colId xmlns:a16="http://schemas.microsoft.com/office/drawing/2014/main" val="2294930318"/>
                    </a:ext>
                  </a:extLst>
                </a:gridCol>
              </a:tblGrid>
              <a:tr h="457475">
                <a:tc>
                  <a:txBody>
                    <a:bodyPr/>
                    <a:lstStyle/>
                    <a:p>
                      <a:r>
                        <a:rPr lang="fr-CH" sz="2400" b="1" u="none" strike="noStrike" dirty="0">
                          <a:solidFill>
                            <a:schemeClr val="tx1"/>
                          </a:solidFill>
                          <a:effectLst/>
                          <a:latin typeface="inherit"/>
                        </a:rPr>
                        <a:t>BlackRock </a:t>
                      </a:r>
                      <a:r>
                        <a:rPr lang="fr-CH" sz="2400" b="1" u="none" strike="noStrike" dirty="0" err="1">
                          <a:solidFill>
                            <a:schemeClr val="tx1"/>
                          </a:solidFill>
                          <a:effectLst/>
                          <a:latin typeface="inherit"/>
                        </a:rPr>
                        <a:t>Fund</a:t>
                      </a:r>
                      <a:r>
                        <a:rPr lang="fr-CH" sz="2400" b="1" u="none" strike="noStrike" dirty="0">
                          <a:solidFill>
                            <a:schemeClr val="tx1"/>
                          </a:solidFill>
                          <a:effectLst/>
                          <a:latin typeface="inherit"/>
                        </a:rPr>
                        <a:t> Advisors</a:t>
                      </a:r>
                      <a:endParaRPr lang="fr-CH" sz="2400" b="1" dirty="0">
                        <a:solidFill>
                          <a:schemeClr val="tx1"/>
                        </a:solidFill>
                        <a:effectLst/>
                      </a:endParaRPr>
                    </a:p>
                  </a:txBody>
                  <a:tcPr anchor="ctr">
                    <a:lnL>
                      <a:noFill/>
                    </a:lnL>
                    <a:lnR>
                      <a:noFill/>
                    </a:lnR>
                    <a:lnT>
                      <a:noFill/>
                    </a:lnT>
                    <a:lnB>
                      <a:noFill/>
                    </a:lnB>
                    <a:solidFill>
                      <a:srgbClr val="FFFFFF"/>
                    </a:solidFill>
                  </a:tcPr>
                </a:tc>
                <a:tc>
                  <a:txBody>
                    <a:bodyPr/>
                    <a:lstStyle/>
                    <a:p>
                      <a:r>
                        <a:rPr lang="fr-CH" sz="2400" b="1" dirty="0">
                          <a:solidFill>
                            <a:schemeClr val="tx1"/>
                          </a:solidFill>
                          <a:effectLst/>
                        </a:rPr>
                        <a:t>0,93 %</a:t>
                      </a:r>
                    </a:p>
                  </a:txBody>
                  <a:tcPr anchor="ctr">
                    <a:lnL>
                      <a:noFill/>
                    </a:lnL>
                    <a:lnR>
                      <a:noFill/>
                    </a:lnR>
                    <a:lnT>
                      <a:noFill/>
                    </a:lnT>
                    <a:lnB>
                      <a:noFill/>
                    </a:lnB>
                    <a:solidFill>
                      <a:srgbClr val="FFFFFF"/>
                    </a:solidFill>
                  </a:tcPr>
                </a:tc>
                <a:extLst>
                  <a:ext uri="{0D108BD9-81ED-4DB2-BD59-A6C34878D82A}">
                    <a16:rowId xmlns:a16="http://schemas.microsoft.com/office/drawing/2014/main" val="1988518494"/>
                  </a:ext>
                </a:extLst>
              </a:tr>
            </a:tbl>
          </a:graphicData>
        </a:graphic>
      </p:graphicFrame>
      <p:graphicFrame>
        <p:nvGraphicFramePr>
          <p:cNvPr id="18" name="Tableau 17">
            <a:extLst>
              <a:ext uri="{FF2B5EF4-FFF2-40B4-BE49-F238E27FC236}">
                <a16:creationId xmlns:a16="http://schemas.microsoft.com/office/drawing/2014/main" id="{FA974C38-8317-0A43-A6A7-04B245FF74AE}"/>
              </a:ext>
            </a:extLst>
          </p:cNvPr>
          <p:cNvGraphicFramePr>
            <a:graphicFrameLocks noGrp="1"/>
          </p:cNvGraphicFramePr>
          <p:nvPr>
            <p:extLst>
              <p:ext uri="{D42A27DB-BD31-4B8C-83A1-F6EECF244321}">
                <p14:modId xmlns:p14="http://schemas.microsoft.com/office/powerpoint/2010/main" val="2712642218"/>
              </p:ext>
            </p:extLst>
          </p:nvPr>
        </p:nvGraphicFramePr>
        <p:xfrm>
          <a:off x="3607156" y="5575095"/>
          <a:ext cx="6607127" cy="831219"/>
        </p:xfrm>
        <a:graphic>
          <a:graphicData uri="http://schemas.openxmlformats.org/drawingml/2006/table">
            <a:tbl>
              <a:tblPr/>
              <a:tblGrid>
                <a:gridCol w="5545516">
                  <a:extLst>
                    <a:ext uri="{9D8B030D-6E8A-4147-A177-3AD203B41FA5}">
                      <a16:colId xmlns:a16="http://schemas.microsoft.com/office/drawing/2014/main" val="983013854"/>
                    </a:ext>
                  </a:extLst>
                </a:gridCol>
                <a:gridCol w="1061611">
                  <a:extLst>
                    <a:ext uri="{9D8B030D-6E8A-4147-A177-3AD203B41FA5}">
                      <a16:colId xmlns:a16="http://schemas.microsoft.com/office/drawing/2014/main" val="588637983"/>
                    </a:ext>
                  </a:extLst>
                </a:gridCol>
              </a:tblGrid>
              <a:tr h="831219">
                <a:tc>
                  <a:txBody>
                    <a:bodyPr/>
                    <a:lstStyle/>
                    <a:p>
                      <a:r>
                        <a:rPr lang="fr-CH" sz="2400" u="none" strike="noStrike" dirty="0">
                          <a:solidFill>
                            <a:schemeClr val="tx1"/>
                          </a:solidFill>
                          <a:effectLst/>
                          <a:latin typeface="inherit"/>
                        </a:rPr>
                        <a:t>Capital Research &amp; Management Co.</a:t>
                      </a:r>
                      <a:r>
                        <a:rPr lang="fr-CH" sz="2400" dirty="0">
                          <a:solidFill>
                            <a:schemeClr val="tx1"/>
                          </a:solidFill>
                          <a:effectLst/>
                        </a:rPr>
                        <a:t> (World </a:t>
                      </a:r>
                      <a:r>
                        <a:rPr lang="fr-CH" sz="2400" dirty="0" err="1">
                          <a:solidFill>
                            <a:schemeClr val="tx1"/>
                          </a:solidFill>
                          <a:effectLst/>
                        </a:rPr>
                        <a:t>Investors</a:t>
                      </a:r>
                      <a:r>
                        <a:rPr lang="fr-CH" sz="2400" dirty="0">
                          <a:solidFill>
                            <a:schemeClr val="tx1"/>
                          </a:solidFill>
                          <a:effectLst/>
                        </a:rPr>
                        <a:t>)</a:t>
                      </a:r>
                    </a:p>
                  </a:txBody>
                  <a:tcPr anchor="ctr">
                    <a:lnL>
                      <a:noFill/>
                    </a:lnL>
                    <a:lnR>
                      <a:noFill/>
                    </a:lnR>
                    <a:lnT>
                      <a:noFill/>
                    </a:lnT>
                    <a:lnB>
                      <a:noFill/>
                    </a:lnB>
                    <a:solidFill>
                      <a:srgbClr val="FFFFFF"/>
                    </a:solidFill>
                  </a:tcPr>
                </a:tc>
                <a:tc>
                  <a:txBody>
                    <a:bodyPr/>
                    <a:lstStyle/>
                    <a:p>
                      <a:r>
                        <a:rPr lang="fr-CH" sz="2400" dirty="0">
                          <a:solidFill>
                            <a:schemeClr val="tx1"/>
                          </a:solidFill>
                          <a:effectLst/>
                        </a:rPr>
                        <a:t>0,90 %</a:t>
                      </a:r>
                    </a:p>
                  </a:txBody>
                  <a:tcPr anchor="ctr">
                    <a:lnL>
                      <a:noFill/>
                    </a:lnL>
                    <a:lnR>
                      <a:noFill/>
                    </a:lnR>
                    <a:lnT>
                      <a:noFill/>
                    </a:lnT>
                    <a:lnB>
                      <a:noFill/>
                    </a:lnB>
                    <a:solidFill>
                      <a:srgbClr val="FFFFFF"/>
                    </a:solidFill>
                  </a:tcPr>
                </a:tc>
                <a:extLst>
                  <a:ext uri="{0D108BD9-81ED-4DB2-BD59-A6C34878D82A}">
                    <a16:rowId xmlns:a16="http://schemas.microsoft.com/office/drawing/2014/main" val="2169031315"/>
                  </a:ext>
                </a:extLst>
              </a:tr>
            </a:tbl>
          </a:graphicData>
        </a:graphic>
      </p:graphicFrame>
      <p:graphicFrame>
        <p:nvGraphicFramePr>
          <p:cNvPr id="19" name="Tableau 18">
            <a:extLst>
              <a:ext uri="{FF2B5EF4-FFF2-40B4-BE49-F238E27FC236}">
                <a16:creationId xmlns:a16="http://schemas.microsoft.com/office/drawing/2014/main" id="{ED15C44F-EE42-C745-B2DC-5E8E9489E6E3}"/>
              </a:ext>
            </a:extLst>
          </p:cNvPr>
          <p:cNvGraphicFramePr>
            <a:graphicFrameLocks noGrp="1"/>
          </p:cNvGraphicFramePr>
          <p:nvPr>
            <p:extLst>
              <p:ext uri="{D42A27DB-BD31-4B8C-83A1-F6EECF244321}">
                <p14:modId xmlns:p14="http://schemas.microsoft.com/office/powerpoint/2010/main" val="3792739842"/>
              </p:ext>
            </p:extLst>
          </p:nvPr>
        </p:nvGraphicFramePr>
        <p:xfrm>
          <a:off x="3607155" y="6388141"/>
          <a:ext cx="6607127" cy="457200"/>
        </p:xfrm>
        <a:graphic>
          <a:graphicData uri="http://schemas.openxmlformats.org/drawingml/2006/table">
            <a:tbl>
              <a:tblPr/>
              <a:tblGrid>
                <a:gridCol w="5545516">
                  <a:extLst>
                    <a:ext uri="{9D8B030D-6E8A-4147-A177-3AD203B41FA5}">
                      <a16:colId xmlns:a16="http://schemas.microsoft.com/office/drawing/2014/main" val="2304852484"/>
                    </a:ext>
                  </a:extLst>
                </a:gridCol>
                <a:gridCol w="1061611">
                  <a:extLst>
                    <a:ext uri="{9D8B030D-6E8A-4147-A177-3AD203B41FA5}">
                      <a16:colId xmlns:a16="http://schemas.microsoft.com/office/drawing/2014/main" val="969411302"/>
                    </a:ext>
                  </a:extLst>
                </a:gridCol>
              </a:tblGrid>
              <a:tr h="450761">
                <a:tc>
                  <a:txBody>
                    <a:bodyPr/>
                    <a:lstStyle/>
                    <a:p>
                      <a:r>
                        <a:rPr lang="fr-CH" sz="2400" u="none" strike="noStrike" dirty="0">
                          <a:solidFill>
                            <a:schemeClr val="tx1"/>
                          </a:solidFill>
                          <a:effectLst/>
                          <a:latin typeface="inherit"/>
                        </a:rPr>
                        <a:t>Norges Bank Investment Management</a:t>
                      </a:r>
                      <a:endParaRPr lang="fr-CH" sz="2400" dirty="0">
                        <a:solidFill>
                          <a:schemeClr val="tx1"/>
                        </a:solidFill>
                        <a:effectLst/>
                      </a:endParaRPr>
                    </a:p>
                  </a:txBody>
                  <a:tcPr anchor="ctr">
                    <a:lnL>
                      <a:noFill/>
                    </a:lnL>
                    <a:lnR>
                      <a:noFill/>
                    </a:lnR>
                    <a:lnT>
                      <a:noFill/>
                    </a:lnT>
                    <a:lnB>
                      <a:noFill/>
                    </a:lnB>
                    <a:solidFill>
                      <a:srgbClr val="FFFFFF"/>
                    </a:solidFill>
                  </a:tcPr>
                </a:tc>
                <a:tc>
                  <a:txBody>
                    <a:bodyPr/>
                    <a:lstStyle/>
                    <a:p>
                      <a:r>
                        <a:rPr lang="fr-CH" sz="2400" dirty="0">
                          <a:solidFill>
                            <a:schemeClr val="tx1"/>
                          </a:solidFill>
                          <a:effectLst/>
                        </a:rPr>
                        <a:t>0,91 %</a:t>
                      </a:r>
                    </a:p>
                  </a:txBody>
                  <a:tcPr anchor="ctr">
                    <a:lnL>
                      <a:noFill/>
                    </a:lnL>
                    <a:lnR>
                      <a:noFill/>
                    </a:lnR>
                    <a:lnT>
                      <a:noFill/>
                    </a:lnT>
                    <a:lnB>
                      <a:noFill/>
                    </a:lnB>
                    <a:solidFill>
                      <a:srgbClr val="FFFFFF"/>
                    </a:solidFill>
                  </a:tcPr>
                </a:tc>
                <a:extLst>
                  <a:ext uri="{0D108BD9-81ED-4DB2-BD59-A6C34878D82A}">
                    <a16:rowId xmlns:a16="http://schemas.microsoft.com/office/drawing/2014/main" val="602384978"/>
                  </a:ext>
                </a:extLst>
              </a:tr>
            </a:tbl>
          </a:graphicData>
        </a:graphic>
      </p:graphicFrame>
      <p:pic>
        <p:nvPicPr>
          <p:cNvPr id="22" name="Image 21">
            <a:extLst>
              <a:ext uri="{FF2B5EF4-FFF2-40B4-BE49-F238E27FC236}">
                <a16:creationId xmlns:a16="http://schemas.microsoft.com/office/drawing/2014/main" id="{50ED1BE6-4687-CF4F-ADFB-2A5ECC89002E}"/>
              </a:ext>
            </a:extLst>
          </p:cNvPr>
          <p:cNvPicPr>
            <a:picLocks noChangeAspect="1"/>
          </p:cNvPicPr>
          <p:nvPr/>
        </p:nvPicPr>
        <p:blipFill>
          <a:blip r:embed="rId3"/>
          <a:stretch>
            <a:fillRect/>
          </a:stretch>
        </p:blipFill>
        <p:spPr>
          <a:xfrm>
            <a:off x="4078400" y="1311463"/>
            <a:ext cx="1536700" cy="292100"/>
          </a:xfrm>
          <a:prstGeom prst="rect">
            <a:avLst/>
          </a:prstGeom>
        </p:spPr>
      </p:pic>
    </p:spTree>
    <p:extLst>
      <p:ext uri="{BB962C8B-B14F-4D97-AF65-F5344CB8AC3E}">
        <p14:creationId xmlns:p14="http://schemas.microsoft.com/office/powerpoint/2010/main" val="2745299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3"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cTn>
                              </p:par>
                              <p:par>
                                <p:cTn id="9" presetID="12" presetClass="entr" presetSubtype="8"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p:tgtEl>
                                          <p:spTgt spid="22"/>
                                        </p:tgtEl>
                                        <p:attrNameLst>
                                          <p:attrName>ppt_x</p:attrName>
                                        </p:attrNameLst>
                                      </p:cBhvr>
                                      <p:tavLst>
                                        <p:tav tm="0">
                                          <p:val>
                                            <p:strVal val="#ppt_x-#ppt_w*1.125000"/>
                                          </p:val>
                                        </p:tav>
                                        <p:tav tm="100000">
                                          <p:val>
                                            <p:strVal val="#ppt_x"/>
                                          </p:val>
                                        </p:tav>
                                      </p:tavLst>
                                    </p:anim>
                                    <p:animEffect transition="in" filter="wipe(right)">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p:tgtEl>
                                          <p:spTgt spid="9"/>
                                        </p:tgtEl>
                                        <p:attrNameLst>
                                          <p:attrName>ppt_x</p:attrName>
                                        </p:attrNameLst>
                                      </p:cBhvr>
                                      <p:tavLst>
                                        <p:tav tm="0">
                                          <p:val>
                                            <p:strVal val="#ppt_x-#ppt_w*1.125000"/>
                                          </p:val>
                                        </p:tav>
                                        <p:tav tm="100000">
                                          <p:val>
                                            <p:strVal val="#ppt_x"/>
                                          </p:val>
                                        </p:tav>
                                      </p:tavLst>
                                    </p:anim>
                                    <p:animEffect transition="in" filter="wipe(right)">
                                      <p:cBhvr>
                                        <p:cTn id="18" dur="500"/>
                                        <p:tgtEl>
                                          <p:spTgt spid="9"/>
                                        </p:tgtEl>
                                      </p:cBhvr>
                                    </p:animEffect>
                                  </p:childTnLst>
                                </p:cTn>
                              </p:par>
                              <p:par>
                                <p:cTn id="19" presetID="12" presetClass="entr" presetSubtype="8"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p:tgtEl>
                                          <p:spTgt spid="4"/>
                                        </p:tgtEl>
                                        <p:attrNameLst>
                                          <p:attrName>ppt_x</p:attrName>
                                        </p:attrNameLst>
                                      </p:cBhvr>
                                      <p:tavLst>
                                        <p:tav tm="0">
                                          <p:val>
                                            <p:strVal val="#ppt_x-#ppt_w*1.125000"/>
                                          </p:val>
                                        </p:tav>
                                        <p:tav tm="100000">
                                          <p:val>
                                            <p:strVal val="#ppt_x"/>
                                          </p:val>
                                        </p:tav>
                                      </p:tavLst>
                                    </p:anim>
                                    <p:animEffect transition="in" filter="wipe(right)">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8"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p:tgtEl>
                                          <p:spTgt spid="12"/>
                                        </p:tgtEl>
                                        <p:attrNameLst>
                                          <p:attrName>ppt_x</p:attrName>
                                        </p:attrNameLst>
                                      </p:cBhvr>
                                      <p:tavLst>
                                        <p:tav tm="0">
                                          <p:val>
                                            <p:strVal val="#ppt_x-#ppt_w*1.125000"/>
                                          </p:val>
                                        </p:tav>
                                        <p:tav tm="100000">
                                          <p:val>
                                            <p:strVal val="#ppt_x"/>
                                          </p:val>
                                        </p:tav>
                                      </p:tavLst>
                                    </p:anim>
                                    <p:animEffect transition="in" filter="wipe(right)">
                                      <p:cBhvr>
                                        <p:cTn id="28" dur="500"/>
                                        <p:tgtEl>
                                          <p:spTgt spid="12"/>
                                        </p:tgtEl>
                                      </p:cBhvr>
                                    </p:animEffect>
                                  </p:childTnLst>
                                </p:cTn>
                              </p:par>
                              <p:par>
                                <p:cTn id="29" presetID="12" presetClass="entr" presetSubtype="8"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p:tgtEl>
                                          <p:spTgt spid="6"/>
                                        </p:tgtEl>
                                        <p:attrNameLst>
                                          <p:attrName>ppt_x</p:attrName>
                                        </p:attrNameLst>
                                      </p:cBhvr>
                                      <p:tavLst>
                                        <p:tav tm="0">
                                          <p:val>
                                            <p:strVal val="#ppt_x-#ppt_w*1.125000"/>
                                          </p:val>
                                        </p:tav>
                                        <p:tav tm="100000">
                                          <p:val>
                                            <p:strVal val="#ppt_x"/>
                                          </p:val>
                                        </p:tav>
                                      </p:tavLst>
                                    </p:anim>
                                    <p:animEffect transition="in" filter="wipe(right)">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8"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p:tgtEl>
                                          <p:spTgt spid="7"/>
                                        </p:tgtEl>
                                        <p:attrNameLst>
                                          <p:attrName>ppt_x</p:attrName>
                                        </p:attrNameLst>
                                      </p:cBhvr>
                                      <p:tavLst>
                                        <p:tav tm="0">
                                          <p:val>
                                            <p:strVal val="#ppt_x-#ppt_w*1.125000"/>
                                          </p:val>
                                        </p:tav>
                                        <p:tav tm="100000">
                                          <p:val>
                                            <p:strVal val="#ppt_x"/>
                                          </p:val>
                                        </p:tav>
                                      </p:tavLst>
                                    </p:anim>
                                    <p:animEffect transition="in" filter="wipe(right)">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8"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p:tgtEl>
                                          <p:spTgt spid="13"/>
                                        </p:tgtEl>
                                        <p:attrNameLst>
                                          <p:attrName>ppt_x</p:attrName>
                                        </p:attrNameLst>
                                      </p:cBhvr>
                                      <p:tavLst>
                                        <p:tav tm="0">
                                          <p:val>
                                            <p:strVal val="#ppt_x-#ppt_w*1.125000"/>
                                          </p:val>
                                        </p:tav>
                                        <p:tav tm="100000">
                                          <p:val>
                                            <p:strVal val="#ppt_x"/>
                                          </p:val>
                                        </p:tav>
                                      </p:tavLst>
                                    </p:anim>
                                    <p:animEffect transition="in" filter="wipe(right)">
                                      <p:cBhvr>
                                        <p:cTn id="44" dur="500"/>
                                        <p:tgtEl>
                                          <p:spTgt spid="13"/>
                                        </p:tgtEl>
                                      </p:cBhvr>
                                    </p:animEffect>
                                  </p:childTnLst>
                                </p:cTn>
                              </p:par>
                              <p:par>
                                <p:cTn id="45" presetID="12" presetClass="entr" presetSubtype="8" fill="hold" nodeType="with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additive="base">
                                        <p:cTn id="47" dur="500"/>
                                        <p:tgtEl>
                                          <p:spTgt spid="8"/>
                                        </p:tgtEl>
                                        <p:attrNameLst>
                                          <p:attrName>ppt_x</p:attrName>
                                        </p:attrNameLst>
                                      </p:cBhvr>
                                      <p:tavLst>
                                        <p:tav tm="0">
                                          <p:val>
                                            <p:strVal val="#ppt_x-#ppt_w*1.125000"/>
                                          </p:val>
                                        </p:tav>
                                        <p:tav tm="100000">
                                          <p:val>
                                            <p:strVal val="#ppt_x"/>
                                          </p:val>
                                        </p:tav>
                                      </p:tavLst>
                                    </p:anim>
                                    <p:animEffect transition="in" filter="wipe(right)">
                                      <p:cBhvr>
                                        <p:cTn id="48" dur="500"/>
                                        <p:tgtEl>
                                          <p:spTgt spid="8"/>
                                        </p:tgtEl>
                                      </p:cBhvr>
                                    </p:animEffect>
                                  </p:childTnLst>
                                </p:cTn>
                              </p:par>
                            </p:childTnLst>
                          </p:cTn>
                        </p:par>
                      </p:childTnLst>
                    </p:cTn>
                  </p:par>
                  <p:par>
                    <p:cTn id="49" fill="hold">
                      <p:stCondLst>
                        <p:cond delay="indefinite"/>
                      </p:stCondLst>
                      <p:childTnLst>
                        <p:par>
                          <p:cTn id="50" fill="hold">
                            <p:stCondLst>
                              <p:cond delay="0"/>
                            </p:stCondLst>
                            <p:childTnLst>
                              <p:par>
                                <p:cTn id="51" presetID="12" presetClass="entr" presetSubtype="8"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additive="base">
                                        <p:cTn id="53" dur="500"/>
                                        <p:tgtEl>
                                          <p:spTgt spid="10"/>
                                        </p:tgtEl>
                                        <p:attrNameLst>
                                          <p:attrName>ppt_x</p:attrName>
                                        </p:attrNameLst>
                                      </p:cBhvr>
                                      <p:tavLst>
                                        <p:tav tm="0">
                                          <p:val>
                                            <p:strVal val="#ppt_x-#ppt_w*1.125000"/>
                                          </p:val>
                                        </p:tav>
                                        <p:tav tm="100000">
                                          <p:val>
                                            <p:strVal val="#ppt_x"/>
                                          </p:val>
                                        </p:tav>
                                      </p:tavLst>
                                    </p:anim>
                                    <p:animEffect transition="in" filter="wipe(right)">
                                      <p:cBhvr>
                                        <p:cTn id="54" dur="500"/>
                                        <p:tgtEl>
                                          <p:spTgt spid="10"/>
                                        </p:tgtEl>
                                      </p:cBhvr>
                                    </p:animEffect>
                                  </p:childTnLst>
                                </p:cTn>
                              </p:par>
                            </p:childTnLst>
                          </p:cTn>
                        </p:par>
                      </p:childTnLst>
                    </p:cTn>
                  </p:par>
                  <p:par>
                    <p:cTn id="55" fill="hold">
                      <p:stCondLst>
                        <p:cond delay="indefinite"/>
                      </p:stCondLst>
                      <p:childTnLst>
                        <p:par>
                          <p:cTn id="56" fill="hold">
                            <p:stCondLst>
                              <p:cond delay="0"/>
                            </p:stCondLst>
                            <p:childTnLst>
                              <p:par>
                                <p:cTn id="57" presetID="12" presetClass="entr" presetSubtype="8"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additive="base">
                                        <p:cTn id="59" dur="500"/>
                                        <p:tgtEl>
                                          <p:spTgt spid="14"/>
                                        </p:tgtEl>
                                        <p:attrNameLst>
                                          <p:attrName>ppt_x</p:attrName>
                                        </p:attrNameLst>
                                      </p:cBhvr>
                                      <p:tavLst>
                                        <p:tav tm="0">
                                          <p:val>
                                            <p:strVal val="#ppt_x-#ppt_w*1.125000"/>
                                          </p:val>
                                        </p:tav>
                                        <p:tav tm="100000">
                                          <p:val>
                                            <p:strVal val="#ppt_x"/>
                                          </p:val>
                                        </p:tav>
                                      </p:tavLst>
                                    </p:anim>
                                    <p:animEffect transition="in" filter="wipe(right)">
                                      <p:cBhvr>
                                        <p:cTn id="60" dur="500"/>
                                        <p:tgtEl>
                                          <p:spTgt spid="14"/>
                                        </p:tgtEl>
                                      </p:cBhvr>
                                    </p:animEffect>
                                  </p:childTnLst>
                                </p:cTn>
                              </p:par>
                              <p:par>
                                <p:cTn id="61" presetID="12" presetClass="entr" presetSubtype="8" fill="hold" nodeType="withEffect">
                                  <p:stCondLst>
                                    <p:cond delay="0"/>
                                  </p:stCondLst>
                                  <p:childTnLst>
                                    <p:set>
                                      <p:cBhvr>
                                        <p:cTn id="62" dur="1" fill="hold">
                                          <p:stCondLst>
                                            <p:cond delay="0"/>
                                          </p:stCondLst>
                                        </p:cTn>
                                        <p:tgtEl>
                                          <p:spTgt spid="11"/>
                                        </p:tgtEl>
                                        <p:attrNameLst>
                                          <p:attrName>style.visibility</p:attrName>
                                        </p:attrNameLst>
                                      </p:cBhvr>
                                      <p:to>
                                        <p:strVal val="visible"/>
                                      </p:to>
                                    </p:set>
                                    <p:anim calcmode="lin" valueType="num">
                                      <p:cBhvr additive="base">
                                        <p:cTn id="63" dur="500"/>
                                        <p:tgtEl>
                                          <p:spTgt spid="11"/>
                                        </p:tgtEl>
                                        <p:attrNameLst>
                                          <p:attrName>ppt_x</p:attrName>
                                        </p:attrNameLst>
                                      </p:cBhvr>
                                      <p:tavLst>
                                        <p:tav tm="0">
                                          <p:val>
                                            <p:strVal val="#ppt_x-#ppt_w*1.125000"/>
                                          </p:val>
                                        </p:tav>
                                        <p:tav tm="100000">
                                          <p:val>
                                            <p:strVal val="#ppt_x"/>
                                          </p:val>
                                        </p:tav>
                                      </p:tavLst>
                                    </p:anim>
                                    <p:animEffect transition="in" filter="wipe(right)">
                                      <p:cBhvr>
                                        <p:cTn id="64" dur="500"/>
                                        <p:tgtEl>
                                          <p:spTgt spid="11"/>
                                        </p:tgtEl>
                                      </p:cBhvr>
                                    </p:animEffect>
                                  </p:childTnLst>
                                </p:cTn>
                              </p:par>
                            </p:childTnLst>
                          </p:cTn>
                        </p:par>
                      </p:childTnLst>
                    </p:cTn>
                  </p:par>
                  <p:par>
                    <p:cTn id="65" fill="hold">
                      <p:stCondLst>
                        <p:cond delay="indefinite"/>
                      </p:stCondLst>
                      <p:childTnLst>
                        <p:par>
                          <p:cTn id="66" fill="hold">
                            <p:stCondLst>
                              <p:cond delay="0"/>
                            </p:stCondLst>
                            <p:childTnLst>
                              <p:par>
                                <p:cTn id="67" presetID="12" presetClass="entr" presetSubtype="8" fill="hold" nodeType="clickEffect">
                                  <p:stCondLst>
                                    <p:cond delay="0"/>
                                  </p:stCondLst>
                                  <p:childTnLst>
                                    <p:set>
                                      <p:cBhvr>
                                        <p:cTn id="68" dur="1" fill="hold">
                                          <p:stCondLst>
                                            <p:cond delay="0"/>
                                          </p:stCondLst>
                                        </p:cTn>
                                        <p:tgtEl>
                                          <p:spTgt spid="16"/>
                                        </p:tgtEl>
                                        <p:attrNameLst>
                                          <p:attrName>style.visibility</p:attrName>
                                        </p:attrNameLst>
                                      </p:cBhvr>
                                      <p:to>
                                        <p:strVal val="visible"/>
                                      </p:to>
                                    </p:set>
                                    <p:anim calcmode="lin" valueType="num">
                                      <p:cBhvr additive="base">
                                        <p:cTn id="69" dur="500"/>
                                        <p:tgtEl>
                                          <p:spTgt spid="16"/>
                                        </p:tgtEl>
                                        <p:attrNameLst>
                                          <p:attrName>ppt_x</p:attrName>
                                        </p:attrNameLst>
                                      </p:cBhvr>
                                      <p:tavLst>
                                        <p:tav tm="0">
                                          <p:val>
                                            <p:strVal val="#ppt_x-#ppt_w*1.125000"/>
                                          </p:val>
                                        </p:tav>
                                        <p:tav tm="100000">
                                          <p:val>
                                            <p:strVal val="#ppt_x"/>
                                          </p:val>
                                        </p:tav>
                                      </p:tavLst>
                                    </p:anim>
                                    <p:animEffect transition="in" filter="wipe(right)">
                                      <p:cBhvr>
                                        <p:cTn id="70" dur="500"/>
                                        <p:tgtEl>
                                          <p:spTgt spid="16"/>
                                        </p:tgtEl>
                                      </p:cBhvr>
                                    </p:animEffect>
                                  </p:childTnLst>
                                </p:cTn>
                              </p:par>
                            </p:childTnLst>
                          </p:cTn>
                        </p:par>
                      </p:childTnLst>
                    </p:cTn>
                  </p:par>
                  <p:par>
                    <p:cTn id="71" fill="hold">
                      <p:stCondLst>
                        <p:cond delay="indefinite"/>
                      </p:stCondLst>
                      <p:childTnLst>
                        <p:par>
                          <p:cTn id="72" fill="hold">
                            <p:stCondLst>
                              <p:cond delay="0"/>
                            </p:stCondLst>
                            <p:childTnLst>
                              <p:par>
                                <p:cTn id="73" presetID="12" presetClass="entr" presetSubtype="8" fill="hold" grpId="0" nodeType="clickEffect">
                                  <p:stCondLst>
                                    <p:cond delay="0"/>
                                  </p:stCondLst>
                                  <p:childTnLst>
                                    <p:set>
                                      <p:cBhvr>
                                        <p:cTn id="74" dur="1" fill="hold">
                                          <p:stCondLst>
                                            <p:cond delay="0"/>
                                          </p:stCondLst>
                                        </p:cTn>
                                        <p:tgtEl>
                                          <p:spTgt spid="15"/>
                                        </p:tgtEl>
                                        <p:attrNameLst>
                                          <p:attrName>style.visibility</p:attrName>
                                        </p:attrNameLst>
                                      </p:cBhvr>
                                      <p:to>
                                        <p:strVal val="visible"/>
                                      </p:to>
                                    </p:set>
                                    <p:anim calcmode="lin" valueType="num">
                                      <p:cBhvr additive="base">
                                        <p:cTn id="75" dur="500"/>
                                        <p:tgtEl>
                                          <p:spTgt spid="15"/>
                                        </p:tgtEl>
                                        <p:attrNameLst>
                                          <p:attrName>ppt_x</p:attrName>
                                        </p:attrNameLst>
                                      </p:cBhvr>
                                      <p:tavLst>
                                        <p:tav tm="0">
                                          <p:val>
                                            <p:strVal val="#ppt_x-#ppt_w*1.125000"/>
                                          </p:val>
                                        </p:tav>
                                        <p:tav tm="100000">
                                          <p:val>
                                            <p:strVal val="#ppt_x"/>
                                          </p:val>
                                        </p:tav>
                                      </p:tavLst>
                                    </p:anim>
                                    <p:animEffect transition="in" filter="wipe(right)">
                                      <p:cBhvr>
                                        <p:cTn id="76" dur="500"/>
                                        <p:tgtEl>
                                          <p:spTgt spid="15"/>
                                        </p:tgtEl>
                                      </p:cBhvr>
                                    </p:animEffect>
                                  </p:childTnLst>
                                </p:cTn>
                              </p:par>
                              <p:par>
                                <p:cTn id="77" presetID="12" presetClass="entr" presetSubtype="8" fill="hold" nodeType="withEffect">
                                  <p:stCondLst>
                                    <p:cond delay="0"/>
                                  </p:stCondLst>
                                  <p:childTnLst>
                                    <p:set>
                                      <p:cBhvr>
                                        <p:cTn id="78" dur="1" fill="hold">
                                          <p:stCondLst>
                                            <p:cond delay="0"/>
                                          </p:stCondLst>
                                        </p:cTn>
                                        <p:tgtEl>
                                          <p:spTgt spid="17"/>
                                        </p:tgtEl>
                                        <p:attrNameLst>
                                          <p:attrName>style.visibility</p:attrName>
                                        </p:attrNameLst>
                                      </p:cBhvr>
                                      <p:to>
                                        <p:strVal val="visible"/>
                                      </p:to>
                                    </p:set>
                                    <p:anim calcmode="lin" valueType="num">
                                      <p:cBhvr additive="base">
                                        <p:cTn id="79" dur="500"/>
                                        <p:tgtEl>
                                          <p:spTgt spid="17"/>
                                        </p:tgtEl>
                                        <p:attrNameLst>
                                          <p:attrName>ppt_x</p:attrName>
                                        </p:attrNameLst>
                                      </p:cBhvr>
                                      <p:tavLst>
                                        <p:tav tm="0">
                                          <p:val>
                                            <p:strVal val="#ppt_x-#ppt_w*1.125000"/>
                                          </p:val>
                                        </p:tav>
                                        <p:tav tm="100000">
                                          <p:val>
                                            <p:strVal val="#ppt_x"/>
                                          </p:val>
                                        </p:tav>
                                      </p:tavLst>
                                    </p:anim>
                                    <p:animEffect transition="in" filter="wipe(right)">
                                      <p:cBhvr>
                                        <p:cTn id="80" dur="500"/>
                                        <p:tgtEl>
                                          <p:spTgt spid="17"/>
                                        </p:tgtEl>
                                      </p:cBhvr>
                                    </p:animEffect>
                                  </p:childTnLst>
                                </p:cTn>
                              </p:par>
                            </p:childTnLst>
                          </p:cTn>
                        </p:par>
                      </p:childTnLst>
                    </p:cTn>
                  </p:par>
                  <p:par>
                    <p:cTn id="81" fill="hold">
                      <p:stCondLst>
                        <p:cond delay="indefinite"/>
                      </p:stCondLst>
                      <p:childTnLst>
                        <p:par>
                          <p:cTn id="82" fill="hold">
                            <p:stCondLst>
                              <p:cond delay="0"/>
                            </p:stCondLst>
                            <p:childTnLst>
                              <p:par>
                                <p:cTn id="83" presetID="12" presetClass="entr" presetSubtype="8" fill="hold" nodeType="clickEffect">
                                  <p:stCondLst>
                                    <p:cond delay="0"/>
                                  </p:stCondLst>
                                  <p:childTnLst>
                                    <p:set>
                                      <p:cBhvr>
                                        <p:cTn id="84" dur="1" fill="hold">
                                          <p:stCondLst>
                                            <p:cond delay="0"/>
                                          </p:stCondLst>
                                        </p:cTn>
                                        <p:tgtEl>
                                          <p:spTgt spid="18"/>
                                        </p:tgtEl>
                                        <p:attrNameLst>
                                          <p:attrName>style.visibility</p:attrName>
                                        </p:attrNameLst>
                                      </p:cBhvr>
                                      <p:to>
                                        <p:strVal val="visible"/>
                                      </p:to>
                                    </p:set>
                                    <p:anim calcmode="lin" valueType="num">
                                      <p:cBhvr additive="base">
                                        <p:cTn id="85" dur="500"/>
                                        <p:tgtEl>
                                          <p:spTgt spid="18"/>
                                        </p:tgtEl>
                                        <p:attrNameLst>
                                          <p:attrName>ppt_x</p:attrName>
                                        </p:attrNameLst>
                                      </p:cBhvr>
                                      <p:tavLst>
                                        <p:tav tm="0">
                                          <p:val>
                                            <p:strVal val="#ppt_x-#ppt_w*1.125000"/>
                                          </p:val>
                                        </p:tav>
                                        <p:tav tm="100000">
                                          <p:val>
                                            <p:strVal val="#ppt_x"/>
                                          </p:val>
                                        </p:tav>
                                      </p:tavLst>
                                    </p:anim>
                                    <p:animEffect transition="in" filter="wipe(right)">
                                      <p:cBhvr>
                                        <p:cTn id="86" dur="500"/>
                                        <p:tgtEl>
                                          <p:spTgt spid="18"/>
                                        </p:tgtEl>
                                      </p:cBhvr>
                                    </p:animEffect>
                                  </p:childTnLst>
                                </p:cTn>
                              </p:par>
                              <p:par>
                                <p:cTn id="87" presetID="12" presetClass="entr" presetSubtype="8" fill="hold" nodeType="withEffect">
                                  <p:stCondLst>
                                    <p:cond delay="0"/>
                                  </p:stCondLst>
                                  <p:childTnLst>
                                    <p:set>
                                      <p:cBhvr>
                                        <p:cTn id="88" dur="1" fill="hold">
                                          <p:stCondLst>
                                            <p:cond delay="0"/>
                                          </p:stCondLst>
                                        </p:cTn>
                                        <p:tgtEl>
                                          <p:spTgt spid="19"/>
                                        </p:tgtEl>
                                        <p:attrNameLst>
                                          <p:attrName>style.visibility</p:attrName>
                                        </p:attrNameLst>
                                      </p:cBhvr>
                                      <p:to>
                                        <p:strVal val="visible"/>
                                      </p:to>
                                    </p:set>
                                    <p:anim calcmode="lin" valueType="num">
                                      <p:cBhvr additive="base">
                                        <p:cTn id="89" dur="500"/>
                                        <p:tgtEl>
                                          <p:spTgt spid="19"/>
                                        </p:tgtEl>
                                        <p:attrNameLst>
                                          <p:attrName>ppt_x</p:attrName>
                                        </p:attrNameLst>
                                      </p:cBhvr>
                                      <p:tavLst>
                                        <p:tav tm="0">
                                          <p:val>
                                            <p:strVal val="#ppt_x-#ppt_w*1.125000"/>
                                          </p:val>
                                        </p:tav>
                                        <p:tav tm="100000">
                                          <p:val>
                                            <p:strVal val="#ppt_x"/>
                                          </p:val>
                                        </p:tav>
                                      </p:tavLst>
                                    </p:anim>
                                    <p:animEffect transition="in" filter="wipe(right)">
                                      <p:cBhvr>
                                        <p:cTn id="9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3"/>
      <p:bldP spid="9" grpId="0" animBg="1"/>
      <p:bldP spid="12" grpId="0" animBg="1"/>
      <p:bldP spid="13" grpId="0" animBg="1"/>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7B5B27-316C-FB40-B985-3AAF98EF4BAB}"/>
              </a:ext>
            </a:extLst>
          </p:cNvPr>
          <p:cNvSpPr>
            <a:spLocks noGrp="1"/>
          </p:cNvSpPr>
          <p:nvPr>
            <p:ph type="title"/>
          </p:nvPr>
        </p:nvSpPr>
        <p:spPr>
          <a:xfrm>
            <a:off x="587871" y="403983"/>
            <a:ext cx="5257800" cy="1325563"/>
          </a:xfrm>
        </p:spPr>
        <p:txBody>
          <a:bodyPr/>
          <a:lstStyle/>
          <a:p>
            <a:r>
              <a:rPr lang="fr-FR" b="1" dirty="0">
                <a:latin typeface="Calibri" panose="020F0502020204030204" pitchFamily="34" charset="0"/>
              </a:rPr>
              <a:t>	      </a:t>
            </a:r>
            <a:r>
              <a:rPr lang="fr-FR" sz="4000" b="1" dirty="0">
                <a:latin typeface="Calibri" panose="020F0502020204030204" pitchFamily="34" charset="0"/>
              </a:rPr>
              <a:t>Actionnaires de</a:t>
            </a:r>
          </a:p>
        </p:txBody>
      </p:sp>
      <p:pic>
        <p:nvPicPr>
          <p:cNvPr id="5" name="Image 4">
            <a:extLst>
              <a:ext uri="{FF2B5EF4-FFF2-40B4-BE49-F238E27FC236}">
                <a16:creationId xmlns:a16="http://schemas.microsoft.com/office/drawing/2014/main" id="{57568D92-917E-9249-9535-C6118511826B}"/>
              </a:ext>
            </a:extLst>
          </p:cNvPr>
          <p:cNvPicPr>
            <a:picLocks noChangeAspect="1"/>
          </p:cNvPicPr>
          <p:nvPr/>
        </p:nvPicPr>
        <p:blipFill>
          <a:blip r:embed="rId2"/>
          <a:stretch>
            <a:fillRect/>
          </a:stretch>
        </p:blipFill>
        <p:spPr>
          <a:xfrm>
            <a:off x="5845671" y="641316"/>
            <a:ext cx="4217021" cy="670147"/>
          </a:xfrm>
          <a:prstGeom prst="rect">
            <a:avLst/>
          </a:prstGeom>
        </p:spPr>
      </p:pic>
      <p:sp>
        <p:nvSpPr>
          <p:cNvPr id="9" name="Flèche vers la droite 8">
            <a:extLst>
              <a:ext uri="{FF2B5EF4-FFF2-40B4-BE49-F238E27FC236}">
                <a16:creationId xmlns:a16="http://schemas.microsoft.com/office/drawing/2014/main" id="{AA96E002-6AC6-0D4E-8112-2127E885E649}"/>
              </a:ext>
            </a:extLst>
          </p:cNvPr>
          <p:cNvSpPr/>
          <p:nvPr/>
        </p:nvSpPr>
        <p:spPr>
          <a:xfrm>
            <a:off x="2545040" y="1782549"/>
            <a:ext cx="763885" cy="5022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Flèche vers la droite 11">
            <a:extLst>
              <a:ext uri="{FF2B5EF4-FFF2-40B4-BE49-F238E27FC236}">
                <a16:creationId xmlns:a16="http://schemas.microsoft.com/office/drawing/2014/main" id="{E242A22C-7046-2D46-B893-0701FC455182}"/>
              </a:ext>
            </a:extLst>
          </p:cNvPr>
          <p:cNvSpPr/>
          <p:nvPr/>
        </p:nvSpPr>
        <p:spPr>
          <a:xfrm>
            <a:off x="2541690" y="2283036"/>
            <a:ext cx="763885" cy="5022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Flèche vers la droite 13">
            <a:extLst>
              <a:ext uri="{FF2B5EF4-FFF2-40B4-BE49-F238E27FC236}">
                <a16:creationId xmlns:a16="http://schemas.microsoft.com/office/drawing/2014/main" id="{548474E5-A508-4C4A-81DD-88DCFB4B17AF}"/>
              </a:ext>
            </a:extLst>
          </p:cNvPr>
          <p:cNvSpPr/>
          <p:nvPr/>
        </p:nvSpPr>
        <p:spPr>
          <a:xfrm>
            <a:off x="2541690" y="4173406"/>
            <a:ext cx="763885" cy="5022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4" name="Tableau 3">
            <a:extLst>
              <a:ext uri="{FF2B5EF4-FFF2-40B4-BE49-F238E27FC236}">
                <a16:creationId xmlns:a16="http://schemas.microsoft.com/office/drawing/2014/main" id="{1001D473-AFCF-F440-815D-3F9CA7A2287E}"/>
              </a:ext>
            </a:extLst>
          </p:cNvPr>
          <p:cNvGraphicFramePr>
            <a:graphicFrameLocks noGrp="1"/>
          </p:cNvGraphicFramePr>
          <p:nvPr>
            <p:extLst>
              <p:ext uri="{D42A27DB-BD31-4B8C-83A1-F6EECF244321}">
                <p14:modId xmlns:p14="http://schemas.microsoft.com/office/powerpoint/2010/main" val="944491409"/>
              </p:ext>
            </p:extLst>
          </p:nvPr>
        </p:nvGraphicFramePr>
        <p:xfrm>
          <a:off x="3603807" y="1855056"/>
          <a:ext cx="6607127" cy="457200"/>
        </p:xfrm>
        <a:graphic>
          <a:graphicData uri="http://schemas.openxmlformats.org/drawingml/2006/table">
            <a:tbl>
              <a:tblPr/>
              <a:tblGrid>
                <a:gridCol w="5545516">
                  <a:extLst>
                    <a:ext uri="{9D8B030D-6E8A-4147-A177-3AD203B41FA5}">
                      <a16:colId xmlns:a16="http://schemas.microsoft.com/office/drawing/2014/main" val="222966435"/>
                    </a:ext>
                  </a:extLst>
                </a:gridCol>
                <a:gridCol w="1061611">
                  <a:extLst>
                    <a:ext uri="{9D8B030D-6E8A-4147-A177-3AD203B41FA5}">
                      <a16:colId xmlns:a16="http://schemas.microsoft.com/office/drawing/2014/main" val="1920030205"/>
                    </a:ext>
                  </a:extLst>
                </a:gridCol>
              </a:tblGrid>
              <a:tr h="0">
                <a:tc>
                  <a:txBody>
                    <a:bodyPr/>
                    <a:lstStyle/>
                    <a:p>
                      <a:r>
                        <a:rPr lang="fr-CH" sz="2400" b="1" u="none" strike="noStrike" dirty="0">
                          <a:solidFill>
                            <a:schemeClr val="tx1"/>
                          </a:solidFill>
                          <a:effectLst/>
                          <a:latin typeface="inherit"/>
                        </a:rPr>
                        <a:t>État</a:t>
                      </a:r>
                      <a:r>
                        <a:rPr lang="fr-CH" sz="2400" u="none" strike="noStrike" dirty="0">
                          <a:solidFill>
                            <a:schemeClr val="tx1"/>
                          </a:solidFill>
                          <a:effectLst/>
                          <a:latin typeface="inherit"/>
                        </a:rPr>
                        <a:t> </a:t>
                      </a:r>
                      <a:r>
                        <a:rPr lang="fr-CH" sz="2400" b="1" u="none" strike="noStrike" dirty="0">
                          <a:solidFill>
                            <a:schemeClr val="tx1"/>
                          </a:solidFill>
                          <a:effectLst/>
                          <a:latin typeface="inherit"/>
                        </a:rPr>
                        <a:t>français</a:t>
                      </a:r>
                      <a:endParaRPr lang="fr-CH" sz="2400" b="1" dirty="0">
                        <a:solidFill>
                          <a:schemeClr val="tx1"/>
                        </a:solidFill>
                        <a:effectLst/>
                      </a:endParaRPr>
                    </a:p>
                  </a:txBody>
                  <a:tcPr anchor="ctr">
                    <a:lnL>
                      <a:noFill/>
                    </a:lnL>
                    <a:lnR>
                      <a:noFill/>
                    </a:lnR>
                    <a:lnT>
                      <a:noFill/>
                    </a:lnT>
                    <a:lnB>
                      <a:noFill/>
                    </a:lnB>
                    <a:solidFill>
                      <a:srgbClr val="FFFFFF"/>
                    </a:solidFill>
                  </a:tcPr>
                </a:tc>
                <a:tc>
                  <a:txBody>
                    <a:bodyPr/>
                    <a:lstStyle/>
                    <a:p>
                      <a:r>
                        <a:rPr lang="fr-CH" sz="2400" b="1" dirty="0">
                          <a:solidFill>
                            <a:schemeClr val="tx1"/>
                          </a:solidFill>
                          <a:effectLst/>
                        </a:rPr>
                        <a:t>25,7 %</a:t>
                      </a:r>
                    </a:p>
                  </a:txBody>
                  <a:tcPr anchor="ctr">
                    <a:lnL>
                      <a:noFill/>
                    </a:lnL>
                    <a:lnR>
                      <a:noFill/>
                    </a:lnR>
                    <a:lnT>
                      <a:noFill/>
                    </a:lnT>
                    <a:lnB>
                      <a:noFill/>
                    </a:lnB>
                    <a:solidFill>
                      <a:srgbClr val="FFFFFF"/>
                    </a:solidFill>
                  </a:tcPr>
                </a:tc>
                <a:extLst>
                  <a:ext uri="{0D108BD9-81ED-4DB2-BD59-A6C34878D82A}">
                    <a16:rowId xmlns:a16="http://schemas.microsoft.com/office/drawing/2014/main" val="2559495381"/>
                  </a:ext>
                </a:extLst>
              </a:tr>
            </a:tbl>
          </a:graphicData>
        </a:graphic>
      </p:graphicFrame>
      <p:graphicFrame>
        <p:nvGraphicFramePr>
          <p:cNvPr id="6" name="Tableau 5">
            <a:extLst>
              <a:ext uri="{FF2B5EF4-FFF2-40B4-BE49-F238E27FC236}">
                <a16:creationId xmlns:a16="http://schemas.microsoft.com/office/drawing/2014/main" id="{2A3F9B78-2CF4-A445-A3E8-9592047D1FF9}"/>
              </a:ext>
            </a:extLst>
          </p:cNvPr>
          <p:cNvGraphicFramePr>
            <a:graphicFrameLocks noGrp="1"/>
          </p:cNvGraphicFramePr>
          <p:nvPr>
            <p:extLst>
              <p:ext uri="{D42A27DB-BD31-4B8C-83A1-F6EECF244321}">
                <p14:modId xmlns:p14="http://schemas.microsoft.com/office/powerpoint/2010/main" val="3486022765"/>
              </p:ext>
            </p:extLst>
          </p:nvPr>
        </p:nvGraphicFramePr>
        <p:xfrm>
          <a:off x="3603807" y="2381396"/>
          <a:ext cx="6607127" cy="457475"/>
        </p:xfrm>
        <a:graphic>
          <a:graphicData uri="http://schemas.openxmlformats.org/drawingml/2006/table">
            <a:tbl>
              <a:tblPr/>
              <a:tblGrid>
                <a:gridCol w="5545516">
                  <a:extLst>
                    <a:ext uri="{9D8B030D-6E8A-4147-A177-3AD203B41FA5}">
                      <a16:colId xmlns:a16="http://schemas.microsoft.com/office/drawing/2014/main" val="4265789646"/>
                    </a:ext>
                  </a:extLst>
                </a:gridCol>
                <a:gridCol w="1061611">
                  <a:extLst>
                    <a:ext uri="{9D8B030D-6E8A-4147-A177-3AD203B41FA5}">
                      <a16:colId xmlns:a16="http://schemas.microsoft.com/office/drawing/2014/main" val="4231564530"/>
                    </a:ext>
                  </a:extLst>
                </a:gridCol>
              </a:tblGrid>
              <a:tr h="457475">
                <a:tc>
                  <a:txBody>
                    <a:bodyPr/>
                    <a:lstStyle/>
                    <a:p>
                      <a:r>
                        <a:rPr lang="fr-CH" sz="2400" b="1" u="none" strike="noStrike" dirty="0">
                          <a:solidFill>
                            <a:schemeClr val="tx1"/>
                          </a:solidFill>
                          <a:effectLst/>
                          <a:latin typeface="inherit"/>
                        </a:rPr>
                        <a:t>Dassault Aviation</a:t>
                      </a:r>
                      <a:endParaRPr lang="fr-CH" sz="2400" b="1" dirty="0">
                        <a:solidFill>
                          <a:schemeClr val="tx1"/>
                        </a:solidFill>
                        <a:effectLst/>
                      </a:endParaRPr>
                    </a:p>
                  </a:txBody>
                  <a:tcPr anchor="ctr">
                    <a:lnL>
                      <a:noFill/>
                    </a:lnL>
                    <a:lnR>
                      <a:noFill/>
                    </a:lnR>
                    <a:lnT>
                      <a:noFill/>
                    </a:lnT>
                    <a:lnB>
                      <a:noFill/>
                    </a:lnB>
                    <a:solidFill>
                      <a:srgbClr val="FFFFFF"/>
                    </a:solidFill>
                  </a:tcPr>
                </a:tc>
                <a:tc>
                  <a:txBody>
                    <a:bodyPr/>
                    <a:lstStyle/>
                    <a:p>
                      <a:r>
                        <a:rPr lang="fr-CH" sz="2400" b="1" dirty="0">
                          <a:solidFill>
                            <a:schemeClr val="tx1"/>
                          </a:solidFill>
                          <a:effectLst/>
                        </a:rPr>
                        <a:t>24,6 %</a:t>
                      </a:r>
                    </a:p>
                  </a:txBody>
                  <a:tcPr anchor="ctr">
                    <a:lnL>
                      <a:noFill/>
                    </a:lnL>
                    <a:lnR>
                      <a:noFill/>
                    </a:lnR>
                    <a:lnT>
                      <a:noFill/>
                    </a:lnT>
                    <a:lnB>
                      <a:noFill/>
                    </a:lnB>
                    <a:solidFill>
                      <a:srgbClr val="FFFFFF"/>
                    </a:solidFill>
                  </a:tcPr>
                </a:tc>
                <a:extLst>
                  <a:ext uri="{0D108BD9-81ED-4DB2-BD59-A6C34878D82A}">
                    <a16:rowId xmlns:a16="http://schemas.microsoft.com/office/drawing/2014/main" val="334938189"/>
                  </a:ext>
                </a:extLst>
              </a:tr>
            </a:tbl>
          </a:graphicData>
        </a:graphic>
      </p:graphicFrame>
      <p:graphicFrame>
        <p:nvGraphicFramePr>
          <p:cNvPr id="7" name="Tableau 6">
            <a:extLst>
              <a:ext uri="{FF2B5EF4-FFF2-40B4-BE49-F238E27FC236}">
                <a16:creationId xmlns:a16="http://schemas.microsoft.com/office/drawing/2014/main" id="{82DB8FB6-C816-164A-BEA5-523006BAB489}"/>
              </a:ext>
            </a:extLst>
          </p:cNvPr>
          <p:cNvGraphicFramePr>
            <a:graphicFrameLocks noGrp="1"/>
          </p:cNvGraphicFramePr>
          <p:nvPr>
            <p:extLst>
              <p:ext uri="{D42A27DB-BD31-4B8C-83A1-F6EECF244321}">
                <p14:modId xmlns:p14="http://schemas.microsoft.com/office/powerpoint/2010/main" val="3824208165"/>
              </p:ext>
            </p:extLst>
          </p:nvPr>
        </p:nvGraphicFramePr>
        <p:xfrm>
          <a:off x="3603808" y="3262788"/>
          <a:ext cx="6607127" cy="457200"/>
        </p:xfrm>
        <a:graphic>
          <a:graphicData uri="http://schemas.openxmlformats.org/drawingml/2006/table">
            <a:tbl>
              <a:tblPr/>
              <a:tblGrid>
                <a:gridCol w="5545516">
                  <a:extLst>
                    <a:ext uri="{9D8B030D-6E8A-4147-A177-3AD203B41FA5}">
                      <a16:colId xmlns:a16="http://schemas.microsoft.com/office/drawing/2014/main" val="3872417548"/>
                    </a:ext>
                  </a:extLst>
                </a:gridCol>
                <a:gridCol w="1061611">
                  <a:extLst>
                    <a:ext uri="{9D8B030D-6E8A-4147-A177-3AD203B41FA5}">
                      <a16:colId xmlns:a16="http://schemas.microsoft.com/office/drawing/2014/main" val="4280657747"/>
                    </a:ext>
                  </a:extLst>
                </a:gridCol>
              </a:tblGrid>
              <a:tr h="394438">
                <a:tc>
                  <a:txBody>
                    <a:bodyPr/>
                    <a:lstStyle/>
                    <a:p>
                      <a:r>
                        <a:rPr lang="fr-CH" sz="2400" dirty="0">
                          <a:solidFill>
                            <a:schemeClr val="tx1"/>
                          </a:solidFill>
                          <a:effectLst/>
                        </a:rPr>
                        <a:t>Thales (plan épargne salariés)</a:t>
                      </a:r>
                    </a:p>
                  </a:txBody>
                  <a:tcPr anchor="ctr">
                    <a:lnL>
                      <a:noFill/>
                    </a:lnL>
                    <a:lnR>
                      <a:noFill/>
                    </a:lnR>
                    <a:lnT>
                      <a:noFill/>
                    </a:lnT>
                    <a:lnB>
                      <a:noFill/>
                    </a:lnB>
                    <a:solidFill>
                      <a:srgbClr val="FFFFFF"/>
                    </a:solidFill>
                  </a:tcPr>
                </a:tc>
                <a:tc>
                  <a:txBody>
                    <a:bodyPr/>
                    <a:lstStyle/>
                    <a:p>
                      <a:r>
                        <a:rPr lang="fr-CH" sz="2400" dirty="0">
                          <a:solidFill>
                            <a:schemeClr val="tx1"/>
                          </a:solidFill>
                          <a:effectLst/>
                        </a:rPr>
                        <a:t>2,18 %</a:t>
                      </a:r>
                    </a:p>
                  </a:txBody>
                  <a:tcPr anchor="ctr">
                    <a:lnL>
                      <a:noFill/>
                    </a:lnL>
                    <a:lnR>
                      <a:noFill/>
                    </a:lnR>
                    <a:lnT>
                      <a:noFill/>
                    </a:lnT>
                    <a:lnB>
                      <a:noFill/>
                    </a:lnB>
                    <a:solidFill>
                      <a:srgbClr val="FFFFFF"/>
                    </a:solidFill>
                  </a:tcPr>
                </a:tc>
                <a:extLst>
                  <a:ext uri="{0D108BD9-81ED-4DB2-BD59-A6C34878D82A}">
                    <a16:rowId xmlns:a16="http://schemas.microsoft.com/office/drawing/2014/main" val="3392098816"/>
                  </a:ext>
                </a:extLst>
              </a:tr>
            </a:tbl>
          </a:graphicData>
        </a:graphic>
      </p:graphicFrame>
      <p:graphicFrame>
        <p:nvGraphicFramePr>
          <p:cNvPr id="8" name="Tableau 7">
            <a:extLst>
              <a:ext uri="{FF2B5EF4-FFF2-40B4-BE49-F238E27FC236}">
                <a16:creationId xmlns:a16="http://schemas.microsoft.com/office/drawing/2014/main" id="{327CF00A-2C43-1D4B-A7AB-F2CB7A21F2A0}"/>
              </a:ext>
            </a:extLst>
          </p:cNvPr>
          <p:cNvGraphicFramePr>
            <a:graphicFrameLocks noGrp="1"/>
          </p:cNvGraphicFramePr>
          <p:nvPr>
            <p:extLst>
              <p:ext uri="{D42A27DB-BD31-4B8C-83A1-F6EECF244321}">
                <p14:modId xmlns:p14="http://schemas.microsoft.com/office/powerpoint/2010/main" val="1410285952"/>
              </p:ext>
            </p:extLst>
          </p:nvPr>
        </p:nvGraphicFramePr>
        <p:xfrm>
          <a:off x="3603808" y="3678398"/>
          <a:ext cx="6607127" cy="457200"/>
        </p:xfrm>
        <a:graphic>
          <a:graphicData uri="http://schemas.openxmlformats.org/drawingml/2006/table">
            <a:tbl>
              <a:tblPr/>
              <a:tblGrid>
                <a:gridCol w="5545516">
                  <a:extLst>
                    <a:ext uri="{9D8B030D-6E8A-4147-A177-3AD203B41FA5}">
                      <a16:colId xmlns:a16="http://schemas.microsoft.com/office/drawing/2014/main" val="1555937776"/>
                    </a:ext>
                  </a:extLst>
                </a:gridCol>
                <a:gridCol w="1061611">
                  <a:extLst>
                    <a:ext uri="{9D8B030D-6E8A-4147-A177-3AD203B41FA5}">
                      <a16:colId xmlns:a16="http://schemas.microsoft.com/office/drawing/2014/main" val="4257649360"/>
                    </a:ext>
                  </a:extLst>
                </a:gridCol>
              </a:tblGrid>
              <a:tr h="413756">
                <a:tc>
                  <a:txBody>
                    <a:bodyPr/>
                    <a:lstStyle/>
                    <a:p>
                      <a:r>
                        <a:rPr lang="fr-CH" sz="2400" b="0" u="none" strike="noStrike" dirty="0">
                          <a:solidFill>
                            <a:schemeClr val="tx1"/>
                          </a:solidFill>
                          <a:effectLst/>
                          <a:latin typeface="inherit"/>
                        </a:rPr>
                        <a:t>Caisse de dépôt et placement du Québec</a:t>
                      </a:r>
                      <a:endParaRPr lang="fr-CH" sz="2400" b="0" dirty="0">
                        <a:solidFill>
                          <a:schemeClr val="tx1"/>
                        </a:solidFill>
                        <a:effectLst/>
                      </a:endParaRPr>
                    </a:p>
                  </a:txBody>
                  <a:tcPr anchor="ctr">
                    <a:lnL>
                      <a:noFill/>
                    </a:lnL>
                    <a:lnR>
                      <a:noFill/>
                    </a:lnR>
                    <a:lnT>
                      <a:noFill/>
                    </a:lnT>
                    <a:lnB>
                      <a:noFill/>
                    </a:lnB>
                    <a:solidFill>
                      <a:srgbClr val="FFFFFF"/>
                    </a:solidFill>
                  </a:tcPr>
                </a:tc>
                <a:tc>
                  <a:txBody>
                    <a:bodyPr/>
                    <a:lstStyle/>
                    <a:p>
                      <a:r>
                        <a:rPr lang="fr-CH" sz="2400" b="0" dirty="0">
                          <a:solidFill>
                            <a:schemeClr val="tx1"/>
                          </a:solidFill>
                          <a:effectLst/>
                        </a:rPr>
                        <a:t>1,91 %</a:t>
                      </a:r>
                    </a:p>
                  </a:txBody>
                  <a:tcPr anchor="ctr">
                    <a:lnL>
                      <a:noFill/>
                    </a:lnL>
                    <a:lnR>
                      <a:noFill/>
                    </a:lnR>
                    <a:lnT>
                      <a:noFill/>
                    </a:lnT>
                    <a:lnB>
                      <a:noFill/>
                    </a:lnB>
                    <a:solidFill>
                      <a:srgbClr val="FFFFFF"/>
                    </a:solidFill>
                  </a:tcPr>
                </a:tc>
                <a:extLst>
                  <a:ext uri="{0D108BD9-81ED-4DB2-BD59-A6C34878D82A}">
                    <a16:rowId xmlns:a16="http://schemas.microsoft.com/office/drawing/2014/main" val="3166605476"/>
                  </a:ext>
                </a:extLst>
              </a:tr>
            </a:tbl>
          </a:graphicData>
        </a:graphic>
      </p:graphicFrame>
      <p:graphicFrame>
        <p:nvGraphicFramePr>
          <p:cNvPr id="11" name="Tableau 10">
            <a:extLst>
              <a:ext uri="{FF2B5EF4-FFF2-40B4-BE49-F238E27FC236}">
                <a16:creationId xmlns:a16="http://schemas.microsoft.com/office/drawing/2014/main" id="{5BAB7314-1129-5349-9980-E21C1E1444E7}"/>
              </a:ext>
            </a:extLst>
          </p:cNvPr>
          <p:cNvGraphicFramePr>
            <a:graphicFrameLocks noGrp="1"/>
          </p:cNvGraphicFramePr>
          <p:nvPr>
            <p:extLst>
              <p:ext uri="{D42A27DB-BD31-4B8C-83A1-F6EECF244321}">
                <p14:modId xmlns:p14="http://schemas.microsoft.com/office/powerpoint/2010/main" val="3074246426"/>
              </p:ext>
            </p:extLst>
          </p:nvPr>
        </p:nvGraphicFramePr>
        <p:xfrm>
          <a:off x="3603808" y="4172121"/>
          <a:ext cx="6607127" cy="457475"/>
        </p:xfrm>
        <a:graphic>
          <a:graphicData uri="http://schemas.openxmlformats.org/drawingml/2006/table">
            <a:tbl>
              <a:tblPr/>
              <a:tblGrid>
                <a:gridCol w="5545516">
                  <a:extLst>
                    <a:ext uri="{9D8B030D-6E8A-4147-A177-3AD203B41FA5}">
                      <a16:colId xmlns:a16="http://schemas.microsoft.com/office/drawing/2014/main" val="3415283982"/>
                    </a:ext>
                  </a:extLst>
                </a:gridCol>
                <a:gridCol w="1061611">
                  <a:extLst>
                    <a:ext uri="{9D8B030D-6E8A-4147-A177-3AD203B41FA5}">
                      <a16:colId xmlns:a16="http://schemas.microsoft.com/office/drawing/2014/main" val="806746461"/>
                    </a:ext>
                  </a:extLst>
                </a:gridCol>
              </a:tblGrid>
              <a:tr h="457475">
                <a:tc>
                  <a:txBody>
                    <a:bodyPr/>
                    <a:lstStyle/>
                    <a:p>
                      <a:r>
                        <a:rPr lang="fr-CH" sz="2400" b="1" u="none" strike="noStrike" dirty="0">
                          <a:solidFill>
                            <a:schemeClr val="tx1"/>
                          </a:solidFill>
                          <a:effectLst/>
                          <a:latin typeface="inherit"/>
                        </a:rPr>
                        <a:t>The </a:t>
                      </a:r>
                      <a:r>
                        <a:rPr lang="fr-CH" sz="2400" b="1" u="none" strike="noStrike" dirty="0" err="1">
                          <a:solidFill>
                            <a:schemeClr val="tx1"/>
                          </a:solidFill>
                          <a:effectLst/>
                          <a:latin typeface="inherit"/>
                        </a:rPr>
                        <a:t>Vanguard</a:t>
                      </a:r>
                      <a:r>
                        <a:rPr lang="fr-CH" sz="2400" b="1" u="none" strike="noStrike" dirty="0">
                          <a:solidFill>
                            <a:schemeClr val="tx1"/>
                          </a:solidFill>
                          <a:effectLst/>
                          <a:latin typeface="inherit"/>
                        </a:rPr>
                        <a:t> Group</a:t>
                      </a:r>
                      <a:endParaRPr lang="fr-CH" sz="2400" b="1" dirty="0">
                        <a:solidFill>
                          <a:schemeClr val="tx1"/>
                        </a:solidFill>
                        <a:effectLst/>
                      </a:endParaRPr>
                    </a:p>
                  </a:txBody>
                  <a:tcPr anchor="ctr">
                    <a:lnL>
                      <a:noFill/>
                    </a:lnL>
                    <a:lnR>
                      <a:noFill/>
                    </a:lnR>
                    <a:lnT>
                      <a:noFill/>
                    </a:lnT>
                    <a:lnB>
                      <a:noFill/>
                    </a:lnB>
                    <a:solidFill>
                      <a:srgbClr val="FFFFFF"/>
                    </a:solidFill>
                  </a:tcPr>
                </a:tc>
                <a:tc>
                  <a:txBody>
                    <a:bodyPr/>
                    <a:lstStyle/>
                    <a:p>
                      <a:r>
                        <a:rPr lang="fr-CH" sz="2400" b="1" dirty="0">
                          <a:solidFill>
                            <a:schemeClr val="tx1"/>
                          </a:solidFill>
                          <a:effectLst/>
                        </a:rPr>
                        <a:t>1,21 %</a:t>
                      </a:r>
                    </a:p>
                  </a:txBody>
                  <a:tcPr anchor="ctr">
                    <a:lnL>
                      <a:noFill/>
                    </a:lnL>
                    <a:lnR>
                      <a:noFill/>
                    </a:lnR>
                    <a:lnT>
                      <a:noFill/>
                    </a:lnT>
                    <a:lnB>
                      <a:noFill/>
                    </a:lnB>
                    <a:solidFill>
                      <a:srgbClr val="FFFFFF"/>
                    </a:solidFill>
                  </a:tcPr>
                </a:tc>
                <a:extLst>
                  <a:ext uri="{0D108BD9-81ED-4DB2-BD59-A6C34878D82A}">
                    <a16:rowId xmlns:a16="http://schemas.microsoft.com/office/drawing/2014/main" val="2111068339"/>
                  </a:ext>
                </a:extLst>
              </a:tr>
            </a:tbl>
          </a:graphicData>
        </a:graphic>
      </p:graphicFrame>
      <p:graphicFrame>
        <p:nvGraphicFramePr>
          <p:cNvPr id="16" name="Tableau 15">
            <a:extLst>
              <a:ext uri="{FF2B5EF4-FFF2-40B4-BE49-F238E27FC236}">
                <a16:creationId xmlns:a16="http://schemas.microsoft.com/office/drawing/2014/main" id="{5CA8250C-917C-154F-878F-2E25810B25B2}"/>
              </a:ext>
            </a:extLst>
          </p:cNvPr>
          <p:cNvGraphicFramePr>
            <a:graphicFrameLocks noGrp="1"/>
          </p:cNvGraphicFramePr>
          <p:nvPr>
            <p:extLst>
              <p:ext uri="{D42A27DB-BD31-4B8C-83A1-F6EECF244321}">
                <p14:modId xmlns:p14="http://schemas.microsoft.com/office/powerpoint/2010/main" val="2330856125"/>
              </p:ext>
            </p:extLst>
          </p:nvPr>
        </p:nvGraphicFramePr>
        <p:xfrm>
          <a:off x="3603808" y="2830564"/>
          <a:ext cx="6607127" cy="457475"/>
        </p:xfrm>
        <a:graphic>
          <a:graphicData uri="http://schemas.openxmlformats.org/drawingml/2006/table">
            <a:tbl>
              <a:tblPr/>
              <a:tblGrid>
                <a:gridCol w="5545516">
                  <a:extLst>
                    <a:ext uri="{9D8B030D-6E8A-4147-A177-3AD203B41FA5}">
                      <a16:colId xmlns:a16="http://schemas.microsoft.com/office/drawing/2014/main" val="3966479532"/>
                    </a:ext>
                  </a:extLst>
                </a:gridCol>
                <a:gridCol w="1061611">
                  <a:extLst>
                    <a:ext uri="{9D8B030D-6E8A-4147-A177-3AD203B41FA5}">
                      <a16:colId xmlns:a16="http://schemas.microsoft.com/office/drawing/2014/main" val="3220843380"/>
                    </a:ext>
                  </a:extLst>
                </a:gridCol>
              </a:tblGrid>
              <a:tr h="457475">
                <a:tc>
                  <a:txBody>
                    <a:bodyPr/>
                    <a:lstStyle/>
                    <a:p>
                      <a:r>
                        <a:rPr lang="fr-CH" sz="2400" dirty="0" err="1">
                          <a:solidFill>
                            <a:schemeClr val="tx1"/>
                          </a:solidFill>
                          <a:effectLst/>
                        </a:rPr>
                        <a:t>T</a:t>
                      </a:r>
                      <a:r>
                        <a:rPr lang="fr-CH" sz="2400" dirty="0">
                          <a:solidFill>
                            <a:schemeClr val="tx1"/>
                          </a:solidFill>
                          <a:effectLst/>
                        </a:rPr>
                        <a:t>. Rowe Price International</a:t>
                      </a:r>
                    </a:p>
                  </a:txBody>
                  <a:tcPr anchor="ctr">
                    <a:lnL>
                      <a:noFill/>
                    </a:lnL>
                    <a:lnR>
                      <a:noFill/>
                    </a:lnR>
                    <a:lnT>
                      <a:noFill/>
                    </a:lnT>
                    <a:lnB>
                      <a:noFill/>
                    </a:lnB>
                    <a:solidFill>
                      <a:srgbClr val="FFFFFF"/>
                    </a:solidFill>
                  </a:tcPr>
                </a:tc>
                <a:tc>
                  <a:txBody>
                    <a:bodyPr/>
                    <a:lstStyle/>
                    <a:p>
                      <a:r>
                        <a:rPr lang="fr-CH" sz="2400" dirty="0">
                          <a:solidFill>
                            <a:schemeClr val="tx1"/>
                          </a:solidFill>
                          <a:effectLst/>
                        </a:rPr>
                        <a:t>2,33 %</a:t>
                      </a:r>
                    </a:p>
                  </a:txBody>
                  <a:tcPr anchor="ctr">
                    <a:lnL>
                      <a:noFill/>
                    </a:lnL>
                    <a:lnR>
                      <a:noFill/>
                    </a:lnR>
                    <a:lnT>
                      <a:noFill/>
                    </a:lnT>
                    <a:lnB>
                      <a:noFill/>
                    </a:lnB>
                    <a:solidFill>
                      <a:srgbClr val="FFFFFF"/>
                    </a:solidFill>
                  </a:tcPr>
                </a:tc>
                <a:extLst>
                  <a:ext uri="{0D108BD9-81ED-4DB2-BD59-A6C34878D82A}">
                    <a16:rowId xmlns:a16="http://schemas.microsoft.com/office/drawing/2014/main" val="2348141073"/>
                  </a:ext>
                </a:extLst>
              </a:tr>
            </a:tbl>
          </a:graphicData>
        </a:graphic>
      </p:graphicFrame>
      <p:graphicFrame>
        <p:nvGraphicFramePr>
          <p:cNvPr id="17" name="Tableau 16">
            <a:extLst>
              <a:ext uri="{FF2B5EF4-FFF2-40B4-BE49-F238E27FC236}">
                <a16:creationId xmlns:a16="http://schemas.microsoft.com/office/drawing/2014/main" id="{B3C0FCA9-3E85-DD43-BB11-01E9284635A4}"/>
              </a:ext>
            </a:extLst>
          </p:cNvPr>
          <p:cNvGraphicFramePr>
            <a:graphicFrameLocks noGrp="1"/>
          </p:cNvGraphicFramePr>
          <p:nvPr>
            <p:extLst>
              <p:ext uri="{D42A27DB-BD31-4B8C-83A1-F6EECF244321}">
                <p14:modId xmlns:p14="http://schemas.microsoft.com/office/powerpoint/2010/main" val="2183881702"/>
              </p:ext>
            </p:extLst>
          </p:nvPr>
        </p:nvGraphicFramePr>
        <p:xfrm>
          <a:off x="3603808" y="4645940"/>
          <a:ext cx="6607127" cy="457475"/>
        </p:xfrm>
        <a:graphic>
          <a:graphicData uri="http://schemas.openxmlformats.org/drawingml/2006/table">
            <a:tbl>
              <a:tblPr/>
              <a:tblGrid>
                <a:gridCol w="5545516">
                  <a:extLst>
                    <a:ext uri="{9D8B030D-6E8A-4147-A177-3AD203B41FA5}">
                      <a16:colId xmlns:a16="http://schemas.microsoft.com/office/drawing/2014/main" val="1166308301"/>
                    </a:ext>
                  </a:extLst>
                </a:gridCol>
                <a:gridCol w="1061611">
                  <a:extLst>
                    <a:ext uri="{9D8B030D-6E8A-4147-A177-3AD203B41FA5}">
                      <a16:colId xmlns:a16="http://schemas.microsoft.com/office/drawing/2014/main" val="2294930318"/>
                    </a:ext>
                  </a:extLst>
                </a:gridCol>
              </a:tblGrid>
              <a:tr h="457475">
                <a:tc>
                  <a:txBody>
                    <a:bodyPr/>
                    <a:lstStyle/>
                    <a:p>
                      <a:r>
                        <a:rPr lang="fr-CH" sz="2400" kern="1200" dirty="0" err="1">
                          <a:solidFill>
                            <a:schemeClr val="tx1"/>
                          </a:solidFill>
                          <a:effectLst/>
                          <a:latin typeface="+mn-lt"/>
                          <a:ea typeface="+mn-ea"/>
                          <a:cs typeface="+mn-cs"/>
                        </a:rPr>
                        <a:t>Ostrum</a:t>
                      </a:r>
                      <a:r>
                        <a:rPr lang="fr-CH" sz="2400" kern="1200" dirty="0">
                          <a:solidFill>
                            <a:schemeClr val="tx1"/>
                          </a:solidFill>
                          <a:effectLst/>
                          <a:latin typeface="+mn-lt"/>
                          <a:ea typeface="+mn-ea"/>
                          <a:cs typeface="+mn-cs"/>
                        </a:rPr>
                        <a:t> </a:t>
                      </a:r>
                      <a:r>
                        <a:rPr lang="fr-CH" sz="2400" kern="1200" dirty="0" err="1">
                          <a:solidFill>
                            <a:schemeClr val="tx1"/>
                          </a:solidFill>
                          <a:effectLst/>
                          <a:latin typeface="+mn-lt"/>
                          <a:ea typeface="+mn-ea"/>
                          <a:cs typeface="+mn-cs"/>
                        </a:rPr>
                        <a:t>Asset</a:t>
                      </a:r>
                      <a:r>
                        <a:rPr lang="fr-CH" sz="2400" kern="1200" dirty="0">
                          <a:solidFill>
                            <a:schemeClr val="tx1"/>
                          </a:solidFill>
                          <a:effectLst/>
                          <a:latin typeface="+mn-lt"/>
                          <a:ea typeface="+mn-ea"/>
                          <a:cs typeface="+mn-cs"/>
                        </a:rPr>
                        <a:t> Management SA</a:t>
                      </a:r>
                    </a:p>
                  </a:txBody>
                  <a:tcPr anchor="ctr">
                    <a:lnL>
                      <a:noFill/>
                    </a:lnL>
                    <a:lnR>
                      <a:noFill/>
                    </a:lnR>
                    <a:lnT>
                      <a:noFill/>
                    </a:lnT>
                    <a:lnB>
                      <a:noFill/>
                    </a:lnB>
                    <a:solidFill>
                      <a:srgbClr val="FFFFFF"/>
                    </a:solidFill>
                  </a:tcPr>
                </a:tc>
                <a:tc>
                  <a:txBody>
                    <a:bodyPr/>
                    <a:lstStyle/>
                    <a:p>
                      <a:r>
                        <a:rPr lang="fr-CH" sz="2400" b="0" dirty="0">
                          <a:solidFill>
                            <a:schemeClr val="tx1"/>
                          </a:solidFill>
                          <a:effectLst/>
                        </a:rPr>
                        <a:t>1,06 %</a:t>
                      </a:r>
                    </a:p>
                  </a:txBody>
                  <a:tcPr anchor="ctr">
                    <a:lnL>
                      <a:noFill/>
                    </a:lnL>
                    <a:lnR>
                      <a:noFill/>
                    </a:lnR>
                    <a:lnT>
                      <a:noFill/>
                    </a:lnT>
                    <a:lnB>
                      <a:noFill/>
                    </a:lnB>
                    <a:solidFill>
                      <a:srgbClr val="FFFFFF"/>
                    </a:solidFill>
                  </a:tcPr>
                </a:tc>
                <a:extLst>
                  <a:ext uri="{0D108BD9-81ED-4DB2-BD59-A6C34878D82A}">
                    <a16:rowId xmlns:a16="http://schemas.microsoft.com/office/drawing/2014/main" val="1988518494"/>
                  </a:ext>
                </a:extLst>
              </a:tr>
            </a:tbl>
          </a:graphicData>
        </a:graphic>
      </p:graphicFrame>
      <p:graphicFrame>
        <p:nvGraphicFramePr>
          <p:cNvPr id="18" name="Tableau 17">
            <a:extLst>
              <a:ext uri="{FF2B5EF4-FFF2-40B4-BE49-F238E27FC236}">
                <a16:creationId xmlns:a16="http://schemas.microsoft.com/office/drawing/2014/main" id="{FA974C38-8317-0A43-A6A7-04B245FF74AE}"/>
              </a:ext>
            </a:extLst>
          </p:cNvPr>
          <p:cNvGraphicFramePr>
            <a:graphicFrameLocks noGrp="1"/>
          </p:cNvGraphicFramePr>
          <p:nvPr>
            <p:extLst>
              <p:ext uri="{D42A27DB-BD31-4B8C-83A1-F6EECF244321}">
                <p14:modId xmlns:p14="http://schemas.microsoft.com/office/powerpoint/2010/main" val="4084168801"/>
              </p:ext>
            </p:extLst>
          </p:nvPr>
        </p:nvGraphicFramePr>
        <p:xfrm>
          <a:off x="3568800" y="6050633"/>
          <a:ext cx="6607127" cy="831219"/>
        </p:xfrm>
        <a:graphic>
          <a:graphicData uri="http://schemas.openxmlformats.org/drawingml/2006/table">
            <a:tbl>
              <a:tblPr/>
              <a:tblGrid>
                <a:gridCol w="5545516">
                  <a:extLst>
                    <a:ext uri="{9D8B030D-6E8A-4147-A177-3AD203B41FA5}">
                      <a16:colId xmlns:a16="http://schemas.microsoft.com/office/drawing/2014/main" val="983013854"/>
                    </a:ext>
                  </a:extLst>
                </a:gridCol>
                <a:gridCol w="1061611">
                  <a:extLst>
                    <a:ext uri="{9D8B030D-6E8A-4147-A177-3AD203B41FA5}">
                      <a16:colId xmlns:a16="http://schemas.microsoft.com/office/drawing/2014/main" val="588637983"/>
                    </a:ext>
                  </a:extLst>
                </a:gridCol>
              </a:tblGrid>
              <a:tr h="831219">
                <a:tc>
                  <a:txBody>
                    <a:bodyPr/>
                    <a:lstStyle/>
                    <a:p>
                      <a:r>
                        <a:rPr lang="fr-CH" sz="2400" kern="1200" dirty="0" err="1">
                          <a:solidFill>
                            <a:schemeClr val="tx1"/>
                          </a:solidFill>
                          <a:effectLst/>
                          <a:latin typeface="+mn-lt"/>
                          <a:ea typeface="+mn-ea"/>
                          <a:cs typeface="+mn-cs"/>
                        </a:rPr>
                        <a:t>Amundi</a:t>
                      </a:r>
                      <a:r>
                        <a:rPr lang="fr-CH" sz="2400" kern="1200" dirty="0">
                          <a:solidFill>
                            <a:schemeClr val="tx1"/>
                          </a:solidFill>
                          <a:effectLst/>
                          <a:latin typeface="+mn-lt"/>
                          <a:ea typeface="+mn-ea"/>
                          <a:cs typeface="+mn-cs"/>
                        </a:rPr>
                        <a:t> </a:t>
                      </a:r>
                      <a:r>
                        <a:rPr lang="fr-CH" sz="2400" kern="1200" dirty="0" err="1">
                          <a:solidFill>
                            <a:schemeClr val="tx1"/>
                          </a:solidFill>
                          <a:effectLst/>
                          <a:latin typeface="+mn-lt"/>
                          <a:ea typeface="+mn-ea"/>
                          <a:cs typeface="+mn-cs"/>
                        </a:rPr>
                        <a:t>Asset</a:t>
                      </a:r>
                      <a:r>
                        <a:rPr lang="fr-CH" sz="2400" kern="1200" dirty="0">
                          <a:solidFill>
                            <a:schemeClr val="tx1"/>
                          </a:solidFill>
                          <a:effectLst/>
                          <a:latin typeface="+mn-lt"/>
                          <a:ea typeface="+mn-ea"/>
                          <a:cs typeface="+mn-cs"/>
                        </a:rPr>
                        <a:t> Management SA (Investment Management)</a:t>
                      </a:r>
                    </a:p>
                  </a:txBody>
                  <a:tcPr anchor="ctr">
                    <a:lnL>
                      <a:noFill/>
                    </a:lnL>
                    <a:lnR>
                      <a:noFill/>
                    </a:lnR>
                    <a:lnT>
                      <a:noFill/>
                    </a:lnT>
                    <a:lnB>
                      <a:noFill/>
                    </a:lnB>
                    <a:solidFill>
                      <a:srgbClr val="FFFFFF"/>
                    </a:solidFill>
                  </a:tcPr>
                </a:tc>
                <a:tc>
                  <a:txBody>
                    <a:bodyPr/>
                    <a:lstStyle/>
                    <a:p>
                      <a:r>
                        <a:rPr lang="fr-CH" sz="2400" dirty="0">
                          <a:solidFill>
                            <a:schemeClr val="tx1"/>
                          </a:solidFill>
                          <a:effectLst/>
                        </a:rPr>
                        <a:t>0,81 %</a:t>
                      </a:r>
                    </a:p>
                  </a:txBody>
                  <a:tcPr anchor="ctr">
                    <a:lnL>
                      <a:noFill/>
                    </a:lnL>
                    <a:lnR>
                      <a:noFill/>
                    </a:lnR>
                    <a:lnT>
                      <a:noFill/>
                    </a:lnT>
                    <a:lnB>
                      <a:noFill/>
                    </a:lnB>
                    <a:solidFill>
                      <a:srgbClr val="FFFFFF"/>
                    </a:solidFill>
                  </a:tcPr>
                </a:tc>
                <a:extLst>
                  <a:ext uri="{0D108BD9-81ED-4DB2-BD59-A6C34878D82A}">
                    <a16:rowId xmlns:a16="http://schemas.microsoft.com/office/drawing/2014/main" val="2169031315"/>
                  </a:ext>
                </a:extLst>
              </a:tr>
            </a:tbl>
          </a:graphicData>
        </a:graphic>
      </p:graphicFrame>
      <p:graphicFrame>
        <p:nvGraphicFramePr>
          <p:cNvPr id="19" name="Tableau 18">
            <a:extLst>
              <a:ext uri="{FF2B5EF4-FFF2-40B4-BE49-F238E27FC236}">
                <a16:creationId xmlns:a16="http://schemas.microsoft.com/office/drawing/2014/main" id="{ED15C44F-EE42-C745-B2DC-5E8E9489E6E3}"/>
              </a:ext>
            </a:extLst>
          </p:cNvPr>
          <p:cNvGraphicFramePr>
            <a:graphicFrameLocks noGrp="1"/>
          </p:cNvGraphicFramePr>
          <p:nvPr>
            <p:extLst>
              <p:ext uri="{D42A27DB-BD31-4B8C-83A1-F6EECF244321}">
                <p14:modId xmlns:p14="http://schemas.microsoft.com/office/powerpoint/2010/main" val="4192874480"/>
              </p:ext>
            </p:extLst>
          </p:nvPr>
        </p:nvGraphicFramePr>
        <p:xfrm>
          <a:off x="3568799" y="5643659"/>
          <a:ext cx="6607127" cy="457200"/>
        </p:xfrm>
        <a:graphic>
          <a:graphicData uri="http://schemas.openxmlformats.org/drawingml/2006/table">
            <a:tbl>
              <a:tblPr/>
              <a:tblGrid>
                <a:gridCol w="5545516">
                  <a:extLst>
                    <a:ext uri="{9D8B030D-6E8A-4147-A177-3AD203B41FA5}">
                      <a16:colId xmlns:a16="http://schemas.microsoft.com/office/drawing/2014/main" val="2304852484"/>
                    </a:ext>
                  </a:extLst>
                </a:gridCol>
                <a:gridCol w="1061611">
                  <a:extLst>
                    <a:ext uri="{9D8B030D-6E8A-4147-A177-3AD203B41FA5}">
                      <a16:colId xmlns:a16="http://schemas.microsoft.com/office/drawing/2014/main" val="969411302"/>
                    </a:ext>
                  </a:extLst>
                </a:gridCol>
              </a:tblGrid>
              <a:tr h="450761">
                <a:tc>
                  <a:txBody>
                    <a:bodyPr/>
                    <a:lstStyle/>
                    <a:p>
                      <a:r>
                        <a:rPr lang="fr-CH" sz="2400" u="none" strike="noStrike" dirty="0">
                          <a:solidFill>
                            <a:schemeClr val="tx1"/>
                          </a:solidFill>
                          <a:effectLst/>
                          <a:latin typeface="inherit"/>
                        </a:rPr>
                        <a:t>Norges Bank Investment Management</a:t>
                      </a:r>
                      <a:endParaRPr lang="fr-CH" sz="2400" dirty="0">
                        <a:solidFill>
                          <a:schemeClr val="tx1"/>
                        </a:solidFill>
                        <a:effectLst/>
                      </a:endParaRPr>
                    </a:p>
                  </a:txBody>
                  <a:tcPr anchor="ctr">
                    <a:lnL>
                      <a:noFill/>
                    </a:lnL>
                    <a:lnR>
                      <a:noFill/>
                    </a:lnR>
                    <a:lnT>
                      <a:noFill/>
                    </a:lnT>
                    <a:lnB>
                      <a:noFill/>
                    </a:lnB>
                    <a:solidFill>
                      <a:srgbClr val="FFFFFF"/>
                    </a:solidFill>
                  </a:tcPr>
                </a:tc>
                <a:tc>
                  <a:txBody>
                    <a:bodyPr/>
                    <a:lstStyle/>
                    <a:p>
                      <a:r>
                        <a:rPr lang="fr-CH" sz="2400" dirty="0">
                          <a:solidFill>
                            <a:schemeClr val="tx1"/>
                          </a:solidFill>
                          <a:effectLst/>
                        </a:rPr>
                        <a:t>0,91 %</a:t>
                      </a:r>
                    </a:p>
                  </a:txBody>
                  <a:tcPr anchor="ctr">
                    <a:lnL>
                      <a:noFill/>
                    </a:lnL>
                    <a:lnR>
                      <a:noFill/>
                    </a:lnR>
                    <a:lnT>
                      <a:noFill/>
                    </a:lnT>
                    <a:lnB>
                      <a:noFill/>
                    </a:lnB>
                    <a:solidFill>
                      <a:srgbClr val="FFFFFF"/>
                    </a:solidFill>
                  </a:tcPr>
                </a:tc>
                <a:extLst>
                  <a:ext uri="{0D108BD9-81ED-4DB2-BD59-A6C34878D82A}">
                    <a16:rowId xmlns:a16="http://schemas.microsoft.com/office/drawing/2014/main" val="602384978"/>
                  </a:ext>
                </a:extLst>
              </a:tr>
            </a:tbl>
          </a:graphicData>
        </a:graphic>
      </p:graphicFrame>
      <p:pic>
        <p:nvPicPr>
          <p:cNvPr id="21" name="Image 20">
            <a:extLst>
              <a:ext uri="{FF2B5EF4-FFF2-40B4-BE49-F238E27FC236}">
                <a16:creationId xmlns:a16="http://schemas.microsoft.com/office/drawing/2014/main" id="{2C50239A-29B6-E24A-8D6F-FECBA3735D50}"/>
              </a:ext>
            </a:extLst>
          </p:cNvPr>
          <p:cNvPicPr>
            <a:picLocks noChangeAspect="1"/>
          </p:cNvPicPr>
          <p:nvPr/>
        </p:nvPicPr>
        <p:blipFill>
          <a:blip r:embed="rId3"/>
          <a:stretch>
            <a:fillRect/>
          </a:stretch>
        </p:blipFill>
        <p:spPr>
          <a:xfrm>
            <a:off x="3752581" y="1240086"/>
            <a:ext cx="1905000" cy="355600"/>
          </a:xfrm>
          <a:prstGeom prst="rect">
            <a:avLst/>
          </a:prstGeom>
        </p:spPr>
      </p:pic>
      <p:graphicFrame>
        <p:nvGraphicFramePr>
          <p:cNvPr id="20" name="Tableau 19">
            <a:extLst>
              <a:ext uri="{FF2B5EF4-FFF2-40B4-BE49-F238E27FC236}">
                <a16:creationId xmlns:a16="http://schemas.microsoft.com/office/drawing/2014/main" id="{65025BC6-58A4-9A4E-B8B1-B209D6225A48}"/>
              </a:ext>
            </a:extLst>
          </p:cNvPr>
          <p:cNvGraphicFramePr>
            <a:graphicFrameLocks noGrp="1"/>
          </p:cNvGraphicFramePr>
          <p:nvPr>
            <p:extLst>
              <p:ext uri="{D42A27DB-BD31-4B8C-83A1-F6EECF244321}">
                <p14:modId xmlns:p14="http://schemas.microsoft.com/office/powerpoint/2010/main" val="2142034343"/>
              </p:ext>
            </p:extLst>
          </p:nvPr>
        </p:nvGraphicFramePr>
        <p:xfrm>
          <a:off x="3568798" y="5128455"/>
          <a:ext cx="6607127" cy="457200"/>
        </p:xfrm>
        <a:graphic>
          <a:graphicData uri="http://schemas.openxmlformats.org/drawingml/2006/table">
            <a:tbl>
              <a:tblPr/>
              <a:tblGrid>
                <a:gridCol w="5545516">
                  <a:extLst>
                    <a:ext uri="{9D8B030D-6E8A-4147-A177-3AD203B41FA5}">
                      <a16:colId xmlns:a16="http://schemas.microsoft.com/office/drawing/2014/main" val="2304852484"/>
                    </a:ext>
                  </a:extLst>
                </a:gridCol>
                <a:gridCol w="1061611">
                  <a:extLst>
                    <a:ext uri="{9D8B030D-6E8A-4147-A177-3AD203B41FA5}">
                      <a16:colId xmlns:a16="http://schemas.microsoft.com/office/drawing/2014/main" val="969411302"/>
                    </a:ext>
                  </a:extLst>
                </a:gridCol>
              </a:tblGrid>
              <a:tr h="450761">
                <a:tc>
                  <a:txBody>
                    <a:bodyPr/>
                    <a:lstStyle/>
                    <a:p>
                      <a:r>
                        <a:rPr lang="fr-CH" sz="2400" u="none" strike="noStrike" kern="1200" dirty="0">
                          <a:solidFill>
                            <a:schemeClr val="tx1"/>
                          </a:solidFill>
                          <a:effectLst/>
                          <a:latin typeface="inherit"/>
                          <a:ea typeface="+mn-ea"/>
                          <a:cs typeface="+mn-cs"/>
                        </a:rPr>
                        <a:t>DNCA Finance SA</a:t>
                      </a:r>
                    </a:p>
                  </a:txBody>
                  <a:tcPr anchor="ctr">
                    <a:lnL>
                      <a:noFill/>
                    </a:lnL>
                    <a:lnR>
                      <a:noFill/>
                    </a:lnR>
                    <a:lnT>
                      <a:noFill/>
                    </a:lnT>
                    <a:lnB>
                      <a:noFill/>
                    </a:lnB>
                    <a:solidFill>
                      <a:srgbClr val="FFFFFF"/>
                    </a:solidFill>
                  </a:tcPr>
                </a:tc>
                <a:tc>
                  <a:txBody>
                    <a:bodyPr/>
                    <a:lstStyle/>
                    <a:p>
                      <a:r>
                        <a:rPr lang="fr-CH" sz="2400" dirty="0">
                          <a:solidFill>
                            <a:schemeClr val="tx1"/>
                          </a:solidFill>
                          <a:effectLst/>
                        </a:rPr>
                        <a:t>1,01 %</a:t>
                      </a:r>
                    </a:p>
                  </a:txBody>
                  <a:tcPr anchor="ctr">
                    <a:lnL>
                      <a:noFill/>
                    </a:lnL>
                    <a:lnR>
                      <a:noFill/>
                    </a:lnR>
                    <a:lnT>
                      <a:noFill/>
                    </a:lnT>
                    <a:lnB>
                      <a:noFill/>
                    </a:lnB>
                    <a:solidFill>
                      <a:srgbClr val="FFFFFF"/>
                    </a:solidFill>
                  </a:tcPr>
                </a:tc>
                <a:extLst>
                  <a:ext uri="{0D108BD9-81ED-4DB2-BD59-A6C34878D82A}">
                    <a16:rowId xmlns:a16="http://schemas.microsoft.com/office/drawing/2014/main" val="602384978"/>
                  </a:ext>
                </a:extLst>
              </a:tr>
            </a:tbl>
          </a:graphicData>
        </a:graphic>
      </p:graphicFrame>
    </p:spTree>
    <p:extLst>
      <p:ext uri="{BB962C8B-B14F-4D97-AF65-F5344CB8AC3E}">
        <p14:creationId xmlns:p14="http://schemas.microsoft.com/office/powerpoint/2010/main" val="3697382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p:tgtEl>
                                          <p:spTgt spid="21"/>
                                        </p:tgtEl>
                                        <p:attrNameLst>
                                          <p:attrName>ppt_x</p:attrName>
                                        </p:attrNameLst>
                                      </p:cBhvr>
                                      <p:tavLst>
                                        <p:tav tm="0">
                                          <p:val>
                                            <p:strVal val="#ppt_x-#ppt_w*1.125000"/>
                                          </p:val>
                                        </p:tav>
                                        <p:tav tm="100000">
                                          <p:val>
                                            <p:strVal val="#ppt_x"/>
                                          </p:val>
                                        </p:tav>
                                      </p:tavLst>
                                    </p:anim>
                                    <p:animEffect transition="in" filter="wipe(right)">
                                      <p:cBhvr>
                                        <p:cTn id="8" dur="500"/>
                                        <p:tgtEl>
                                          <p:spTgt spid="21"/>
                                        </p:tgtEl>
                                      </p:cBhvr>
                                    </p:animEffect>
                                  </p:childTnLst>
                                </p:cTn>
                              </p:par>
                              <p:par>
                                <p:cTn id="9" presetID="12" presetClass="entr" presetSubtype="8"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p:tgtEl>
                                          <p:spTgt spid="9"/>
                                        </p:tgtEl>
                                        <p:attrNameLst>
                                          <p:attrName>ppt_x</p:attrName>
                                        </p:attrNameLst>
                                      </p:cBhvr>
                                      <p:tavLst>
                                        <p:tav tm="0">
                                          <p:val>
                                            <p:strVal val="#ppt_x-#ppt_w*1.125000"/>
                                          </p:val>
                                        </p:tav>
                                        <p:tav tm="100000">
                                          <p:val>
                                            <p:strVal val="#ppt_x"/>
                                          </p:val>
                                        </p:tav>
                                      </p:tavLst>
                                    </p:anim>
                                    <p:animEffect transition="in" filter="wipe(right)">
                                      <p:cBhvr>
                                        <p:cTn id="18" dur="500"/>
                                        <p:tgtEl>
                                          <p:spTgt spid="9"/>
                                        </p:tgtEl>
                                      </p:cBhvr>
                                    </p:animEffect>
                                  </p:childTnLst>
                                </p:cTn>
                              </p:par>
                              <p:par>
                                <p:cTn id="19" presetID="12" presetClass="entr" presetSubtype="8"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p:tgtEl>
                                          <p:spTgt spid="4"/>
                                        </p:tgtEl>
                                        <p:attrNameLst>
                                          <p:attrName>ppt_x</p:attrName>
                                        </p:attrNameLst>
                                      </p:cBhvr>
                                      <p:tavLst>
                                        <p:tav tm="0">
                                          <p:val>
                                            <p:strVal val="#ppt_x-#ppt_w*1.125000"/>
                                          </p:val>
                                        </p:tav>
                                        <p:tav tm="100000">
                                          <p:val>
                                            <p:strVal val="#ppt_x"/>
                                          </p:val>
                                        </p:tav>
                                      </p:tavLst>
                                    </p:anim>
                                    <p:animEffect transition="in" filter="wipe(right)">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8"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p:tgtEl>
                                          <p:spTgt spid="12"/>
                                        </p:tgtEl>
                                        <p:attrNameLst>
                                          <p:attrName>ppt_x</p:attrName>
                                        </p:attrNameLst>
                                      </p:cBhvr>
                                      <p:tavLst>
                                        <p:tav tm="0">
                                          <p:val>
                                            <p:strVal val="#ppt_x-#ppt_w*1.125000"/>
                                          </p:val>
                                        </p:tav>
                                        <p:tav tm="100000">
                                          <p:val>
                                            <p:strVal val="#ppt_x"/>
                                          </p:val>
                                        </p:tav>
                                      </p:tavLst>
                                    </p:anim>
                                    <p:animEffect transition="in" filter="wipe(right)">
                                      <p:cBhvr>
                                        <p:cTn id="28" dur="500"/>
                                        <p:tgtEl>
                                          <p:spTgt spid="12"/>
                                        </p:tgtEl>
                                      </p:cBhvr>
                                    </p:animEffect>
                                  </p:childTnLst>
                                </p:cTn>
                              </p:par>
                              <p:par>
                                <p:cTn id="29" presetID="12" presetClass="entr" presetSubtype="8"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p:tgtEl>
                                          <p:spTgt spid="6"/>
                                        </p:tgtEl>
                                        <p:attrNameLst>
                                          <p:attrName>ppt_x</p:attrName>
                                        </p:attrNameLst>
                                      </p:cBhvr>
                                      <p:tavLst>
                                        <p:tav tm="0">
                                          <p:val>
                                            <p:strVal val="#ppt_x-#ppt_w*1.125000"/>
                                          </p:val>
                                        </p:tav>
                                        <p:tav tm="100000">
                                          <p:val>
                                            <p:strVal val="#ppt_x"/>
                                          </p:val>
                                        </p:tav>
                                      </p:tavLst>
                                    </p:anim>
                                    <p:animEffect transition="in" filter="wipe(right)">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8"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p:tgtEl>
                                          <p:spTgt spid="16"/>
                                        </p:tgtEl>
                                        <p:attrNameLst>
                                          <p:attrName>ppt_x</p:attrName>
                                        </p:attrNameLst>
                                      </p:cBhvr>
                                      <p:tavLst>
                                        <p:tav tm="0">
                                          <p:val>
                                            <p:strVal val="#ppt_x-#ppt_w*1.125000"/>
                                          </p:val>
                                        </p:tav>
                                        <p:tav tm="100000">
                                          <p:val>
                                            <p:strVal val="#ppt_x"/>
                                          </p:val>
                                        </p:tav>
                                      </p:tavLst>
                                    </p:anim>
                                    <p:animEffect transition="in" filter="wipe(right)">
                                      <p:cBhvr>
                                        <p:cTn id="38" dur="500"/>
                                        <p:tgtEl>
                                          <p:spTgt spid="16"/>
                                        </p:tgtEl>
                                      </p:cBhvr>
                                    </p:animEffect>
                                  </p:childTnLst>
                                </p:cTn>
                              </p:par>
                              <p:par>
                                <p:cTn id="39" presetID="12" presetClass="entr" presetSubtype="8" fill="hold" nodeType="with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additive="base">
                                        <p:cTn id="41" dur="500"/>
                                        <p:tgtEl>
                                          <p:spTgt spid="7"/>
                                        </p:tgtEl>
                                        <p:attrNameLst>
                                          <p:attrName>ppt_x</p:attrName>
                                        </p:attrNameLst>
                                      </p:cBhvr>
                                      <p:tavLst>
                                        <p:tav tm="0">
                                          <p:val>
                                            <p:strVal val="#ppt_x-#ppt_w*1.125000"/>
                                          </p:val>
                                        </p:tav>
                                        <p:tav tm="100000">
                                          <p:val>
                                            <p:strVal val="#ppt_x"/>
                                          </p:val>
                                        </p:tav>
                                      </p:tavLst>
                                    </p:anim>
                                    <p:animEffect transition="in" filter="wipe(right)">
                                      <p:cBhvr>
                                        <p:cTn id="42" dur="500"/>
                                        <p:tgtEl>
                                          <p:spTgt spid="7"/>
                                        </p:tgtEl>
                                      </p:cBhvr>
                                    </p:animEffect>
                                  </p:childTnLst>
                                </p:cTn>
                              </p:par>
                              <p:par>
                                <p:cTn id="43" presetID="12" presetClass="entr" presetSubtype="8" fill="hold" nodeType="with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500"/>
                                        <p:tgtEl>
                                          <p:spTgt spid="8"/>
                                        </p:tgtEl>
                                        <p:attrNameLst>
                                          <p:attrName>ppt_x</p:attrName>
                                        </p:attrNameLst>
                                      </p:cBhvr>
                                      <p:tavLst>
                                        <p:tav tm="0">
                                          <p:val>
                                            <p:strVal val="#ppt_x-#ppt_w*1.125000"/>
                                          </p:val>
                                        </p:tav>
                                        <p:tav tm="100000">
                                          <p:val>
                                            <p:strVal val="#ppt_x"/>
                                          </p:val>
                                        </p:tav>
                                      </p:tavLst>
                                    </p:anim>
                                    <p:animEffect transition="in" filter="wipe(right)">
                                      <p:cBhvr>
                                        <p:cTn id="46" dur="500"/>
                                        <p:tgtEl>
                                          <p:spTgt spid="8"/>
                                        </p:tgtEl>
                                      </p:cBhvr>
                                    </p:animEffect>
                                  </p:childTnLst>
                                </p:cTn>
                              </p:par>
                            </p:childTnLst>
                          </p:cTn>
                        </p:par>
                      </p:childTnLst>
                    </p:cTn>
                  </p:par>
                  <p:par>
                    <p:cTn id="47" fill="hold">
                      <p:stCondLst>
                        <p:cond delay="indefinite"/>
                      </p:stCondLst>
                      <p:childTnLst>
                        <p:par>
                          <p:cTn id="48" fill="hold">
                            <p:stCondLst>
                              <p:cond delay="0"/>
                            </p:stCondLst>
                            <p:childTnLst>
                              <p:par>
                                <p:cTn id="49" presetID="12" presetClass="entr" presetSubtype="8"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additive="base">
                                        <p:cTn id="51" dur="500"/>
                                        <p:tgtEl>
                                          <p:spTgt spid="14"/>
                                        </p:tgtEl>
                                        <p:attrNameLst>
                                          <p:attrName>ppt_x</p:attrName>
                                        </p:attrNameLst>
                                      </p:cBhvr>
                                      <p:tavLst>
                                        <p:tav tm="0">
                                          <p:val>
                                            <p:strVal val="#ppt_x-#ppt_w*1.125000"/>
                                          </p:val>
                                        </p:tav>
                                        <p:tav tm="100000">
                                          <p:val>
                                            <p:strVal val="#ppt_x"/>
                                          </p:val>
                                        </p:tav>
                                      </p:tavLst>
                                    </p:anim>
                                    <p:animEffect transition="in" filter="wipe(right)">
                                      <p:cBhvr>
                                        <p:cTn id="52" dur="500"/>
                                        <p:tgtEl>
                                          <p:spTgt spid="14"/>
                                        </p:tgtEl>
                                      </p:cBhvr>
                                    </p:animEffect>
                                  </p:childTnLst>
                                </p:cTn>
                              </p:par>
                              <p:par>
                                <p:cTn id="53" presetID="12" presetClass="entr" presetSubtype="8" fill="hold" nodeType="with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additive="base">
                                        <p:cTn id="55" dur="500"/>
                                        <p:tgtEl>
                                          <p:spTgt spid="11"/>
                                        </p:tgtEl>
                                        <p:attrNameLst>
                                          <p:attrName>ppt_x</p:attrName>
                                        </p:attrNameLst>
                                      </p:cBhvr>
                                      <p:tavLst>
                                        <p:tav tm="0">
                                          <p:val>
                                            <p:strVal val="#ppt_x-#ppt_w*1.125000"/>
                                          </p:val>
                                        </p:tav>
                                        <p:tav tm="100000">
                                          <p:val>
                                            <p:strVal val="#ppt_x"/>
                                          </p:val>
                                        </p:tav>
                                      </p:tavLst>
                                    </p:anim>
                                    <p:animEffect transition="in" filter="wipe(right)">
                                      <p:cBhvr>
                                        <p:cTn id="56" dur="500"/>
                                        <p:tgtEl>
                                          <p:spTgt spid="11"/>
                                        </p:tgtEl>
                                      </p:cBhvr>
                                    </p:animEffect>
                                  </p:childTnLst>
                                </p:cTn>
                              </p:par>
                            </p:childTnLst>
                          </p:cTn>
                        </p:par>
                      </p:childTnLst>
                    </p:cTn>
                  </p:par>
                  <p:par>
                    <p:cTn id="57" fill="hold">
                      <p:stCondLst>
                        <p:cond delay="indefinite"/>
                      </p:stCondLst>
                      <p:childTnLst>
                        <p:par>
                          <p:cTn id="58" fill="hold">
                            <p:stCondLst>
                              <p:cond delay="0"/>
                            </p:stCondLst>
                            <p:childTnLst>
                              <p:par>
                                <p:cTn id="59" presetID="12" presetClass="entr" presetSubtype="8" fill="hold" nodeType="click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additive="base">
                                        <p:cTn id="61" dur="500"/>
                                        <p:tgtEl>
                                          <p:spTgt spid="17"/>
                                        </p:tgtEl>
                                        <p:attrNameLst>
                                          <p:attrName>ppt_x</p:attrName>
                                        </p:attrNameLst>
                                      </p:cBhvr>
                                      <p:tavLst>
                                        <p:tav tm="0">
                                          <p:val>
                                            <p:strVal val="#ppt_x-#ppt_w*1.125000"/>
                                          </p:val>
                                        </p:tav>
                                        <p:tav tm="100000">
                                          <p:val>
                                            <p:strVal val="#ppt_x"/>
                                          </p:val>
                                        </p:tav>
                                      </p:tavLst>
                                    </p:anim>
                                    <p:animEffect transition="in" filter="wipe(right)">
                                      <p:cBhvr>
                                        <p:cTn id="62" dur="500"/>
                                        <p:tgtEl>
                                          <p:spTgt spid="17"/>
                                        </p:tgtEl>
                                      </p:cBhvr>
                                    </p:animEffect>
                                  </p:childTnLst>
                                </p:cTn>
                              </p:par>
                              <p:par>
                                <p:cTn id="63" presetID="12" presetClass="entr" presetSubtype="8" fill="hold" nodeType="withEffect">
                                  <p:stCondLst>
                                    <p:cond delay="0"/>
                                  </p:stCondLst>
                                  <p:childTnLst>
                                    <p:set>
                                      <p:cBhvr>
                                        <p:cTn id="64" dur="1" fill="hold">
                                          <p:stCondLst>
                                            <p:cond delay="0"/>
                                          </p:stCondLst>
                                        </p:cTn>
                                        <p:tgtEl>
                                          <p:spTgt spid="20"/>
                                        </p:tgtEl>
                                        <p:attrNameLst>
                                          <p:attrName>style.visibility</p:attrName>
                                        </p:attrNameLst>
                                      </p:cBhvr>
                                      <p:to>
                                        <p:strVal val="visible"/>
                                      </p:to>
                                    </p:set>
                                    <p:anim calcmode="lin" valueType="num">
                                      <p:cBhvr additive="base">
                                        <p:cTn id="65" dur="500"/>
                                        <p:tgtEl>
                                          <p:spTgt spid="20"/>
                                        </p:tgtEl>
                                        <p:attrNameLst>
                                          <p:attrName>ppt_x</p:attrName>
                                        </p:attrNameLst>
                                      </p:cBhvr>
                                      <p:tavLst>
                                        <p:tav tm="0">
                                          <p:val>
                                            <p:strVal val="#ppt_x-#ppt_w*1.125000"/>
                                          </p:val>
                                        </p:tav>
                                        <p:tav tm="100000">
                                          <p:val>
                                            <p:strVal val="#ppt_x"/>
                                          </p:val>
                                        </p:tav>
                                      </p:tavLst>
                                    </p:anim>
                                    <p:animEffect transition="in" filter="wipe(right)">
                                      <p:cBhvr>
                                        <p:cTn id="66" dur="500"/>
                                        <p:tgtEl>
                                          <p:spTgt spid="20"/>
                                        </p:tgtEl>
                                      </p:cBhvr>
                                    </p:animEffect>
                                  </p:childTnLst>
                                </p:cTn>
                              </p:par>
                              <p:par>
                                <p:cTn id="67" presetID="12" presetClass="entr" presetSubtype="8" fill="hold" nodeType="withEffect">
                                  <p:stCondLst>
                                    <p:cond delay="0"/>
                                  </p:stCondLst>
                                  <p:childTnLst>
                                    <p:set>
                                      <p:cBhvr>
                                        <p:cTn id="68" dur="1" fill="hold">
                                          <p:stCondLst>
                                            <p:cond delay="0"/>
                                          </p:stCondLst>
                                        </p:cTn>
                                        <p:tgtEl>
                                          <p:spTgt spid="19"/>
                                        </p:tgtEl>
                                        <p:attrNameLst>
                                          <p:attrName>style.visibility</p:attrName>
                                        </p:attrNameLst>
                                      </p:cBhvr>
                                      <p:to>
                                        <p:strVal val="visible"/>
                                      </p:to>
                                    </p:set>
                                    <p:anim calcmode="lin" valueType="num">
                                      <p:cBhvr additive="base">
                                        <p:cTn id="69" dur="500"/>
                                        <p:tgtEl>
                                          <p:spTgt spid="19"/>
                                        </p:tgtEl>
                                        <p:attrNameLst>
                                          <p:attrName>ppt_x</p:attrName>
                                        </p:attrNameLst>
                                      </p:cBhvr>
                                      <p:tavLst>
                                        <p:tav tm="0">
                                          <p:val>
                                            <p:strVal val="#ppt_x-#ppt_w*1.125000"/>
                                          </p:val>
                                        </p:tav>
                                        <p:tav tm="100000">
                                          <p:val>
                                            <p:strVal val="#ppt_x"/>
                                          </p:val>
                                        </p:tav>
                                      </p:tavLst>
                                    </p:anim>
                                    <p:animEffect transition="in" filter="wipe(right)">
                                      <p:cBhvr>
                                        <p:cTn id="70" dur="500"/>
                                        <p:tgtEl>
                                          <p:spTgt spid="19"/>
                                        </p:tgtEl>
                                      </p:cBhvr>
                                    </p:animEffect>
                                  </p:childTnLst>
                                </p:cTn>
                              </p:par>
                              <p:par>
                                <p:cTn id="71" presetID="12" presetClass="entr" presetSubtype="8" fill="hold" nodeType="withEffect">
                                  <p:stCondLst>
                                    <p:cond delay="0"/>
                                  </p:stCondLst>
                                  <p:childTnLst>
                                    <p:set>
                                      <p:cBhvr>
                                        <p:cTn id="72" dur="1" fill="hold">
                                          <p:stCondLst>
                                            <p:cond delay="0"/>
                                          </p:stCondLst>
                                        </p:cTn>
                                        <p:tgtEl>
                                          <p:spTgt spid="18"/>
                                        </p:tgtEl>
                                        <p:attrNameLst>
                                          <p:attrName>style.visibility</p:attrName>
                                        </p:attrNameLst>
                                      </p:cBhvr>
                                      <p:to>
                                        <p:strVal val="visible"/>
                                      </p:to>
                                    </p:set>
                                    <p:anim calcmode="lin" valueType="num">
                                      <p:cBhvr additive="base">
                                        <p:cTn id="73" dur="500"/>
                                        <p:tgtEl>
                                          <p:spTgt spid="18"/>
                                        </p:tgtEl>
                                        <p:attrNameLst>
                                          <p:attrName>ppt_x</p:attrName>
                                        </p:attrNameLst>
                                      </p:cBhvr>
                                      <p:tavLst>
                                        <p:tav tm="0">
                                          <p:val>
                                            <p:strVal val="#ppt_x-#ppt_w*1.125000"/>
                                          </p:val>
                                        </p:tav>
                                        <p:tav tm="100000">
                                          <p:val>
                                            <p:strVal val="#ppt_x"/>
                                          </p:val>
                                        </p:tav>
                                      </p:tavLst>
                                    </p:anim>
                                    <p:animEffect transition="in" filter="wipe(right)">
                                      <p:cBhvr>
                                        <p:cTn id="7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12"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6805A6-9898-2D42-B3F4-3823EE4C502F}"/>
              </a:ext>
            </a:extLst>
          </p:cNvPr>
          <p:cNvSpPr>
            <a:spLocks noGrp="1"/>
          </p:cNvSpPr>
          <p:nvPr>
            <p:ph type="title"/>
          </p:nvPr>
        </p:nvSpPr>
        <p:spPr>
          <a:xfrm>
            <a:off x="4362981" y="648681"/>
            <a:ext cx="7459825" cy="1325563"/>
          </a:xfrm>
        </p:spPr>
        <p:txBody>
          <a:bodyPr>
            <a:noAutofit/>
          </a:bodyPr>
          <a:lstStyle/>
          <a:p>
            <a:r>
              <a:rPr lang="fr-FR" sz="5000" dirty="0">
                <a:latin typeface="+mn-lt"/>
              </a:rPr>
              <a:t>					</a:t>
            </a:r>
            <a:r>
              <a:rPr lang="fr-FR" sz="5000" b="1" dirty="0">
                <a:latin typeface="+mn-lt"/>
              </a:rPr>
              <a:t>Reconnaissance Faciale</a:t>
            </a:r>
          </a:p>
        </p:txBody>
      </p:sp>
      <p:pic>
        <p:nvPicPr>
          <p:cNvPr id="4" name="Image 3">
            <a:extLst>
              <a:ext uri="{FF2B5EF4-FFF2-40B4-BE49-F238E27FC236}">
                <a16:creationId xmlns:a16="http://schemas.microsoft.com/office/drawing/2014/main" id="{6F7B77BE-B43B-5149-8693-483F52F32148}"/>
              </a:ext>
            </a:extLst>
          </p:cNvPr>
          <p:cNvPicPr>
            <a:picLocks noChangeAspect="1"/>
          </p:cNvPicPr>
          <p:nvPr/>
        </p:nvPicPr>
        <p:blipFill>
          <a:blip r:embed="rId2"/>
          <a:stretch>
            <a:fillRect/>
          </a:stretch>
        </p:blipFill>
        <p:spPr>
          <a:xfrm>
            <a:off x="1093367" y="641316"/>
            <a:ext cx="4217021" cy="670147"/>
          </a:xfrm>
          <a:prstGeom prst="rect">
            <a:avLst/>
          </a:prstGeom>
        </p:spPr>
      </p:pic>
      <p:pic>
        <p:nvPicPr>
          <p:cNvPr id="5" name="Image 4">
            <a:extLst>
              <a:ext uri="{FF2B5EF4-FFF2-40B4-BE49-F238E27FC236}">
                <a16:creationId xmlns:a16="http://schemas.microsoft.com/office/drawing/2014/main" id="{BAA6E6B5-DA55-C54E-9D27-F43DA6F050B4}"/>
              </a:ext>
            </a:extLst>
          </p:cNvPr>
          <p:cNvPicPr>
            <a:picLocks noChangeAspect="1"/>
          </p:cNvPicPr>
          <p:nvPr/>
        </p:nvPicPr>
        <p:blipFill>
          <a:blip r:embed="rId3"/>
          <a:stretch>
            <a:fillRect/>
          </a:stretch>
        </p:blipFill>
        <p:spPr>
          <a:xfrm>
            <a:off x="1196398" y="1543051"/>
            <a:ext cx="3378558" cy="2496099"/>
          </a:xfrm>
          <a:prstGeom prst="rect">
            <a:avLst/>
          </a:prstGeom>
        </p:spPr>
      </p:pic>
      <p:sp>
        <p:nvSpPr>
          <p:cNvPr id="3" name="Rectangle 2">
            <a:extLst>
              <a:ext uri="{FF2B5EF4-FFF2-40B4-BE49-F238E27FC236}">
                <a16:creationId xmlns:a16="http://schemas.microsoft.com/office/drawing/2014/main" id="{5F00ADE9-A5AD-9448-B2F5-C0C2677F50F2}"/>
              </a:ext>
            </a:extLst>
          </p:cNvPr>
          <p:cNvSpPr/>
          <p:nvPr/>
        </p:nvSpPr>
        <p:spPr>
          <a:xfrm>
            <a:off x="5310388" y="1996556"/>
            <a:ext cx="6096000" cy="3477875"/>
          </a:xfrm>
          <a:prstGeom prst="rect">
            <a:avLst/>
          </a:prstGeom>
        </p:spPr>
        <p:txBody>
          <a:bodyPr>
            <a:spAutoFit/>
          </a:bodyPr>
          <a:lstStyle/>
          <a:p>
            <a:pPr fontAlgn="base"/>
            <a:r>
              <a:rPr lang="fr-CH" sz="2000" b="1" i="0" dirty="0">
                <a:effectLst/>
                <a:highlight>
                  <a:srgbClr val="FFFF00"/>
                </a:highlight>
                <a:latin typeface="gibson"/>
              </a:rPr>
              <a:t>Les systèmes automatisés de reconnaissance faciale permettent d'identifier ou de vérifier l'identité d'un individu en quelques secondes</a:t>
            </a:r>
            <a:r>
              <a:rPr lang="fr-CH" sz="2000" b="1" i="0" dirty="0">
                <a:effectLst/>
                <a:latin typeface="gibson"/>
              </a:rPr>
              <a:t> </a:t>
            </a:r>
            <a:r>
              <a:rPr lang="fr-CH" sz="2000" b="0" i="0" dirty="0">
                <a:effectLst/>
                <a:latin typeface="gibson"/>
              </a:rPr>
              <a:t>seulement à partir des caractéristiques de leur visage :</a:t>
            </a:r>
          </a:p>
          <a:p>
            <a:pPr fontAlgn="base"/>
            <a:endParaRPr lang="fr-CH" sz="2000" b="0" i="0" dirty="0">
              <a:effectLst/>
              <a:latin typeface="gibson"/>
            </a:endParaRPr>
          </a:p>
          <a:p>
            <a:pPr fontAlgn="base">
              <a:buFont typeface="Arial" panose="020B0604020202020204" pitchFamily="34" charset="0"/>
              <a:buChar char="•"/>
            </a:pPr>
            <a:r>
              <a:rPr lang="fr-CH" sz="2000" b="0" i="0" dirty="0">
                <a:effectLst/>
                <a:latin typeface="gibson"/>
              </a:rPr>
              <a:t> écartement des yeux,</a:t>
            </a:r>
          </a:p>
          <a:p>
            <a:pPr fontAlgn="base">
              <a:buFont typeface="Arial" panose="020B0604020202020204" pitchFamily="34" charset="0"/>
              <a:buChar char="•"/>
            </a:pPr>
            <a:r>
              <a:rPr lang="fr-CH" sz="2000" b="0" i="0" dirty="0">
                <a:effectLst/>
                <a:latin typeface="gibson"/>
              </a:rPr>
              <a:t> des arêtes du nez,</a:t>
            </a:r>
          </a:p>
          <a:p>
            <a:pPr fontAlgn="base">
              <a:buFont typeface="Arial" panose="020B0604020202020204" pitchFamily="34" charset="0"/>
              <a:buChar char="•"/>
            </a:pPr>
            <a:r>
              <a:rPr lang="fr-CH" sz="2000" b="0" i="0" dirty="0">
                <a:effectLst/>
                <a:latin typeface="gibson"/>
              </a:rPr>
              <a:t> des commissures des lèvres,</a:t>
            </a:r>
          </a:p>
          <a:p>
            <a:pPr fontAlgn="base">
              <a:buFont typeface="Arial" panose="020B0604020202020204" pitchFamily="34" charset="0"/>
              <a:buChar char="•"/>
            </a:pPr>
            <a:r>
              <a:rPr lang="fr-CH" sz="2000" b="0" i="0" dirty="0">
                <a:effectLst/>
                <a:latin typeface="gibson"/>
              </a:rPr>
              <a:t> des oreilles,</a:t>
            </a:r>
          </a:p>
          <a:p>
            <a:pPr fontAlgn="base">
              <a:buFont typeface="Arial" panose="020B0604020202020204" pitchFamily="34" charset="0"/>
              <a:buChar char="•"/>
            </a:pPr>
            <a:r>
              <a:rPr lang="fr-CH" sz="2000" b="0" i="0" dirty="0">
                <a:effectLst/>
                <a:latin typeface="gibson"/>
              </a:rPr>
              <a:t> du menton, </a:t>
            </a:r>
          </a:p>
          <a:p>
            <a:pPr fontAlgn="base">
              <a:buFont typeface="Arial" panose="020B0604020202020204" pitchFamily="34" charset="0"/>
              <a:buChar char="•"/>
            </a:pPr>
            <a:r>
              <a:rPr lang="fr-CH" sz="2000" dirty="0">
                <a:latin typeface="gibson"/>
              </a:rPr>
              <a:t>…</a:t>
            </a:r>
            <a:endParaRPr lang="fr-CH" sz="2000" b="0" i="0" dirty="0">
              <a:effectLst/>
              <a:latin typeface="gibson"/>
            </a:endParaRPr>
          </a:p>
        </p:txBody>
      </p:sp>
      <p:sp>
        <p:nvSpPr>
          <p:cNvPr id="6" name="Rectangle 5">
            <a:extLst>
              <a:ext uri="{FF2B5EF4-FFF2-40B4-BE49-F238E27FC236}">
                <a16:creationId xmlns:a16="http://schemas.microsoft.com/office/drawing/2014/main" id="{3BF025F4-E242-3B40-A624-FE600F04547F}"/>
              </a:ext>
            </a:extLst>
          </p:cNvPr>
          <p:cNvSpPr/>
          <p:nvPr/>
        </p:nvSpPr>
        <p:spPr>
          <a:xfrm>
            <a:off x="939489" y="5562047"/>
            <a:ext cx="10754528" cy="1107996"/>
          </a:xfrm>
          <a:prstGeom prst="rect">
            <a:avLst/>
          </a:prstGeom>
        </p:spPr>
        <p:txBody>
          <a:bodyPr wrap="square">
            <a:spAutoFit/>
          </a:bodyPr>
          <a:lstStyle/>
          <a:p>
            <a:r>
              <a:rPr lang="fr-CH" sz="2200" b="1" i="0" dirty="0">
                <a:effectLst/>
                <a:highlight>
                  <a:srgbClr val="FFFF00"/>
                </a:highlight>
                <a:latin typeface="gibson"/>
              </a:rPr>
              <a:t>y compris au milieu d'une foule, au sein d'environnements dynamiques et instables. </a:t>
            </a:r>
          </a:p>
          <a:p>
            <a:r>
              <a:rPr lang="fr-CH" sz="2200" b="1" i="0" dirty="0">
                <a:effectLst/>
                <a:latin typeface="gibson"/>
              </a:rPr>
              <a:t>Pour preuve, </a:t>
            </a:r>
            <a:r>
              <a:rPr lang="fr-CH" sz="2200" b="1" i="0" dirty="0">
                <a:effectLst/>
                <a:highlight>
                  <a:srgbClr val="FFFF00"/>
                </a:highlight>
                <a:latin typeface="gibson"/>
              </a:rPr>
              <a:t>les performances du</a:t>
            </a:r>
            <a:r>
              <a:rPr lang="fr-CH" sz="2200" b="1" i="0" u="sng" dirty="0">
                <a:effectLst/>
                <a:highlight>
                  <a:srgbClr val="FFFF00"/>
                </a:highlight>
                <a:latin typeface="gibson"/>
              </a:rPr>
              <a:t> </a:t>
            </a:r>
            <a:r>
              <a:rPr lang="fr-CH" sz="2200" b="1" i="0" u="none" strike="noStrike" dirty="0">
                <a:effectLst/>
                <a:highlight>
                  <a:srgbClr val="FFFF00"/>
                </a:highlight>
                <a:latin typeface="gibson"/>
              </a:rPr>
              <a:t>système de reconnaissance faciale de </a:t>
            </a:r>
            <a:r>
              <a:rPr lang="fr-CH" sz="2200" b="1" i="0" dirty="0">
                <a:effectLst/>
                <a:highlight>
                  <a:srgbClr val="FFFF00"/>
                </a:highlight>
                <a:latin typeface="gibson"/>
              </a:rPr>
              <a:t>Thales</a:t>
            </a:r>
            <a:r>
              <a:rPr lang="fr-CH" sz="2200" b="1" i="0" dirty="0">
                <a:effectLst/>
                <a:latin typeface="gibson"/>
              </a:rPr>
              <a:t>, solution de pointe née de notre haut niveau d'expertise dans le domaine de la biométrie.</a:t>
            </a:r>
            <a:endParaRPr lang="fr-FR" sz="2200" b="1" dirty="0"/>
          </a:p>
        </p:txBody>
      </p:sp>
    </p:spTree>
    <p:extLst>
      <p:ext uri="{BB962C8B-B14F-4D97-AF65-F5344CB8AC3E}">
        <p14:creationId xmlns:p14="http://schemas.microsoft.com/office/powerpoint/2010/main" val="3584752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strVal val="#ppt_w*0.70"/>
                                          </p:val>
                                        </p:tav>
                                        <p:tav tm="100000">
                                          <p:val>
                                            <p:strVal val="#ppt_w"/>
                                          </p:val>
                                        </p:tav>
                                      </p:tavLst>
                                    </p:anim>
                                    <p:anim calcmode="lin" valueType="num">
                                      <p:cBhvr>
                                        <p:cTn id="14" dur="1000" fill="hold"/>
                                        <p:tgtEl>
                                          <p:spTgt spid="3"/>
                                        </p:tgtEl>
                                        <p:attrNameLst>
                                          <p:attrName>ppt_h</p:attrName>
                                        </p:attrNameLst>
                                      </p:cBhvr>
                                      <p:tavLst>
                                        <p:tav tm="0">
                                          <p:val>
                                            <p:strVal val="#ppt_h"/>
                                          </p:val>
                                        </p:tav>
                                        <p:tav tm="100000">
                                          <p:val>
                                            <p:strVal val="#ppt_h"/>
                                          </p:val>
                                        </p:tav>
                                      </p:tavLst>
                                    </p:anim>
                                    <p:animEffect transition="in" filter="fade">
                                      <p:cBhvr>
                                        <p:cTn id="15" dur="1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strVal val="#ppt_w*0.70"/>
                                          </p:val>
                                        </p:tav>
                                        <p:tav tm="100000">
                                          <p:val>
                                            <p:strVal val="#ppt_w"/>
                                          </p:val>
                                        </p:tav>
                                      </p:tavLst>
                                    </p:anim>
                                    <p:anim calcmode="lin" valueType="num">
                                      <p:cBhvr>
                                        <p:cTn id="21" dur="1000" fill="hold"/>
                                        <p:tgtEl>
                                          <p:spTgt spid="6"/>
                                        </p:tgtEl>
                                        <p:attrNameLst>
                                          <p:attrName>ppt_h</p:attrName>
                                        </p:attrNameLst>
                                      </p:cBhvr>
                                      <p:tavLst>
                                        <p:tav tm="0">
                                          <p:val>
                                            <p:strVal val="#ppt_h"/>
                                          </p:val>
                                        </p:tav>
                                        <p:tav tm="100000">
                                          <p:val>
                                            <p:strVal val="#ppt_h"/>
                                          </p:val>
                                        </p:tav>
                                      </p:tavLst>
                                    </p:anim>
                                    <p:animEffect transition="in" filter="fade">
                                      <p:cBhvr>
                                        <p:cTn id="2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6805A6-9898-2D42-B3F4-3823EE4C502F}"/>
              </a:ext>
            </a:extLst>
          </p:cNvPr>
          <p:cNvSpPr>
            <a:spLocks noGrp="1"/>
          </p:cNvSpPr>
          <p:nvPr>
            <p:ph type="title"/>
          </p:nvPr>
        </p:nvSpPr>
        <p:spPr>
          <a:xfrm>
            <a:off x="4362981" y="648681"/>
            <a:ext cx="7459825" cy="1325563"/>
          </a:xfrm>
        </p:spPr>
        <p:txBody>
          <a:bodyPr>
            <a:noAutofit/>
          </a:bodyPr>
          <a:lstStyle/>
          <a:p>
            <a:r>
              <a:rPr lang="fr-FR" sz="5000" dirty="0">
                <a:latin typeface="+mn-lt"/>
              </a:rPr>
              <a:t>					</a:t>
            </a:r>
            <a:r>
              <a:rPr lang="fr-FR" sz="5000" b="1" dirty="0">
                <a:latin typeface="+mn-lt"/>
              </a:rPr>
              <a:t>Reconnaissance Faciale</a:t>
            </a:r>
          </a:p>
        </p:txBody>
      </p:sp>
      <p:pic>
        <p:nvPicPr>
          <p:cNvPr id="4" name="Image 3">
            <a:extLst>
              <a:ext uri="{FF2B5EF4-FFF2-40B4-BE49-F238E27FC236}">
                <a16:creationId xmlns:a16="http://schemas.microsoft.com/office/drawing/2014/main" id="{6F7B77BE-B43B-5149-8693-483F52F32148}"/>
              </a:ext>
            </a:extLst>
          </p:cNvPr>
          <p:cNvPicPr>
            <a:picLocks noChangeAspect="1"/>
          </p:cNvPicPr>
          <p:nvPr/>
        </p:nvPicPr>
        <p:blipFill>
          <a:blip r:embed="rId2"/>
          <a:stretch>
            <a:fillRect/>
          </a:stretch>
        </p:blipFill>
        <p:spPr>
          <a:xfrm>
            <a:off x="1093367" y="641316"/>
            <a:ext cx="4217021" cy="670147"/>
          </a:xfrm>
          <a:prstGeom prst="rect">
            <a:avLst/>
          </a:prstGeom>
        </p:spPr>
      </p:pic>
      <p:pic>
        <p:nvPicPr>
          <p:cNvPr id="5" name="Image 4">
            <a:extLst>
              <a:ext uri="{FF2B5EF4-FFF2-40B4-BE49-F238E27FC236}">
                <a16:creationId xmlns:a16="http://schemas.microsoft.com/office/drawing/2014/main" id="{BAA6E6B5-DA55-C54E-9D27-F43DA6F050B4}"/>
              </a:ext>
            </a:extLst>
          </p:cNvPr>
          <p:cNvPicPr>
            <a:picLocks noChangeAspect="1"/>
          </p:cNvPicPr>
          <p:nvPr/>
        </p:nvPicPr>
        <p:blipFill>
          <a:blip r:embed="rId3"/>
          <a:stretch>
            <a:fillRect/>
          </a:stretch>
        </p:blipFill>
        <p:spPr>
          <a:xfrm>
            <a:off x="1196398" y="1543051"/>
            <a:ext cx="3378558" cy="2496099"/>
          </a:xfrm>
          <a:prstGeom prst="rect">
            <a:avLst/>
          </a:prstGeom>
        </p:spPr>
      </p:pic>
      <p:sp>
        <p:nvSpPr>
          <p:cNvPr id="6" name="Rectangle 5">
            <a:extLst>
              <a:ext uri="{FF2B5EF4-FFF2-40B4-BE49-F238E27FC236}">
                <a16:creationId xmlns:a16="http://schemas.microsoft.com/office/drawing/2014/main" id="{66CB692E-3DC3-684C-9744-06629A316C3C}"/>
              </a:ext>
            </a:extLst>
          </p:cNvPr>
          <p:cNvSpPr/>
          <p:nvPr/>
        </p:nvSpPr>
        <p:spPr>
          <a:xfrm>
            <a:off x="5090110" y="2346379"/>
            <a:ext cx="6831432" cy="3385542"/>
          </a:xfrm>
          <a:prstGeom prst="rect">
            <a:avLst/>
          </a:prstGeom>
        </p:spPr>
        <p:txBody>
          <a:bodyPr wrap="square">
            <a:spAutoFit/>
          </a:bodyPr>
          <a:lstStyle/>
          <a:p>
            <a:pPr algn="just" fontAlgn="base"/>
            <a:r>
              <a:rPr lang="fr-CH" sz="2200" b="1" i="0" dirty="0">
                <a:effectLst/>
                <a:highlight>
                  <a:srgbClr val="FFFF00"/>
                </a:highlight>
                <a:latin typeface="inherit"/>
              </a:rPr>
              <a:t>L'identification</a:t>
            </a:r>
            <a:r>
              <a:rPr lang="fr-CH" sz="2200" b="1" i="0" dirty="0">
                <a:effectLst/>
                <a:highlight>
                  <a:srgbClr val="FFFF00"/>
                </a:highlight>
                <a:latin typeface="gibson"/>
              </a:rPr>
              <a:t> répond à la question « qui êtes-vous ? ».</a:t>
            </a:r>
          </a:p>
          <a:p>
            <a:pPr algn="just" fontAlgn="base"/>
            <a:r>
              <a:rPr lang="fr-CH" b="1" i="0" dirty="0">
                <a:effectLst/>
                <a:latin typeface="gibson"/>
              </a:rPr>
              <a:t>Dans ce cas, la personne est identifiée parmi d'autres.</a:t>
            </a:r>
          </a:p>
          <a:p>
            <a:pPr algn="just" fontAlgn="base"/>
            <a:r>
              <a:rPr lang="fr-CH" b="0" i="0" dirty="0">
                <a:effectLst/>
                <a:latin typeface="gibson"/>
              </a:rPr>
              <a:t>Ses données personnelles sont comparées aux données d'autres personnes contenues dans la même base de données ou dans d'éventuelles bases de données reliées.</a:t>
            </a:r>
          </a:p>
          <a:p>
            <a:pPr algn="just" fontAlgn="base"/>
            <a:endParaRPr lang="fr-CH" b="0" i="0" dirty="0">
              <a:effectLst/>
              <a:latin typeface="inherit"/>
            </a:endParaRPr>
          </a:p>
          <a:p>
            <a:pPr algn="just" fontAlgn="base"/>
            <a:r>
              <a:rPr lang="fr-CH" sz="2200" b="1" i="0" dirty="0">
                <a:effectLst/>
                <a:highlight>
                  <a:srgbClr val="FFFF00"/>
                </a:highlight>
                <a:latin typeface="inherit"/>
              </a:rPr>
              <a:t>L'authentification</a:t>
            </a:r>
            <a:r>
              <a:rPr lang="fr-CH" sz="2200" b="1" i="0" dirty="0">
                <a:effectLst/>
                <a:highlight>
                  <a:srgbClr val="FFFF00"/>
                </a:highlight>
                <a:latin typeface="gibson"/>
              </a:rPr>
              <a:t> répond à la question : « Etes-vous bien celui que vous prétendez être ? ».</a:t>
            </a:r>
          </a:p>
          <a:p>
            <a:pPr algn="just" fontAlgn="base"/>
            <a:r>
              <a:rPr lang="fr-CH" b="1" i="0" dirty="0">
                <a:effectLst/>
                <a:latin typeface="gibson"/>
              </a:rPr>
              <a:t>La biométrie permet ici de certifier l'identité d'une personne </a:t>
            </a:r>
            <a:r>
              <a:rPr lang="fr-CH" b="0" i="0" dirty="0">
                <a:effectLst/>
                <a:latin typeface="gibson"/>
              </a:rPr>
              <a:t>en comparant les données qu'elle va présenter avec les données préenregistrées de la personne qu'elle prétend être.</a:t>
            </a:r>
          </a:p>
        </p:txBody>
      </p:sp>
    </p:spTree>
    <p:extLst>
      <p:ext uri="{BB962C8B-B14F-4D97-AF65-F5344CB8AC3E}">
        <p14:creationId xmlns:p14="http://schemas.microsoft.com/office/powerpoint/2010/main" val="566161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6805A6-9898-2D42-B3F4-3823EE4C502F}"/>
              </a:ext>
            </a:extLst>
          </p:cNvPr>
          <p:cNvSpPr>
            <a:spLocks noGrp="1"/>
          </p:cNvSpPr>
          <p:nvPr>
            <p:ph type="title"/>
          </p:nvPr>
        </p:nvSpPr>
        <p:spPr>
          <a:xfrm>
            <a:off x="4362981" y="648681"/>
            <a:ext cx="7459825" cy="1325563"/>
          </a:xfrm>
        </p:spPr>
        <p:txBody>
          <a:bodyPr>
            <a:noAutofit/>
          </a:bodyPr>
          <a:lstStyle/>
          <a:p>
            <a:r>
              <a:rPr lang="fr-FR" sz="5000" dirty="0">
                <a:latin typeface="+mn-lt"/>
              </a:rPr>
              <a:t>					</a:t>
            </a:r>
            <a:r>
              <a:rPr lang="fr-FR" sz="5000" b="1" dirty="0">
                <a:latin typeface="+mn-lt"/>
              </a:rPr>
              <a:t>Reconnaissance Faciale</a:t>
            </a:r>
          </a:p>
        </p:txBody>
      </p:sp>
      <p:pic>
        <p:nvPicPr>
          <p:cNvPr id="4" name="Image 3">
            <a:extLst>
              <a:ext uri="{FF2B5EF4-FFF2-40B4-BE49-F238E27FC236}">
                <a16:creationId xmlns:a16="http://schemas.microsoft.com/office/drawing/2014/main" id="{6F7B77BE-B43B-5149-8693-483F52F32148}"/>
              </a:ext>
            </a:extLst>
          </p:cNvPr>
          <p:cNvPicPr>
            <a:picLocks noChangeAspect="1"/>
          </p:cNvPicPr>
          <p:nvPr/>
        </p:nvPicPr>
        <p:blipFill>
          <a:blip r:embed="rId2"/>
          <a:stretch>
            <a:fillRect/>
          </a:stretch>
        </p:blipFill>
        <p:spPr>
          <a:xfrm>
            <a:off x="1093367" y="641316"/>
            <a:ext cx="4217021" cy="670147"/>
          </a:xfrm>
          <a:prstGeom prst="rect">
            <a:avLst/>
          </a:prstGeom>
        </p:spPr>
      </p:pic>
      <p:pic>
        <p:nvPicPr>
          <p:cNvPr id="5" name="Image 4">
            <a:extLst>
              <a:ext uri="{FF2B5EF4-FFF2-40B4-BE49-F238E27FC236}">
                <a16:creationId xmlns:a16="http://schemas.microsoft.com/office/drawing/2014/main" id="{BAA6E6B5-DA55-C54E-9D27-F43DA6F050B4}"/>
              </a:ext>
            </a:extLst>
          </p:cNvPr>
          <p:cNvPicPr>
            <a:picLocks noChangeAspect="1"/>
          </p:cNvPicPr>
          <p:nvPr/>
        </p:nvPicPr>
        <p:blipFill>
          <a:blip r:embed="rId3"/>
          <a:stretch>
            <a:fillRect/>
          </a:stretch>
        </p:blipFill>
        <p:spPr>
          <a:xfrm>
            <a:off x="1196398" y="1543051"/>
            <a:ext cx="3378558" cy="2496099"/>
          </a:xfrm>
          <a:prstGeom prst="rect">
            <a:avLst/>
          </a:prstGeom>
        </p:spPr>
      </p:pic>
      <p:sp>
        <p:nvSpPr>
          <p:cNvPr id="6" name="Rectangle 5">
            <a:extLst>
              <a:ext uri="{FF2B5EF4-FFF2-40B4-BE49-F238E27FC236}">
                <a16:creationId xmlns:a16="http://schemas.microsoft.com/office/drawing/2014/main" id="{52652AEB-5887-404F-8270-4053A04A6F3B}"/>
              </a:ext>
            </a:extLst>
          </p:cNvPr>
          <p:cNvSpPr/>
          <p:nvPr/>
        </p:nvSpPr>
        <p:spPr>
          <a:xfrm>
            <a:off x="5439177" y="2265608"/>
            <a:ext cx="6096000" cy="707886"/>
          </a:xfrm>
          <a:prstGeom prst="rect">
            <a:avLst/>
          </a:prstGeom>
        </p:spPr>
        <p:txBody>
          <a:bodyPr>
            <a:spAutoFit/>
          </a:bodyPr>
          <a:lstStyle/>
          <a:p>
            <a:pPr fontAlgn="base"/>
            <a:r>
              <a:rPr lang="fr-CH" sz="2000" b="0" i="0" dirty="0">
                <a:effectLst/>
                <a:latin typeface="gibson"/>
              </a:rPr>
              <a:t>Les porteurs d'un </a:t>
            </a:r>
            <a:r>
              <a:rPr lang="fr-CH" sz="2000" b="0" i="0" u="none" strike="noStrike" dirty="0">
                <a:solidFill>
                  <a:srgbClr val="5DBFD4"/>
                </a:solidFill>
                <a:effectLst/>
                <a:latin typeface="gibson"/>
              </a:rPr>
              <a:t>iPhone X</a:t>
            </a:r>
            <a:r>
              <a:rPr lang="fr-CH" sz="2000" b="0" i="0" dirty="0">
                <a:solidFill>
                  <a:srgbClr val="5B5B5B"/>
                </a:solidFill>
                <a:effectLst/>
                <a:latin typeface="gibson"/>
              </a:rPr>
              <a:t> </a:t>
            </a:r>
            <a:r>
              <a:rPr lang="fr-CH" sz="2000" b="0" i="0" dirty="0">
                <a:effectLst/>
                <a:latin typeface="gibson"/>
              </a:rPr>
              <a:t>sont eux déjà rompus à la technologie de la reconnaissance faciale. </a:t>
            </a:r>
          </a:p>
        </p:txBody>
      </p:sp>
      <p:sp>
        <p:nvSpPr>
          <p:cNvPr id="7" name="Rectangle 6">
            <a:extLst>
              <a:ext uri="{FF2B5EF4-FFF2-40B4-BE49-F238E27FC236}">
                <a16:creationId xmlns:a16="http://schemas.microsoft.com/office/drawing/2014/main" id="{C95D1E91-887F-964F-AD82-95C0E19C52F1}"/>
              </a:ext>
            </a:extLst>
          </p:cNvPr>
          <p:cNvSpPr/>
          <p:nvPr/>
        </p:nvSpPr>
        <p:spPr>
          <a:xfrm>
            <a:off x="5439176" y="3231361"/>
            <a:ext cx="6628327" cy="1938992"/>
          </a:xfrm>
          <a:prstGeom prst="rect">
            <a:avLst/>
          </a:prstGeom>
        </p:spPr>
        <p:txBody>
          <a:bodyPr wrap="square">
            <a:spAutoFit/>
          </a:bodyPr>
          <a:lstStyle/>
          <a:p>
            <a:r>
              <a:rPr lang="fr-CH" sz="2000" b="0" i="0" dirty="0">
                <a:effectLst/>
                <a:latin typeface="gibson"/>
              </a:rPr>
              <a:t>Bien sûr, </a:t>
            </a:r>
            <a:r>
              <a:rPr lang="fr-CH" sz="2000" b="1" i="0" dirty="0">
                <a:effectLst/>
                <a:highlight>
                  <a:srgbClr val="FFFF00"/>
                </a:highlight>
                <a:latin typeface="gibson"/>
              </a:rPr>
              <a:t>d'autres signatures biométriques existent </a:t>
            </a:r>
            <a:r>
              <a:rPr lang="fr-CH" sz="2000" b="0" i="0" dirty="0">
                <a:effectLst/>
                <a:latin typeface="gibson"/>
              </a:rPr>
              <a:t>: </a:t>
            </a:r>
            <a:r>
              <a:rPr lang="fr-CH" sz="2000" b="0" i="0" u="none" strike="noStrike" dirty="0">
                <a:effectLst/>
                <a:latin typeface="gibson"/>
              </a:rPr>
              <a:t>empreintes digitales</a:t>
            </a:r>
            <a:r>
              <a:rPr lang="fr-CH" sz="2000" b="0" i="0" dirty="0">
                <a:effectLst/>
                <a:latin typeface="gibson"/>
              </a:rPr>
              <a:t>, scan de l'iris, voix, numérisation des veines de la paume ou analyse du comportement. </a:t>
            </a:r>
            <a:r>
              <a:rPr lang="fr-CH" sz="2000" b="1" i="0" dirty="0">
                <a:effectLst/>
                <a:highlight>
                  <a:srgbClr val="FFFF00"/>
                </a:highlight>
                <a:latin typeface="gibson"/>
              </a:rPr>
              <a:t>Elles permettent notamment de sécuriser les paiements dématérialisés dans un environnement où la cybercriminalité prolifère.</a:t>
            </a:r>
            <a:endParaRPr lang="fr-FR" sz="2000" b="1" dirty="0">
              <a:highlight>
                <a:srgbClr val="FFFF00"/>
              </a:highlight>
            </a:endParaRPr>
          </a:p>
        </p:txBody>
      </p:sp>
      <p:sp>
        <p:nvSpPr>
          <p:cNvPr id="8" name="Rectangle 7">
            <a:extLst>
              <a:ext uri="{FF2B5EF4-FFF2-40B4-BE49-F238E27FC236}">
                <a16:creationId xmlns:a16="http://schemas.microsoft.com/office/drawing/2014/main" id="{619A0CA9-795F-754E-B5C6-850DDA141430}"/>
              </a:ext>
            </a:extLst>
          </p:cNvPr>
          <p:cNvSpPr/>
          <p:nvPr/>
        </p:nvSpPr>
        <p:spPr>
          <a:xfrm>
            <a:off x="5439177" y="5297906"/>
            <a:ext cx="6096000" cy="1323439"/>
          </a:xfrm>
          <a:prstGeom prst="rect">
            <a:avLst/>
          </a:prstGeom>
        </p:spPr>
        <p:txBody>
          <a:bodyPr>
            <a:spAutoFit/>
          </a:bodyPr>
          <a:lstStyle/>
          <a:p>
            <a:r>
              <a:rPr lang="fr-CH" sz="2000" i="0" dirty="0">
                <a:effectLst/>
                <a:latin typeface="gibson"/>
              </a:rPr>
              <a:t>À ce jour, </a:t>
            </a:r>
            <a:r>
              <a:rPr lang="fr-CH" sz="2000" b="1" i="0" dirty="0">
                <a:effectLst/>
                <a:highlight>
                  <a:srgbClr val="FFFF00"/>
                </a:highlight>
                <a:latin typeface="gibson"/>
              </a:rPr>
              <a:t>la reconnaissance faciale reste pourtant la reine des références</a:t>
            </a:r>
            <a:r>
              <a:rPr lang="fr-CH" sz="2000" b="1" i="0" dirty="0">
                <a:effectLst/>
                <a:latin typeface="gibson"/>
              </a:rPr>
              <a:t> </a:t>
            </a:r>
            <a:r>
              <a:rPr lang="fr-CH" sz="2000" i="0" dirty="0">
                <a:effectLst/>
                <a:latin typeface="gibson"/>
              </a:rPr>
              <a:t>en matière de mesures biométriques. </a:t>
            </a:r>
          </a:p>
          <a:p>
            <a:r>
              <a:rPr lang="fr-CH" sz="2000" b="1" i="0" dirty="0">
                <a:effectLst/>
                <a:highlight>
                  <a:srgbClr val="FFFF00"/>
                </a:highlight>
                <a:latin typeface="gibson"/>
              </a:rPr>
              <a:t>Elle est facile à déployer et à mettre en œuvre.</a:t>
            </a:r>
            <a:endParaRPr lang="fr-FR" sz="2000" b="1" dirty="0">
              <a:highlight>
                <a:srgbClr val="FFFF00"/>
              </a:highlight>
            </a:endParaRPr>
          </a:p>
        </p:txBody>
      </p:sp>
    </p:spTree>
    <p:extLst>
      <p:ext uri="{BB962C8B-B14F-4D97-AF65-F5344CB8AC3E}">
        <p14:creationId xmlns:p14="http://schemas.microsoft.com/office/powerpoint/2010/main" val="2319775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ppt_w</p:attrName>
                                        </p:attrNameLst>
                                      </p:cBhvr>
                                      <p:tavLst>
                                        <p:tav tm="0">
                                          <p:val>
                                            <p:strVal val="#ppt_w*0.70"/>
                                          </p:val>
                                        </p:tav>
                                        <p:tav tm="100000">
                                          <p:val>
                                            <p:strVal val="#ppt_w"/>
                                          </p:val>
                                        </p:tav>
                                      </p:tavLst>
                                    </p:anim>
                                    <p:anim calcmode="lin" valueType="num">
                                      <p:cBhvr>
                                        <p:cTn id="22" dur="1000" fill="hold"/>
                                        <p:tgtEl>
                                          <p:spTgt spid="8"/>
                                        </p:tgtEl>
                                        <p:attrNameLst>
                                          <p:attrName>ppt_h</p:attrName>
                                        </p:attrNameLst>
                                      </p:cBhvr>
                                      <p:tavLst>
                                        <p:tav tm="0">
                                          <p:val>
                                            <p:strVal val="#ppt_h"/>
                                          </p:val>
                                        </p:tav>
                                        <p:tav tm="100000">
                                          <p:val>
                                            <p:strVal val="#ppt_h"/>
                                          </p:val>
                                        </p:tav>
                                      </p:tavLst>
                                    </p:anim>
                                    <p:animEffect transition="in" filter="fade">
                                      <p:cBhvr>
                                        <p:cTn id="2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6805A6-9898-2D42-B3F4-3823EE4C502F}"/>
              </a:ext>
            </a:extLst>
          </p:cNvPr>
          <p:cNvSpPr>
            <a:spLocks noGrp="1"/>
          </p:cNvSpPr>
          <p:nvPr>
            <p:ph type="title"/>
          </p:nvPr>
        </p:nvSpPr>
        <p:spPr>
          <a:xfrm>
            <a:off x="4362981" y="648681"/>
            <a:ext cx="7459825" cy="1325563"/>
          </a:xfrm>
        </p:spPr>
        <p:txBody>
          <a:bodyPr>
            <a:noAutofit/>
          </a:bodyPr>
          <a:lstStyle/>
          <a:p>
            <a:r>
              <a:rPr lang="fr-FR" sz="5000" dirty="0">
                <a:latin typeface="+mn-lt"/>
              </a:rPr>
              <a:t>					</a:t>
            </a:r>
            <a:r>
              <a:rPr lang="fr-FR" sz="5000" b="1" dirty="0">
                <a:latin typeface="+mn-lt"/>
              </a:rPr>
              <a:t>Reconnaissance Faciale</a:t>
            </a:r>
          </a:p>
        </p:txBody>
      </p:sp>
      <p:pic>
        <p:nvPicPr>
          <p:cNvPr id="4" name="Image 3">
            <a:extLst>
              <a:ext uri="{FF2B5EF4-FFF2-40B4-BE49-F238E27FC236}">
                <a16:creationId xmlns:a16="http://schemas.microsoft.com/office/drawing/2014/main" id="{6F7B77BE-B43B-5149-8693-483F52F32148}"/>
              </a:ext>
            </a:extLst>
          </p:cNvPr>
          <p:cNvPicPr>
            <a:picLocks noChangeAspect="1"/>
          </p:cNvPicPr>
          <p:nvPr/>
        </p:nvPicPr>
        <p:blipFill>
          <a:blip r:embed="rId2"/>
          <a:stretch>
            <a:fillRect/>
          </a:stretch>
        </p:blipFill>
        <p:spPr>
          <a:xfrm>
            <a:off x="1093367" y="641316"/>
            <a:ext cx="4217021" cy="670147"/>
          </a:xfrm>
          <a:prstGeom prst="rect">
            <a:avLst/>
          </a:prstGeom>
        </p:spPr>
      </p:pic>
      <p:pic>
        <p:nvPicPr>
          <p:cNvPr id="5" name="Image 4">
            <a:extLst>
              <a:ext uri="{FF2B5EF4-FFF2-40B4-BE49-F238E27FC236}">
                <a16:creationId xmlns:a16="http://schemas.microsoft.com/office/drawing/2014/main" id="{BAA6E6B5-DA55-C54E-9D27-F43DA6F050B4}"/>
              </a:ext>
            </a:extLst>
          </p:cNvPr>
          <p:cNvPicPr>
            <a:picLocks noChangeAspect="1"/>
          </p:cNvPicPr>
          <p:nvPr/>
        </p:nvPicPr>
        <p:blipFill>
          <a:blip r:embed="rId3"/>
          <a:stretch>
            <a:fillRect/>
          </a:stretch>
        </p:blipFill>
        <p:spPr>
          <a:xfrm>
            <a:off x="1196398" y="1543051"/>
            <a:ext cx="3378558" cy="2496099"/>
          </a:xfrm>
          <a:prstGeom prst="rect">
            <a:avLst/>
          </a:prstGeom>
        </p:spPr>
      </p:pic>
      <p:sp>
        <p:nvSpPr>
          <p:cNvPr id="3" name="Rectangle 2">
            <a:extLst>
              <a:ext uri="{FF2B5EF4-FFF2-40B4-BE49-F238E27FC236}">
                <a16:creationId xmlns:a16="http://schemas.microsoft.com/office/drawing/2014/main" id="{9AD07ABC-D58E-C94B-8EE4-8E56635E8036}"/>
              </a:ext>
            </a:extLst>
          </p:cNvPr>
          <p:cNvSpPr/>
          <p:nvPr/>
        </p:nvSpPr>
        <p:spPr>
          <a:xfrm>
            <a:off x="5363173" y="2048539"/>
            <a:ext cx="4129079" cy="461665"/>
          </a:xfrm>
          <a:prstGeom prst="rect">
            <a:avLst/>
          </a:prstGeom>
        </p:spPr>
        <p:txBody>
          <a:bodyPr wrap="none">
            <a:spAutoFit/>
          </a:bodyPr>
          <a:lstStyle/>
          <a:p>
            <a:r>
              <a:rPr lang="fr-CH" sz="2400" b="1" i="0" dirty="0">
                <a:effectLst/>
                <a:latin typeface="gibson"/>
              </a:rPr>
              <a:t>Les GAFA ne sont pas en reste. </a:t>
            </a:r>
            <a:endParaRPr lang="fr-FR" sz="2400" b="1" dirty="0"/>
          </a:p>
        </p:txBody>
      </p:sp>
      <p:sp>
        <p:nvSpPr>
          <p:cNvPr id="9" name="Rectangle 8">
            <a:extLst>
              <a:ext uri="{FF2B5EF4-FFF2-40B4-BE49-F238E27FC236}">
                <a16:creationId xmlns:a16="http://schemas.microsoft.com/office/drawing/2014/main" id="{F81BCFF6-8A95-EF4B-B09F-8EBB1EC7B0D6}"/>
              </a:ext>
            </a:extLst>
          </p:cNvPr>
          <p:cNvSpPr/>
          <p:nvPr/>
        </p:nvSpPr>
        <p:spPr>
          <a:xfrm>
            <a:off x="5357402" y="2551837"/>
            <a:ext cx="6834598" cy="1938992"/>
          </a:xfrm>
          <a:prstGeom prst="rect">
            <a:avLst/>
          </a:prstGeom>
        </p:spPr>
        <p:txBody>
          <a:bodyPr wrap="square">
            <a:spAutoFit/>
          </a:bodyPr>
          <a:lstStyle/>
          <a:p>
            <a:r>
              <a:rPr lang="fr-CH" dirty="0">
                <a:highlight>
                  <a:srgbClr val="FFFF00"/>
                </a:highlight>
              </a:rPr>
              <a:t>• </a:t>
            </a:r>
            <a:r>
              <a:rPr lang="fr-CH" sz="2000" b="1" i="0" dirty="0">
                <a:effectLst/>
                <a:highlight>
                  <a:srgbClr val="FFFF00"/>
                </a:highlight>
                <a:latin typeface="gibson"/>
              </a:rPr>
              <a:t>En 2014, Facebook annonçait le lancement de son programme baptisé </a:t>
            </a:r>
            <a:r>
              <a:rPr lang="fr-CH" sz="2000" b="1" i="0" dirty="0" err="1">
                <a:effectLst/>
                <a:highlight>
                  <a:srgbClr val="FFFF00"/>
                </a:highlight>
                <a:latin typeface="gibson"/>
              </a:rPr>
              <a:t>DeepFace</a:t>
            </a:r>
            <a:r>
              <a:rPr lang="fr-CH" sz="2000" b="0" i="0" dirty="0">
                <a:effectLst/>
                <a:latin typeface="gibson"/>
              </a:rPr>
              <a:t>, capable de déterminer si deux visages photographiés appartiennent à la même personne, avec une précision de 97,25%. Soumis au même test, les humains répondent correctement dans 97,53% des cas, soit à peine 0,28% de mieux que le programme de Facebook.</a:t>
            </a:r>
            <a:endParaRPr lang="fr-FR" sz="2000" dirty="0"/>
          </a:p>
        </p:txBody>
      </p:sp>
      <p:sp>
        <p:nvSpPr>
          <p:cNvPr id="10" name="Rectangle 9">
            <a:extLst>
              <a:ext uri="{FF2B5EF4-FFF2-40B4-BE49-F238E27FC236}">
                <a16:creationId xmlns:a16="http://schemas.microsoft.com/office/drawing/2014/main" id="{2CDE0EDE-7289-1444-8820-57C8F6A58829}"/>
              </a:ext>
            </a:extLst>
          </p:cNvPr>
          <p:cNvSpPr/>
          <p:nvPr/>
        </p:nvSpPr>
        <p:spPr>
          <a:xfrm>
            <a:off x="1093367" y="4638603"/>
            <a:ext cx="10729439" cy="1631216"/>
          </a:xfrm>
          <a:prstGeom prst="rect">
            <a:avLst/>
          </a:prstGeom>
        </p:spPr>
        <p:txBody>
          <a:bodyPr wrap="square">
            <a:spAutoFit/>
          </a:bodyPr>
          <a:lstStyle/>
          <a:p>
            <a:r>
              <a:rPr lang="fr-CH" dirty="0">
                <a:highlight>
                  <a:srgbClr val="FFFF00"/>
                </a:highlight>
              </a:rPr>
              <a:t>• </a:t>
            </a:r>
            <a:r>
              <a:rPr lang="fr-CH" sz="2000" b="1" i="0" dirty="0">
                <a:effectLst/>
                <a:highlight>
                  <a:srgbClr val="FFFF00"/>
                </a:highlight>
                <a:latin typeface="gibson"/>
              </a:rPr>
              <a:t>En juin 2015, Google renchérissait avec </a:t>
            </a:r>
            <a:r>
              <a:rPr lang="fr-CH" sz="2000" b="1" i="0" dirty="0" err="1">
                <a:effectLst/>
                <a:highlight>
                  <a:srgbClr val="FFFF00"/>
                </a:highlight>
                <a:latin typeface="gibson"/>
              </a:rPr>
              <a:t>FaceNet</a:t>
            </a:r>
            <a:r>
              <a:rPr lang="fr-CH" sz="2000" b="0" i="0" dirty="0">
                <a:effectLst/>
                <a:latin typeface="gibson"/>
              </a:rPr>
              <a:t>, nouveau système de reconnaissance faciale aux scores jamais égalés: </a:t>
            </a:r>
            <a:r>
              <a:rPr lang="fr-CH" sz="2000" b="0" i="0">
                <a:effectLst/>
                <a:latin typeface="gibson"/>
              </a:rPr>
              <a:t>99,63% </a:t>
            </a:r>
            <a:r>
              <a:rPr lang="fr-CH" sz="2000" b="0" i="0" dirty="0">
                <a:effectLst/>
                <a:latin typeface="gibson"/>
              </a:rPr>
              <a:t>de précision au test de référence </a:t>
            </a:r>
            <a:r>
              <a:rPr lang="fr-CH" sz="2000" b="0" i="0" u="none" strike="noStrike" dirty="0">
                <a:effectLst/>
                <a:latin typeface="gibson"/>
              </a:rPr>
              <a:t>Labeled Facebooks in The Wild</a:t>
            </a:r>
            <a:r>
              <a:rPr lang="fr-CH" sz="2000" dirty="0">
                <a:latin typeface="gibson"/>
              </a:rPr>
              <a:t>.</a:t>
            </a:r>
          </a:p>
          <a:p>
            <a:r>
              <a:rPr lang="fr-CH" sz="2000" b="1" i="0" dirty="0">
                <a:effectLst/>
                <a:highlight>
                  <a:srgbClr val="FFFF00"/>
                </a:highlight>
                <a:latin typeface="gibson"/>
              </a:rPr>
              <a:t>Une technologie intégrée dans Google Photos pour trier les clichés et les tagger automatiquement en fonction des personnes reconnues</a:t>
            </a:r>
            <a:r>
              <a:rPr lang="fr-CH" sz="2000" b="1" i="0" dirty="0">
                <a:effectLst/>
                <a:latin typeface="gibson"/>
              </a:rPr>
              <a:t> </a:t>
            </a:r>
            <a:r>
              <a:rPr lang="fr-CH" sz="2000" b="0" i="0" dirty="0">
                <a:effectLst/>
                <a:latin typeface="gibson"/>
              </a:rPr>
              <a:t>et, preuve de sa pertinence, devenue rapidement disponible en ligne dans une version open-source officieuse, </a:t>
            </a:r>
            <a:r>
              <a:rPr lang="fr-CH" sz="2000" b="1" i="0" dirty="0" err="1">
                <a:effectLst/>
                <a:highlight>
                  <a:srgbClr val="FFFF00"/>
                </a:highlight>
                <a:latin typeface="gibson"/>
              </a:rPr>
              <a:t>OpenFace</a:t>
            </a:r>
            <a:r>
              <a:rPr lang="fr-CH" sz="2000" b="1" i="0" dirty="0">
                <a:effectLst/>
                <a:highlight>
                  <a:srgbClr val="FFFF00"/>
                </a:highlight>
                <a:latin typeface="gibson"/>
              </a:rPr>
              <a:t>.</a:t>
            </a:r>
            <a:endParaRPr lang="fr-FR" sz="2000" b="1" dirty="0">
              <a:highlight>
                <a:srgbClr val="FFFF00"/>
              </a:highlight>
            </a:endParaRPr>
          </a:p>
        </p:txBody>
      </p:sp>
    </p:spTree>
    <p:extLst>
      <p:ext uri="{BB962C8B-B14F-4D97-AF65-F5344CB8AC3E}">
        <p14:creationId xmlns:p14="http://schemas.microsoft.com/office/powerpoint/2010/main" val="1114699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strVal val="#ppt_w*0.70"/>
                                          </p:val>
                                        </p:tav>
                                        <p:tav tm="100000">
                                          <p:val>
                                            <p:strVal val="#ppt_w"/>
                                          </p:val>
                                        </p:tav>
                                      </p:tavLst>
                                    </p:anim>
                                    <p:anim calcmode="lin" valueType="num">
                                      <p:cBhvr>
                                        <p:cTn id="14" dur="1000" fill="hold"/>
                                        <p:tgtEl>
                                          <p:spTgt spid="9"/>
                                        </p:tgtEl>
                                        <p:attrNameLst>
                                          <p:attrName>ppt_h</p:attrName>
                                        </p:attrNameLst>
                                      </p:cBhvr>
                                      <p:tavLst>
                                        <p:tav tm="0">
                                          <p:val>
                                            <p:strVal val="#ppt_h"/>
                                          </p:val>
                                        </p:tav>
                                        <p:tav tm="100000">
                                          <p:val>
                                            <p:strVal val="#ppt_h"/>
                                          </p:val>
                                        </p:tav>
                                      </p:tavLst>
                                    </p:anim>
                                    <p:animEffect transition="in" filter="fade">
                                      <p:cBhvr>
                                        <p:cTn id="15" dur="10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1000" fill="hold"/>
                                        <p:tgtEl>
                                          <p:spTgt spid="10"/>
                                        </p:tgtEl>
                                        <p:attrNameLst>
                                          <p:attrName>ppt_w</p:attrName>
                                        </p:attrNameLst>
                                      </p:cBhvr>
                                      <p:tavLst>
                                        <p:tav tm="0">
                                          <p:val>
                                            <p:strVal val="#ppt_w*0.70"/>
                                          </p:val>
                                        </p:tav>
                                        <p:tav tm="100000">
                                          <p:val>
                                            <p:strVal val="#ppt_w"/>
                                          </p:val>
                                        </p:tav>
                                      </p:tavLst>
                                    </p:anim>
                                    <p:anim calcmode="lin" valueType="num">
                                      <p:cBhvr>
                                        <p:cTn id="21" dur="1000" fill="hold"/>
                                        <p:tgtEl>
                                          <p:spTgt spid="10"/>
                                        </p:tgtEl>
                                        <p:attrNameLst>
                                          <p:attrName>ppt_h</p:attrName>
                                        </p:attrNameLst>
                                      </p:cBhvr>
                                      <p:tavLst>
                                        <p:tav tm="0">
                                          <p:val>
                                            <p:strVal val="#ppt_h"/>
                                          </p:val>
                                        </p:tav>
                                        <p:tav tm="100000">
                                          <p:val>
                                            <p:strVal val="#ppt_h"/>
                                          </p:val>
                                        </p:tav>
                                      </p:tavLst>
                                    </p:anim>
                                    <p:animEffect transition="in" filter="fade">
                                      <p:cBhvr>
                                        <p:cTn id="2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6805A6-9898-2D42-B3F4-3823EE4C502F}"/>
              </a:ext>
            </a:extLst>
          </p:cNvPr>
          <p:cNvSpPr>
            <a:spLocks noGrp="1"/>
          </p:cNvSpPr>
          <p:nvPr>
            <p:ph type="title"/>
          </p:nvPr>
        </p:nvSpPr>
        <p:spPr>
          <a:xfrm>
            <a:off x="4362981" y="648681"/>
            <a:ext cx="7459825" cy="1325563"/>
          </a:xfrm>
        </p:spPr>
        <p:txBody>
          <a:bodyPr>
            <a:noAutofit/>
          </a:bodyPr>
          <a:lstStyle/>
          <a:p>
            <a:r>
              <a:rPr lang="fr-FR" sz="5000" dirty="0">
                <a:latin typeface="+mn-lt"/>
              </a:rPr>
              <a:t>					</a:t>
            </a:r>
            <a:r>
              <a:rPr lang="fr-FR" sz="5000" b="1" dirty="0">
                <a:latin typeface="+mn-lt"/>
              </a:rPr>
              <a:t>Reconnaissance Faciale</a:t>
            </a:r>
          </a:p>
        </p:txBody>
      </p:sp>
      <p:pic>
        <p:nvPicPr>
          <p:cNvPr id="4" name="Image 3">
            <a:extLst>
              <a:ext uri="{FF2B5EF4-FFF2-40B4-BE49-F238E27FC236}">
                <a16:creationId xmlns:a16="http://schemas.microsoft.com/office/drawing/2014/main" id="{6F7B77BE-B43B-5149-8693-483F52F32148}"/>
              </a:ext>
            </a:extLst>
          </p:cNvPr>
          <p:cNvPicPr>
            <a:picLocks noChangeAspect="1"/>
          </p:cNvPicPr>
          <p:nvPr/>
        </p:nvPicPr>
        <p:blipFill>
          <a:blip r:embed="rId2"/>
          <a:stretch>
            <a:fillRect/>
          </a:stretch>
        </p:blipFill>
        <p:spPr>
          <a:xfrm>
            <a:off x="1093367" y="641316"/>
            <a:ext cx="4217021" cy="670147"/>
          </a:xfrm>
          <a:prstGeom prst="rect">
            <a:avLst/>
          </a:prstGeom>
        </p:spPr>
      </p:pic>
      <p:pic>
        <p:nvPicPr>
          <p:cNvPr id="5" name="Image 4">
            <a:extLst>
              <a:ext uri="{FF2B5EF4-FFF2-40B4-BE49-F238E27FC236}">
                <a16:creationId xmlns:a16="http://schemas.microsoft.com/office/drawing/2014/main" id="{BAA6E6B5-DA55-C54E-9D27-F43DA6F050B4}"/>
              </a:ext>
            </a:extLst>
          </p:cNvPr>
          <p:cNvPicPr>
            <a:picLocks noChangeAspect="1"/>
          </p:cNvPicPr>
          <p:nvPr/>
        </p:nvPicPr>
        <p:blipFill>
          <a:blip r:embed="rId3"/>
          <a:stretch>
            <a:fillRect/>
          </a:stretch>
        </p:blipFill>
        <p:spPr>
          <a:xfrm>
            <a:off x="1196398" y="1543051"/>
            <a:ext cx="3378558" cy="2496099"/>
          </a:xfrm>
          <a:prstGeom prst="rect">
            <a:avLst/>
          </a:prstGeom>
        </p:spPr>
      </p:pic>
      <p:sp>
        <p:nvSpPr>
          <p:cNvPr id="3" name="Rectangle 2">
            <a:extLst>
              <a:ext uri="{FF2B5EF4-FFF2-40B4-BE49-F238E27FC236}">
                <a16:creationId xmlns:a16="http://schemas.microsoft.com/office/drawing/2014/main" id="{9AD07ABC-D58E-C94B-8EE4-8E56635E8036}"/>
              </a:ext>
            </a:extLst>
          </p:cNvPr>
          <p:cNvSpPr/>
          <p:nvPr/>
        </p:nvSpPr>
        <p:spPr>
          <a:xfrm>
            <a:off x="5363173" y="2048539"/>
            <a:ext cx="4129079" cy="461665"/>
          </a:xfrm>
          <a:prstGeom prst="rect">
            <a:avLst/>
          </a:prstGeom>
        </p:spPr>
        <p:txBody>
          <a:bodyPr wrap="none">
            <a:spAutoFit/>
          </a:bodyPr>
          <a:lstStyle/>
          <a:p>
            <a:r>
              <a:rPr lang="fr-CH" sz="2400" b="1" i="0" dirty="0">
                <a:effectLst/>
                <a:latin typeface="gibson"/>
              </a:rPr>
              <a:t>Les GAFA ne sont pas en reste. </a:t>
            </a:r>
            <a:endParaRPr lang="fr-FR" sz="2400" b="1" dirty="0"/>
          </a:p>
        </p:txBody>
      </p:sp>
      <p:sp>
        <p:nvSpPr>
          <p:cNvPr id="6" name="Rectangle 5">
            <a:extLst>
              <a:ext uri="{FF2B5EF4-FFF2-40B4-BE49-F238E27FC236}">
                <a16:creationId xmlns:a16="http://schemas.microsoft.com/office/drawing/2014/main" id="{911E94EF-C473-A841-BDE6-09DE0537DB66}"/>
              </a:ext>
            </a:extLst>
          </p:cNvPr>
          <p:cNvSpPr/>
          <p:nvPr/>
        </p:nvSpPr>
        <p:spPr>
          <a:xfrm>
            <a:off x="5391953" y="2671482"/>
            <a:ext cx="6096000" cy="3477875"/>
          </a:xfrm>
          <a:prstGeom prst="rect">
            <a:avLst/>
          </a:prstGeom>
        </p:spPr>
        <p:txBody>
          <a:bodyPr>
            <a:spAutoFit/>
          </a:bodyPr>
          <a:lstStyle/>
          <a:p>
            <a:r>
              <a:rPr lang="fr-CH" sz="2000" dirty="0">
                <a:highlight>
                  <a:srgbClr val="FFFF00"/>
                </a:highlight>
              </a:rPr>
              <a:t>• </a:t>
            </a:r>
            <a:r>
              <a:rPr lang="fr-CH" sz="2000" b="1" i="0" dirty="0">
                <a:effectLst/>
                <a:highlight>
                  <a:srgbClr val="FFFF00"/>
                </a:highlight>
                <a:latin typeface="gibson"/>
              </a:rPr>
              <a:t>En mai 2018, </a:t>
            </a:r>
            <a:r>
              <a:rPr lang="fr-CH" sz="2000" b="1" i="0" strike="noStrike" dirty="0">
                <a:effectLst/>
                <a:highlight>
                  <a:srgbClr val="FFFF00"/>
                </a:highlight>
                <a:latin typeface="gibson"/>
              </a:rPr>
              <a:t>Ars Technica</a:t>
            </a:r>
            <a:r>
              <a:rPr lang="fr-CH" sz="2000" b="1" i="0" dirty="0">
                <a:effectLst/>
                <a:highlight>
                  <a:srgbClr val="FFFF00"/>
                </a:highlight>
                <a:latin typeface="gibson"/>
              </a:rPr>
              <a:t> a annoncé qu'Amazon faisait déjà activement la promotion de son service de reconnaissance faciale basé sur le cloud, appelé </a:t>
            </a:r>
            <a:r>
              <a:rPr lang="fr-CH" sz="2000" b="1" i="0" dirty="0" err="1">
                <a:effectLst/>
                <a:highlight>
                  <a:srgbClr val="FFFF00"/>
                </a:highlight>
                <a:latin typeface="gibson"/>
              </a:rPr>
              <a:t>Rekognition</a:t>
            </a:r>
            <a:r>
              <a:rPr lang="fr-CH" sz="2000" b="0" i="0" dirty="0">
                <a:effectLst/>
                <a:latin typeface="gibson"/>
              </a:rPr>
              <a:t>, </a:t>
            </a:r>
            <a:r>
              <a:rPr lang="fr-CH" sz="2000" b="1" i="0" dirty="0">
                <a:effectLst/>
                <a:highlight>
                  <a:srgbClr val="FFFF00"/>
                </a:highlight>
                <a:latin typeface="gibson"/>
              </a:rPr>
              <a:t>auprès des forces de l'ordre</a:t>
            </a:r>
            <a:r>
              <a:rPr lang="fr-CH" sz="2000" b="0" i="0" dirty="0">
                <a:effectLst/>
                <a:latin typeface="gibson"/>
              </a:rPr>
              <a:t>. </a:t>
            </a:r>
          </a:p>
          <a:p>
            <a:r>
              <a:rPr lang="fr-CH" sz="2000" b="0" i="0" dirty="0">
                <a:effectLst/>
                <a:latin typeface="gibson"/>
              </a:rPr>
              <a:t>La solution peut reconnaître jusqu'à 100 personnes dans une seule image et peut effectuer des comparaisons avec des bases de données contenant des dizaines de millions de visages. </a:t>
            </a:r>
            <a:r>
              <a:rPr lang="fr-CH" sz="2000" b="1" i="0" dirty="0">
                <a:effectLst/>
                <a:highlight>
                  <a:srgbClr val="FFFF00"/>
                </a:highlight>
                <a:latin typeface="gibson"/>
              </a:rPr>
              <a:t>Et, malgré les critiques, Amazon continue à faire évolution son logiciel pour y intégrer la reconnaissance des émotions</a:t>
            </a:r>
            <a:r>
              <a:rPr lang="fr-CH" sz="2000" b="0" i="0" dirty="0">
                <a:effectLst/>
                <a:latin typeface="gibson"/>
              </a:rPr>
              <a:t> comme la peur, la joie, la surprise, la tristesse... (selon </a:t>
            </a:r>
            <a:r>
              <a:rPr lang="fr-CH" sz="2000" b="0" i="0" strike="noStrike" dirty="0">
                <a:effectLst/>
                <a:latin typeface="gibson"/>
              </a:rPr>
              <a:t>France 24</a:t>
            </a:r>
            <a:r>
              <a:rPr lang="fr-CH" sz="2000" b="0" i="0" dirty="0">
                <a:effectLst/>
                <a:latin typeface="gibson"/>
              </a:rPr>
              <a:t> du 15 aout 2019).</a:t>
            </a:r>
            <a:endParaRPr lang="fr-FR" sz="2000" dirty="0"/>
          </a:p>
        </p:txBody>
      </p:sp>
    </p:spTree>
    <p:extLst>
      <p:ext uri="{BB962C8B-B14F-4D97-AF65-F5344CB8AC3E}">
        <p14:creationId xmlns:p14="http://schemas.microsoft.com/office/powerpoint/2010/main" val="975437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6805A6-9898-2D42-B3F4-3823EE4C502F}"/>
              </a:ext>
            </a:extLst>
          </p:cNvPr>
          <p:cNvSpPr>
            <a:spLocks noGrp="1"/>
          </p:cNvSpPr>
          <p:nvPr>
            <p:ph type="title"/>
          </p:nvPr>
        </p:nvSpPr>
        <p:spPr>
          <a:xfrm>
            <a:off x="4362981" y="648681"/>
            <a:ext cx="7459825" cy="1325563"/>
          </a:xfrm>
        </p:spPr>
        <p:txBody>
          <a:bodyPr>
            <a:noAutofit/>
          </a:bodyPr>
          <a:lstStyle/>
          <a:p>
            <a:r>
              <a:rPr lang="fr-FR" sz="5000" dirty="0">
                <a:latin typeface="+mn-lt"/>
              </a:rPr>
              <a:t>					</a:t>
            </a:r>
            <a:r>
              <a:rPr lang="fr-FR" sz="5000" b="1" dirty="0">
                <a:latin typeface="+mn-lt"/>
              </a:rPr>
              <a:t>Reconnaissance Faciale</a:t>
            </a:r>
          </a:p>
        </p:txBody>
      </p:sp>
      <p:pic>
        <p:nvPicPr>
          <p:cNvPr id="4" name="Image 3">
            <a:extLst>
              <a:ext uri="{FF2B5EF4-FFF2-40B4-BE49-F238E27FC236}">
                <a16:creationId xmlns:a16="http://schemas.microsoft.com/office/drawing/2014/main" id="{6F7B77BE-B43B-5149-8693-483F52F32148}"/>
              </a:ext>
            </a:extLst>
          </p:cNvPr>
          <p:cNvPicPr>
            <a:picLocks noChangeAspect="1"/>
          </p:cNvPicPr>
          <p:nvPr/>
        </p:nvPicPr>
        <p:blipFill>
          <a:blip r:embed="rId2"/>
          <a:stretch>
            <a:fillRect/>
          </a:stretch>
        </p:blipFill>
        <p:spPr>
          <a:xfrm>
            <a:off x="1093367" y="641316"/>
            <a:ext cx="4217021" cy="670147"/>
          </a:xfrm>
          <a:prstGeom prst="rect">
            <a:avLst/>
          </a:prstGeom>
        </p:spPr>
      </p:pic>
      <p:pic>
        <p:nvPicPr>
          <p:cNvPr id="5" name="Image 4">
            <a:extLst>
              <a:ext uri="{FF2B5EF4-FFF2-40B4-BE49-F238E27FC236}">
                <a16:creationId xmlns:a16="http://schemas.microsoft.com/office/drawing/2014/main" id="{BAA6E6B5-DA55-C54E-9D27-F43DA6F050B4}"/>
              </a:ext>
            </a:extLst>
          </p:cNvPr>
          <p:cNvPicPr>
            <a:picLocks noChangeAspect="1"/>
          </p:cNvPicPr>
          <p:nvPr/>
        </p:nvPicPr>
        <p:blipFill>
          <a:blip r:embed="rId3"/>
          <a:stretch>
            <a:fillRect/>
          </a:stretch>
        </p:blipFill>
        <p:spPr>
          <a:xfrm>
            <a:off x="1196398" y="1543051"/>
            <a:ext cx="3378558" cy="2496099"/>
          </a:xfrm>
          <a:prstGeom prst="rect">
            <a:avLst/>
          </a:prstGeom>
        </p:spPr>
      </p:pic>
      <p:sp>
        <p:nvSpPr>
          <p:cNvPr id="3" name="Rectangle 2">
            <a:extLst>
              <a:ext uri="{FF2B5EF4-FFF2-40B4-BE49-F238E27FC236}">
                <a16:creationId xmlns:a16="http://schemas.microsoft.com/office/drawing/2014/main" id="{AF0E95AB-7D4D-9F47-A246-C92317B6C3E5}"/>
              </a:ext>
            </a:extLst>
          </p:cNvPr>
          <p:cNvSpPr/>
          <p:nvPr/>
        </p:nvSpPr>
        <p:spPr>
          <a:xfrm>
            <a:off x="5310388" y="2233034"/>
            <a:ext cx="6096000" cy="3785652"/>
          </a:xfrm>
          <a:prstGeom prst="rect">
            <a:avLst/>
          </a:prstGeom>
        </p:spPr>
        <p:txBody>
          <a:bodyPr>
            <a:spAutoFit/>
          </a:bodyPr>
          <a:lstStyle/>
          <a:p>
            <a:pPr fontAlgn="base"/>
            <a:r>
              <a:rPr lang="fr-CH" sz="2400" b="0" i="0" dirty="0">
                <a:effectLst/>
                <a:latin typeface="gibson"/>
              </a:rPr>
              <a:t>Quel est le point commun de toutes ces nouvelles technologies disruptives ? </a:t>
            </a:r>
          </a:p>
          <a:p>
            <a:pPr fontAlgn="base"/>
            <a:r>
              <a:rPr lang="fr-CH" sz="2400" b="1" i="1" dirty="0">
                <a:effectLst/>
                <a:highlight>
                  <a:srgbClr val="FFFF00"/>
                </a:highlight>
                <a:latin typeface="inherit"/>
              </a:rPr>
              <a:t>L'intelligence artificielle.</a:t>
            </a:r>
          </a:p>
          <a:p>
            <a:pPr fontAlgn="base"/>
            <a:endParaRPr lang="fr-CH" sz="2400" b="1" i="0" dirty="0">
              <a:effectLst/>
              <a:highlight>
                <a:srgbClr val="FFFF00"/>
              </a:highlight>
              <a:latin typeface="gibson"/>
            </a:endParaRPr>
          </a:p>
          <a:p>
            <a:pPr fontAlgn="base"/>
            <a:r>
              <a:rPr lang="fr-CH" sz="2400" b="1" i="0" dirty="0">
                <a:effectLst/>
                <a:highlight>
                  <a:srgbClr val="FFFF00"/>
                </a:highlight>
                <a:latin typeface="gibson"/>
              </a:rPr>
              <a:t>Ce processus est au cœur des algorithmes de dernière génération développés par Thales</a:t>
            </a:r>
            <a:r>
              <a:rPr lang="fr-CH" sz="2400" b="0" i="0" dirty="0">
                <a:effectLst/>
                <a:latin typeface="gibson"/>
              </a:rPr>
              <a:t> et les acteurs majeurs</a:t>
            </a:r>
            <a:r>
              <a:rPr lang="fr-CH" sz="2400" b="0" i="1" dirty="0">
                <a:effectLst/>
                <a:latin typeface="inherit"/>
              </a:rPr>
              <a:t> </a:t>
            </a:r>
            <a:r>
              <a:rPr lang="fr-CH" sz="2400" b="0" i="0" dirty="0">
                <a:effectLst/>
                <a:latin typeface="gibson"/>
              </a:rPr>
              <a:t>du marché.</a:t>
            </a:r>
          </a:p>
          <a:p>
            <a:pPr fontAlgn="base"/>
            <a:endParaRPr lang="fr-CH" sz="2400" b="0" i="0" dirty="0">
              <a:effectLst/>
              <a:latin typeface="gibson"/>
            </a:endParaRPr>
          </a:p>
          <a:p>
            <a:pPr fontAlgn="base"/>
            <a:r>
              <a:rPr lang="fr-CH" sz="2400" b="0" i="0" dirty="0">
                <a:effectLst/>
                <a:latin typeface="gibson"/>
              </a:rPr>
              <a:t>Le résultat ? </a:t>
            </a:r>
            <a:r>
              <a:rPr lang="fr-CH" sz="2400" b="1" i="0" dirty="0">
                <a:effectLst/>
                <a:highlight>
                  <a:srgbClr val="FFFF00"/>
                </a:highlight>
                <a:latin typeface="gibson"/>
              </a:rPr>
              <a:t>Les algorithmes s'auto-améliorent et cela en permanence.</a:t>
            </a:r>
          </a:p>
        </p:txBody>
      </p:sp>
    </p:spTree>
    <p:extLst>
      <p:ext uri="{BB962C8B-B14F-4D97-AF65-F5344CB8AC3E}">
        <p14:creationId xmlns:p14="http://schemas.microsoft.com/office/powerpoint/2010/main" val="1402109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6805A6-9898-2D42-B3F4-3823EE4C502F}"/>
              </a:ext>
            </a:extLst>
          </p:cNvPr>
          <p:cNvSpPr>
            <a:spLocks noGrp="1"/>
          </p:cNvSpPr>
          <p:nvPr>
            <p:ph type="title"/>
          </p:nvPr>
        </p:nvSpPr>
        <p:spPr>
          <a:xfrm>
            <a:off x="4362981" y="648681"/>
            <a:ext cx="7459825" cy="1325563"/>
          </a:xfrm>
        </p:spPr>
        <p:txBody>
          <a:bodyPr>
            <a:noAutofit/>
          </a:bodyPr>
          <a:lstStyle/>
          <a:p>
            <a:r>
              <a:rPr lang="fr-FR" sz="5000" dirty="0">
                <a:latin typeface="+mn-lt"/>
              </a:rPr>
              <a:t>					</a:t>
            </a:r>
            <a:r>
              <a:rPr lang="fr-FR" sz="5000" b="1" dirty="0">
                <a:latin typeface="+mn-lt"/>
              </a:rPr>
              <a:t>Reconnaissance Faciale</a:t>
            </a:r>
          </a:p>
        </p:txBody>
      </p:sp>
      <p:pic>
        <p:nvPicPr>
          <p:cNvPr id="4" name="Image 3">
            <a:extLst>
              <a:ext uri="{FF2B5EF4-FFF2-40B4-BE49-F238E27FC236}">
                <a16:creationId xmlns:a16="http://schemas.microsoft.com/office/drawing/2014/main" id="{6F7B77BE-B43B-5149-8693-483F52F32148}"/>
              </a:ext>
            </a:extLst>
          </p:cNvPr>
          <p:cNvPicPr>
            <a:picLocks noChangeAspect="1"/>
          </p:cNvPicPr>
          <p:nvPr/>
        </p:nvPicPr>
        <p:blipFill>
          <a:blip r:embed="rId2"/>
          <a:stretch>
            <a:fillRect/>
          </a:stretch>
        </p:blipFill>
        <p:spPr>
          <a:xfrm>
            <a:off x="1093367" y="641316"/>
            <a:ext cx="4217021" cy="670147"/>
          </a:xfrm>
          <a:prstGeom prst="rect">
            <a:avLst/>
          </a:prstGeom>
        </p:spPr>
      </p:pic>
      <p:pic>
        <p:nvPicPr>
          <p:cNvPr id="5" name="Image 4">
            <a:extLst>
              <a:ext uri="{FF2B5EF4-FFF2-40B4-BE49-F238E27FC236}">
                <a16:creationId xmlns:a16="http://schemas.microsoft.com/office/drawing/2014/main" id="{BAA6E6B5-DA55-C54E-9D27-F43DA6F050B4}"/>
              </a:ext>
            </a:extLst>
          </p:cNvPr>
          <p:cNvPicPr>
            <a:picLocks noChangeAspect="1"/>
          </p:cNvPicPr>
          <p:nvPr/>
        </p:nvPicPr>
        <p:blipFill>
          <a:blip r:embed="rId3"/>
          <a:stretch>
            <a:fillRect/>
          </a:stretch>
        </p:blipFill>
        <p:spPr>
          <a:xfrm>
            <a:off x="8373414" y="2143215"/>
            <a:ext cx="3378558" cy="2496099"/>
          </a:xfrm>
          <a:prstGeom prst="rect">
            <a:avLst/>
          </a:prstGeom>
        </p:spPr>
      </p:pic>
      <p:sp>
        <p:nvSpPr>
          <p:cNvPr id="6" name="Rectangle 5">
            <a:extLst>
              <a:ext uri="{FF2B5EF4-FFF2-40B4-BE49-F238E27FC236}">
                <a16:creationId xmlns:a16="http://schemas.microsoft.com/office/drawing/2014/main" id="{30102E4B-0A18-5141-AB07-3E916DC803E7}"/>
              </a:ext>
            </a:extLst>
          </p:cNvPr>
          <p:cNvSpPr/>
          <p:nvPr/>
        </p:nvSpPr>
        <p:spPr>
          <a:xfrm>
            <a:off x="1093367" y="2029352"/>
            <a:ext cx="4795233" cy="1015663"/>
          </a:xfrm>
          <a:prstGeom prst="rect">
            <a:avLst/>
          </a:prstGeom>
        </p:spPr>
        <p:txBody>
          <a:bodyPr wrap="square">
            <a:spAutoFit/>
          </a:bodyPr>
          <a:lstStyle/>
          <a:p>
            <a:pPr fontAlgn="base"/>
            <a:r>
              <a:rPr lang="fr-CH" sz="2000" b="1" dirty="0">
                <a:effectLst/>
                <a:latin typeface="gibson"/>
              </a:rPr>
              <a:t>Les marchés de la reconnaissance faciale : ​​​</a:t>
            </a:r>
          </a:p>
          <a:p>
            <a:br>
              <a:rPr lang="fr-CH" sz="2000" dirty="0"/>
            </a:br>
            <a:endParaRPr lang="fr-FR" sz="2000" dirty="0"/>
          </a:p>
        </p:txBody>
      </p:sp>
      <p:sp>
        <p:nvSpPr>
          <p:cNvPr id="7" name="Rectangle 6">
            <a:extLst>
              <a:ext uri="{FF2B5EF4-FFF2-40B4-BE49-F238E27FC236}">
                <a16:creationId xmlns:a16="http://schemas.microsoft.com/office/drawing/2014/main" id="{61968BEF-9CF9-B94B-BB99-9693CCD63D9D}"/>
              </a:ext>
            </a:extLst>
          </p:cNvPr>
          <p:cNvSpPr/>
          <p:nvPr/>
        </p:nvSpPr>
        <p:spPr>
          <a:xfrm>
            <a:off x="1093367" y="2499206"/>
            <a:ext cx="6096000" cy="1785104"/>
          </a:xfrm>
          <a:prstGeom prst="rect">
            <a:avLst/>
          </a:prstGeom>
        </p:spPr>
        <p:txBody>
          <a:bodyPr>
            <a:spAutoFit/>
          </a:bodyPr>
          <a:lstStyle/>
          <a:p>
            <a:pPr fontAlgn="base"/>
            <a:r>
              <a:rPr lang="fr-CH" sz="2000" b="1" dirty="0">
                <a:solidFill>
                  <a:srgbClr val="5DBFD4"/>
                </a:solidFill>
                <a:effectLst/>
                <a:latin typeface="gibson"/>
              </a:rPr>
              <a:t>1. La Sécurité</a:t>
            </a:r>
          </a:p>
          <a:p>
            <a:pPr algn="just" fontAlgn="base"/>
            <a:r>
              <a:rPr lang="fr-CH" b="0" i="0" dirty="0">
                <a:effectLst/>
                <a:latin typeface="gibson"/>
              </a:rPr>
              <a:t>Le marché est porté par l'augmentation des activités </a:t>
            </a:r>
            <a:r>
              <a:rPr lang="fr-CH" b="1" i="0" dirty="0">
                <a:effectLst/>
                <a:highlight>
                  <a:srgbClr val="FFFF00"/>
                </a:highlight>
                <a:latin typeface="gibson"/>
              </a:rPr>
              <a:t>de lutte contre la criminalité et le terrorisme</a:t>
            </a:r>
            <a:r>
              <a:rPr lang="fr-CH" b="1" i="0" dirty="0">
                <a:effectLst/>
                <a:latin typeface="gibson"/>
              </a:rPr>
              <a:t> </a:t>
            </a:r>
            <a:r>
              <a:rPr lang="fr-CH" b="0" i="0" dirty="0">
                <a:effectLst/>
                <a:latin typeface="gibson"/>
              </a:rPr>
              <a:t>et par une concurrence économique exacerbée.</a:t>
            </a:r>
          </a:p>
          <a:p>
            <a:pPr fontAlgn="base"/>
            <a:br>
              <a:rPr lang="fr-CH" b="0" i="0" dirty="0">
                <a:solidFill>
                  <a:srgbClr val="5B5B5B"/>
                </a:solidFill>
                <a:effectLst/>
                <a:latin typeface="gibson"/>
              </a:rPr>
            </a:br>
            <a:endParaRPr lang="fr-CH" b="0" i="0" dirty="0">
              <a:solidFill>
                <a:srgbClr val="5B5B5B"/>
              </a:solidFill>
              <a:effectLst/>
              <a:latin typeface="gibson"/>
            </a:endParaRPr>
          </a:p>
        </p:txBody>
      </p:sp>
      <p:sp>
        <p:nvSpPr>
          <p:cNvPr id="8" name="Rectangle 7">
            <a:extLst>
              <a:ext uri="{FF2B5EF4-FFF2-40B4-BE49-F238E27FC236}">
                <a16:creationId xmlns:a16="http://schemas.microsoft.com/office/drawing/2014/main" id="{B0D80C18-F60D-4243-BEAB-B26387DC7F06}"/>
              </a:ext>
            </a:extLst>
          </p:cNvPr>
          <p:cNvSpPr/>
          <p:nvPr/>
        </p:nvSpPr>
        <p:spPr>
          <a:xfrm>
            <a:off x="1089601" y="3812986"/>
            <a:ext cx="6546760" cy="1200329"/>
          </a:xfrm>
          <a:prstGeom prst="rect">
            <a:avLst/>
          </a:prstGeom>
        </p:spPr>
        <p:txBody>
          <a:bodyPr wrap="square">
            <a:spAutoFit/>
          </a:bodyPr>
          <a:lstStyle/>
          <a:p>
            <a:r>
              <a:rPr lang="fr-CH" b="0" i="0" dirty="0">
                <a:effectLst/>
                <a:latin typeface="gibson"/>
              </a:rPr>
              <a:t>En 2017, </a:t>
            </a:r>
            <a:r>
              <a:rPr lang="fr-CH" b="0" i="0" dirty="0" err="1">
                <a:effectLst/>
                <a:latin typeface="gibson"/>
              </a:rPr>
              <a:t>Gemalto</a:t>
            </a:r>
            <a:r>
              <a:rPr lang="fr-CH" b="0" i="0" dirty="0">
                <a:effectLst/>
                <a:latin typeface="gibson"/>
              </a:rPr>
              <a:t> (maintenant Thales) signe l'équipement de nouveaux </a:t>
            </a:r>
            <a:r>
              <a:rPr lang="fr-CH" b="1" i="0" u="sng" dirty="0">
                <a:effectLst/>
                <a:highlight>
                  <a:srgbClr val="FFFF00"/>
                </a:highlight>
                <a:latin typeface="gibson"/>
              </a:rPr>
              <a:t>sas de contrôle </a:t>
            </a:r>
            <a:r>
              <a:rPr lang="fr-CH" b="1" i="0" dirty="0">
                <a:effectLst/>
                <a:highlight>
                  <a:srgbClr val="FFFF00"/>
                </a:highlight>
                <a:latin typeface="gibson"/>
              </a:rPr>
              <a:t>automatisés du </a:t>
            </a:r>
            <a:r>
              <a:rPr lang="fr-CH" b="1" i="0" strike="noStrike" dirty="0">
                <a:effectLst/>
                <a:highlight>
                  <a:srgbClr val="FFFF00"/>
                </a:highlight>
                <a:latin typeface="gibson"/>
              </a:rPr>
              <a:t>système</a:t>
            </a:r>
            <a:r>
              <a:rPr lang="fr-CH" b="1" i="0" u="none" strike="noStrike" dirty="0">
                <a:effectLst/>
                <a:highlight>
                  <a:srgbClr val="FFFF00"/>
                </a:highlight>
                <a:latin typeface="gibson"/>
              </a:rPr>
              <a:t> </a:t>
            </a:r>
            <a:r>
              <a:rPr lang="fr-CH" b="1" i="0" u="sng" strike="noStrike" dirty="0">
                <a:effectLst/>
                <a:highlight>
                  <a:srgbClr val="FFFF00"/>
                </a:highlight>
                <a:latin typeface="gibson"/>
              </a:rPr>
              <a:t>PARAFE</a:t>
            </a:r>
            <a:r>
              <a:rPr lang="fr-CH" b="1" i="0" dirty="0">
                <a:effectLst/>
                <a:highlight>
                  <a:srgbClr val="FFFF00"/>
                </a:highlight>
                <a:latin typeface="gibson"/>
              </a:rPr>
              <a:t> </a:t>
            </a:r>
            <a:r>
              <a:rPr lang="fr-CH" b="0" i="0" dirty="0">
                <a:effectLst/>
                <a:latin typeface="gibson"/>
              </a:rPr>
              <a:t>(Passage Automatisé Rapide aux Frontières Extérieures) </a:t>
            </a:r>
            <a:r>
              <a:rPr lang="fr-CH" b="1" i="0" dirty="0">
                <a:effectLst/>
                <a:highlight>
                  <a:srgbClr val="FFFF00"/>
                </a:highlight>
                <a:latin typeface="gibson"/>
              </a:rPr>
              <a:t>au sein des aéroports de Paris. </a:t>
            </a:r>
            <a:endParaRPr lang="fr-FR" b="1" dirty="0">
              <a:highlight>
                <a:srgbClr val="FFFF00"/>
              </a:highlight>
            </a:endParaRPr>
          </a:p>
        </p:txBody>
      </p:sp>
      <p:sp>
        <p:nvSpPr>
          <p:cNvPr id="9" name="Rectangle 8">
            <a:extLst>
              <a:ext uri="{FF2B5EF4-FFF2-40B4-BE49-F238E27FC236}">
                <a16:creationId xmlns:a16="http://schemas.microsoft.com/office/drawing/2014/main" id="{B95313BE-7DBD-024B-9B46-0ABA199B270F}"/>
              </a:ext>
            </a:extLst>
          </p:cNvPr>
          <p:cNvSpPr/>
          <p:nvPr/>
        </p:nvSpPr>
        <p:spPr>
          <a:xfrm>
            <a:off x="1089601" y="5203324"/>
            <a:ext cx="9365088" cy="923330"/>
          </a:xfrm>
          <a:prstGeom prst="rect">
            <a:avLst/>
          </a:prstGeom>
        </p:spPr>
        <p:txBody>
          <a:bodyPr wrap="square">
            <a:spAutoFit/>
          </a:bodyPr>
          <a:lstStyle/>
          <a:p>
            <a:r>
              <a:rPr lang="fr-CH" b="1" i="0" dirty="0">
                <a:effectLst/>
                <a:highlight>
                  <a:srgbClr val="FFFF00"/>
                </a:highlight>
                <a:latin typeface="gibson"/>
              </a:rPr>
              <a:t>Les </a:t>
            </a:r>
            <a:r>
              <a:rPr lang="fr-CH" b="1" i="0" u="sng" dirty="0" err="1">
                <a:effectLst/>
                <a:highlight>
                  <a:srgbClr val="FFFF00"/>
                </a:highlight>
                <a:latin typeface="gibson"/>
              </a:rPr>
              <a:t>drônes</a:t>
            </a:r>
            <a:r>
              <a:rPr lang="fr-CH" b="1" i="0" dirty="0">
                <a:effectLst/>
                <a:highlight>
                  <a:srgbClr val="FFFF00"/>
                </a:highlight>
                <a:latin typeface="gibson"/>
              </a:rPr>
              <a:t> équipés de caméra offrent une combinaison intéressante pour la reconnaissance faciale lors de grands évènements</a:t>
            </a:r>
            <a:r>
              <a:rPr lang="fr-CH" b="0" i="0" dirty="0">
                <a:effectLst/>
                <a:latin typeface="gibson"/>
              </a:rPr>
              <a:t>. De plus comme ils sont reliés par </a:t>
            </a:r>
            <a:r>
              <a:rPr lang="fr-CH" b="0" i="0" dirty="0" err="1">
                <a:effectLst/>
                <a:latin typeface="gibson"/>
              </a:rPr>
              <a:t>cable</a:t>
            </a:r>
            <a:r>
              <a:rPr lang="fr-CH" b="0" i="0" dirty="0">
                <a:effectLst/>
                <a:latin typeface="gibson"/>
              </a:rPr>
              <a:t>, l'autonomie électrique est illimitée et les communications (par </a:t>
            </a:r>
            <a:r>
              <a:rPr lang="fr-CH" b="0" i="0" dirty="0" err="1">
                <a:effectLst/>
                <a:latin typeface="gibson"/>
              </a:rPr>
              <a:t>cable</a:t>
            </a:r>
            <a:r>
              <a:rPr lang="fr-CH" b="0" i="0" dirty="0">
                <a:effectLst/>
                <a:latin typeface="gibson"/>
              </a:rPr>
              <a:t> aussi) sont sécurisées.</a:t>
            </a:r>
            <a:endParaRPr lang="fr-FR" dirty="0"/>
          </a:p>
        </p:txBody>
      </p:sp>
    </p:spTree>
    <p:extLst>
      <p:ext uri="{BB962C8B-B14F-4D97-AF65-F5344CB8AC3E}">
        <p14:creationId xmlns:p14="http://schemas.microsoft.com/office/powerpoint/2010/main" val="2974590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ppt_x</p:attrName>
                                        </p:attrNameLst>
                                      </p:cBhvr>
                                      <p:tavLst>
                                        <p:tav tm="0">
                                          <p:val>
                                            <p:strVal val="#ppt_x-#ppt_w*1.125000"/>
                                          </p:val>
                                        </p:tav>
                                        <p:tav tm="100000">
                                          <p:val>
                                            <p:strVal val="#ppt_x"/>
                                          </p:val>
                                        </p:tav>
                                      </p:tavLst>
                                    </p:anim>
                                    <p:animEffect transition="in" filter="wipe(right)">
                                      <p:cBhvr>
                                        <p:cTn id="8" dur="5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strVal val="#ppt_w*0.70"/>
                                          </p:val>
                                        </p:tav>
                                        <p:tav tm="100000">
                                          <p:val>
                                            <p:strVal val="#ppt_w"/>
                                          </p:val>
                                        </p:tav>
                                      </p:tavLst>
                                    </p:anim>
                                    <p:anim calcmode="lin" valueType="num">
                                      <p:cBhvr>
                                        <p:cTn id="14" dur="1000" fill="hold"/>
                                        <p:tgtEl>
                                          <p:spTgt spid="7"/>
                                        </p:tgtEl>
                                        <p:attrNameLst>
                                          <p:attrName>ppt_h</p:attrName>
                                        </p:attrNameLst>
                                      </p:cBhvr>
                                      <p:tavLst>
                                        <p:tav tm="0">
                                          <p:val>
                                            <p:strVal val="#ppt_h"/>
                                          </p:val>
                                        </p:tav>
                                        <p:tav tm="100000">
                                          <p:val>
                                            <p:strVal val="#ppt_h"/>
                                          </p:val>
                                        </p:tav>
                                      </p:tavLst>
                                    </p:anim>
                                    <p:animEffect transition="in" filter="fade">
                                      <p:cBhvr>
                                        <p:cTn id="15" dur="1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1000" fill="hold"/>
                                        <p:tgtEl>
                                          <p:spTgt spid="8"/>
                                        </p:tgtEl>
                                        <p:attrNameLst>
                                          <p:attrName>ppt_w</p:attrName>
                                        </p:attrNameLst>
                                      </p:cBhvr>
                                      <p:tavLst>
                                        <p:tav tm="0">
                                          <p:val>
                                            <p:strVal val="#ppt_w*0.70"/>
                                          </p:val>
                                        </p:tav>
                                        <p:tav tm="100000">
                                          <p:val>
                                            <p:strVal val="#ppt_w"/>
                                          </p:val>
                                        </p:tav>
                                      </p:tavLst>
                                    </p:anim>
                                    <p:anim calcmode="lin" valueType="num">
                                      <p:cBhvr>
                                        <p:cTn id="21" dur="1000" fill="hold"/>
                                        <p:tgtEl>
                                          <p:spTgt spid="8"/>
                                        </p:tgtEl>
                                        <p:attrNameLst>
                                          <p:attrName>ppt_h</p:attrName>
                                        </p:attrNameLst>
                                      </p:cBhvr>
                                      <p:tavLst>
                                        <p:tav tm="0">
                                          <p:val>
                                            <p:strVal val="#ppt_h"/>
                                          </p:val>
                                        </p:tav>
                                        <p:tav tm="100000">
                                          <p:val>
                                            <p:strVal val="#ppt_h"/>
                                          </p:val>
                                        </p:tav>
                                      </p:tavLst>
                                    </p:anim>
                                    <p:animEffect transition="in" filter="fade">
                                      <p:cBhvr>
                                        <p:cTn id="22" dur="1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55"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1000" fill="hold"/>
                                        <p:tgtEl>
                                          <p:spTgt spid="9"/>
                                        </p:tgtEl>
                                        <p:attrNameLst>
                                          <p:attrName>ppt_w</p:attrName>
                                        </p:attrNameLst>
                                      </p:cBhvr>
                                      <p:tavLst>
                                        <p:tav tm="0">
                                          <p:val>
                                            <p:strVal val="#ppt_w*0.70"/>
                                          </p:val>
                                        </p:tav>
                                        <p:tav tm="100000">
                                          <p:val>
                                            <p:strVal val="#ppt_w"/>
                                          </p:val>
                                        </p:tav>
                                      </p:tavLst>
                                    </p:anim>
                                    <p:anim calcmode="lin" valueType="num">
                                      <p:cBhvr>
                                        <p:cTn id="28" dur="1000" fill="hold"/>
                                        <p:tgtEl>
                                          <p:spTgt spid="9"/>
                                        </p:tgtEl>
                                        <p:attrNameLst>
                                          <p:attrName>ppt_h</p:attrName>
                                        </p:attrNameLst>
                                      </p:cBhvr>
                                      <p:tavLst>
                                        <p:tav tm="0">
                                          <p:val>
                                            <p:strVal val="#ppt_h"/>
                                          </p:val>
                                        </p:tav>
                                        <p:tav tm="100000">
                                          <p:val>
                                            <p:strVal val="#ppt_h"/>
                                          </p:val>
                                        </p:tav>
                                      </p:tavLst>
                                    </p:anim>
                                    <p:animEffect transition="in" filter="fade">
                                      <p:cBhvr>
                                        <p:cTn id="2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6805A6-9898-2D42-B3F4-3823EE4C502F}"/>
              </a:ext>
            </a:extLst>
          </p:cNvPr>
          <p:cNvSpPr>
            <a:spLocks noGrp="1"/>
          </p:cNvSpPr>
          <p:nvPr>
            <p:ph type="title"/>
          </p:nvPr>
        </p:nvSpPr>
        <p:spPr>
          <a:xfrm>
            <a:off x="4362981" y="648681"/>
            <a:ext cx="7459825" cy="1325563"/>
          </a:xfrm>
        </p:spPr>
        <p:txBody>
          <a:bodyPr>
            <a:noAutofit/>
          </a:bodyPr>
          <a:lstStyle/>
          <a:p>
            <a:r>
              <a:rPr lang="fr-FR" sz="5000" dirty="0">
                <a:latin typeface="+mn-lt"/>
              </a:rPr>
              <a:t>					</a:t>
            </a:r>
            <a:r>
              <a:rPr lang="fr-FR" sz="5000" b="1" dirty="0">
                <a:latin typeface="+mn-lt"/>
              </a:rPr>
              <a:t>Reconnaissance Faciale</a:t>
            </a:r>
          </a:p>
        </p:txBody>
      </p:sp>
      <p:pic>
        <p:nvPicPr>
          <p:cNvPr id="4" name="Image 3">
            <a:extLst>
              <a:ext uri="{FF2B5EF4-FFF2-40B4-BE49-F238E27FC236}">
                <a16:creationId xmlns:a16="http://schemas.microsoft.com/office/drawing/2014/main" id="{6F7B77BE-B43B-5149-8693-483F52F32148}"/>
              </a:ext>
            </a:extLst>
          </p:cNvPr>
          <p:cNvPicPr>
            <a:picLocks noChangeAspect="1"/>
          </p:cNvPicPr>
          <p:nvPr/>
        </p:nvPicPr>
        <p:blipFill>
          <a:blip r:embed="rId2"/>
          <a:stretch>
            <a:fillRect/>
          </a:stretch>
        </p:blipFill>
        <p:spPr>
          <a:xfrm>
            <a:off x="1093367" y="641316"/>
            <a:ext cx="4217021" cy="670147"/>
          </a:xfrm>
          <a:prstGeom prst="rect">
            <a:avLst/>
          </a:prstGeom>
        </p:spPr>
      </p:pic>
      <p:pic>
        <p:nvPicPr>
          <p:cNvPr id="5" name="Image 4">
            <a:extLst>
              <a:ext uri="{FF2B5EF4-FFF2-40B4-BE49-F238E27FC236}">
                <a16:creationId xmlns:a16="http://schemas.microsoft.com/office/drawing/2014/main" id="{BAA6E6B5-DA55-C54E-9D27-F43DA6F050B4}"/>
              </a:ext>
            </a:extLst>
          </p:cNvPr>
          <p:cNvPicPr>
            <a:picLocks noChangeAspect="1"/>
          </p:cNvPicPr>
          <p:nvPr/>
        </p:nvPicPr>
        <p:blipFill>
          <a:blip r:embed="rId3"/>
          <a:stretch>
            <a:fillRect/>
          </a:stretch>
        </p:blipFill>
        <p:spPr>
          <a:xfrm>
            <a:off x="8373414" y="2143215"/>
            <a:ext cx="3378558" cy="2496099"/>
          </a:xfrm>
          <a:prstGeom prst="rect">
            <a:avLst/>
          </a:prstGeom>
        </p:spPr>
      </p:pic>
      <p:sp>
        <p:nvSpPr>
          <p:cNvPr id="6" name="Rectangle 5">
            <a:extLst>
              <a:ext uri="{FF2B5EF4-FFF2-40B4-BE49-F238E27FC236}">
                <a16:creationId xmlns:a16="http://schemas.microsoft.com/office/drawing/2014/main" id="{30102E4B-0A18-5141-AB07-3E916DC803E7}"/>
              </a:ext>
            </a:extLst>
          </p:cNvPr>
          <p:cNvSpPr/>
          <p:nvPr/>
        </p:nvSpPr>
        <p:spPr>
          <a:xfrm>
            <a:off x="1093363" y="1907302"/>
            <a:ext cx="4795233" cy="1015663"/>
          </a:xfrm>
          <a:prstGeom prst="rect">
            <a:avLst/>
          </a:prstGeom>
        </p:spPr>
        <p:txBody>
          <a:bodyPr wrap="square">
            <a:spAutoFit/>
          </a:bodyPr>
          <a:lstStyle/>
          <a:p>
            <a:pPr fontAlgn="base"/>
            <a:r>
              <a:rPr lang="fr-CH" sz="2000" b="1" dirty="0">
                <a:effectLst/>
                <a:latin typeface="gibson"/>
              </a:rPr>
              <a:t>Les marchés de la reconnaissance faciale : ​​​</a:t>
            </a:r>
          </a:p>
          <a:p>
            <a:br>
              <a:rPr lang="fr-CH" sz="2000" dirty="0"/>
            </a:br>
            <a:endParaRPr lang="fr-FR" sz="2000" dirty="0"/>
          </a:p>
        </p:txBody>
      </p:sp>
      <p:sp>
        <p:nvSpPr>
          <p:cNvPr id="10" name="Rectangle 9">
            <a:extLst>
              <a:ext uri="{FF2B5EF4-FFF2-40B4-BE49-F238E27FC236}">
                <a16:creationId xmlns:a16="http://schemas.microsoft.com/office/drawing/2014/main" id="{A09F831B-07BC-A44B-A9D2-9A59BBCCC10A}"/>
              </a:ext>
            </a:extLst>
          </p:cNvPr>
          <p:cNvSpPr/>
          <p:nvPr/>
        </p:nvSpPr>
        <p:spPr>
          <a:xfrm>
            <a:off x="1093363" y="2464103"/>
            <a:ext cx="7280047" cy="2616101"/>
          </a:xfrm>
          <a:prstGeom prst="rect">
            <a:avLst/>
          </a:prstGeom>
        </p:spPr>
        <p:txBody>
          <a:bodyPr wrap="square">
            <a:spAutoFit/>
          </a:bodyPr>
          <a:lstStyle/>
          <a:p>
            <a:pPr fontAlgn="base"/>
            <a:r>
              <a:rPr lang="fr-CH" sz="2000" b="1" dirty="0">
                <a:solidFill>
                  <a:srgbClr val="5DBFD4"/>
                </a:solidFill>
                <a:effectLst/>
                <a:latin typeface="gibson"/>
              </a:rPr>
              <a:t>2. La Santé</a:t>
            </a:r>
          </a:p>
          <a:p>
            <a:pPr fontAlgn="base"/>
            <a:r>
              <a:rPr lang="fr-CH" b="0" i="0" dirty="0">
                <a:effectLst/>
                <a:latin typeface="gibson"/>
              </a:rPr>
              <a:t>Les avancées sont considérables dans ce domaine.</a:t>
            </a:r>
          </a:p>
          <a:p>
            <a:pPr fontAlgn="base"/>
            <a:r>
              <a:rPr lang="fr-CH" b="0" i="0" dirty="0">
                <a:effectLst/>
                <a:latin typeface="gibson"/>
              </a:rPr>
              <a:t>Grâce au </a:t>
            </a:r>
            <a:r>
              <a:rPr lang="fr-CH" b="1" i="0" dirty="0" err="1">
                <a:effectLst/>
                <a:highlight>
                  <a:srgbClr val="FFFF00"/>
                </a:highlight>
                <a:latin typeface="gibson"/>
              </a:rPr>
              <a:t>Deep</a:t>
            </a:r>
            <a:r>
              <a:rPr lang="fr-CH" b="1" i="0" dirty="0">
                <a:effectLst/>
                <a:highlight>
                  <a:srgbClr val="FFFF00"/>
                </a:highlight>
                <a:latin typeface="gibson"/>
              </a:rPr>
              <a:t> Learning et à la reconnaissance faciale </a:t>
            </a:r>
            <a:r>
              <a:rPr lang="fr-CH" b="1" i="0" dirty="0">
                <a:effectLst/>
                <a:latin typeface="gibson"/>
              </a:rPr>
              <a:t> </a:t>
            </a:r>
            <a:r>
              <a:rPr lang="fr-CH" b="0" i="0" dirty="0">
                <a:effectLst/>
                <a:latin typeface="gibson"/>
              </a:rPr>
              <a:t>et des émotions, il est déjà possible :</a:t>
            </a:r>
          </a:p>
          <a:p>
            <a:pPr fontAlgn="base">
              <a:buFont typeface="Arial" panose="020B0604020202020204" pitchFamily="34" charset="0"/>
              <a:buChar char="•"/>
            </a:pPr>
            <a:r>
              <a:rPr lang="fr-CH" b="0" i="0" dirty="0">
                <a:effectLst/>
                <a:latin typeface="gibson"/>
              </a:rPr>
              <a:t> de suivre plus précisément la consommation de médicaments d'un patient ;</a:t>
            </a:r>
          </a:p>
          <a:p>
            <a:pPr fontAlgn="base">
              <a:buFont typeface="Arial" panose="020B0604020202020204" pitchFamily="34" charset="0"/>
              <a:buChar char="•"/>
            </a:pPr>
            <a:r>
              <a:rPr lang="fr-CH" b="0" i="0" dirty="0">
                <a:effectLst/>
                <a:latin typeface="gibson"/>
              </a:rPr>
              <a:t> de détecter une maladie génétique telle que le </a:t>
            </a:r>
            <a:r>
              <a:rPr lang="fr-CH" b="0" i="0" u="none" strike="noStrike" dirty="0">
                <a:effectLst/>
                <a:latin typeface="gibson"/>
              </a:rPr>
              <a:t>syndrome de DiGeorge</a:t>
            </a:r>
            <a:r>
              <a:rPr lang="fr-CH" b="0" i="0" dirty="0">
                <a:effectLst/>
                <a:latin typeface="gibson"/>
              </a:rPr>
              <a:t> avec un taux de réussite de 96,6% ;</a:t>
            </a:r>
          </a:p>
          <a:p>
            <a:pPr fontAlgn="base">
              <a:buFont typeface="Arial" panose="020B0604020202020204" pitchFamily="34" charset="0"/>
              <a:buChar char="•"/>
            </a:pPr>
            <a:r>
              <a:rPr lang="fr-CH" b="0" i="0" dirty="0">
                <a:effectLst/>
                <a:latin typeface="gibson"/>
              </a:rPr>
              <a:t> d'accompagner les procédures de prise en charge de la douleur.​</a:t>
            </a:r>
          </a:p>
        </p:txBody>
      </p:sp>
      <p:sp>
        <p:nvSpPr>
          <p:cNvPr id="3" name="Rectangle 2">
            <a:extLst>
              <a:ext uri="{FF2B5EF4-FFF2-40B4-BE49-F238E27FC236}">
                <a16:creationId xmlns:a16="http://schemas.microsoft.com/office/drawing/2014/main" id="{F0D47105-5D0B-D749-98EE-BD2A4A0D7247}"/>
              </a:ext>
            </a:extLst>
          </p:cNvPr>
          <p:cNvSpPr/>
          <p:nvPr/>
        </p:nvSpPr>
        <p:spPr>
          <a:xfrm>
            <a:off x="1093367" y="5080204"/>
            <a:ext cx="10948379" cy="1785104"/>
          </a:xfrm>
          <a:prstGeom prst="rect">
            <a:avLst/>
          </a:prstGeom>
        </p:spPr>
        <p:txBody>
          <a:bodyPr wrap="square">
            <a:spAutoFit/>
          </a:bodyPr>
          <a:lstStyle/>
          <a:p>
            <a:pPr fontAlgn="base"/>
            <a:r>
              <a:rPr lang="fr-CH" sz="2000" b="1" dirty="0">
                <a:solidFill>
                  <a:srgbClr val="5DBFD4"/>
                </a:solidFill>
                <a:effectLst/>
                <a:latin typeface="gibson"/>
              </a:rPr>
              <a:t>3. Le Commerce</a:t>
            </a:r>
          </a:p>
          <a:p>
            <a:pPr algn="just" fontAlgn="base"/>
            <a:r>
              <a:rPr lang="fr-CH" b="1" i="0" dirty="0">
                <a:effectLst/>
                <a:highlight>
                  <a:srgbClr val="FFFF00"/>
                </a:highlight>
                <a:latin typeface="gibson"/>
              </a:rPr>
              <a:t>C'est assurément ici que la reconnaissance faciale est le moins attendu et le plus prometteur.</a:t>
            </a:r>
          </a:p>
          <a:p>
            <a:pPr algn="just" fontAlgn="base"/>
            <a:r>
              <a:rPr lang="fr-CH" b="0" i="0" dirty="0">
                <a:effectLst/>
                <a:latin typeface="gibson"/>
              </a:rPr>
              <a:t>En plaçant des caméras dans les points de vente, il devient possible d'analyser le comportement des visiteurs et d'améliorer le parcours client.</a:t>
            </a:r>
          </a:p>
          <a:p>
            <a:pPr algn="just" fontAlgn="base"/>
            <a:r>
              <a:rPr lang="fr-CH" b="0" i="0" dirty="0">
                <a:effectLst/>
                <a:latin typeface="gibson"/>
              </a:rPr>
              <a:t>​À quand un paiement par selfie ? Depuis 2017, </a:t>
            </a:r>
            <a:r>
              <a:rPr lang="fr-CH" b="0" i="0" u="none" strike="noStrike" dirty="0">
                <a:effectLst/>
                <a:latin typeface="gibson"/>
                <a:hlinkClick r:id="rId4">
                  <a:extLst>
                    <a:ext uri="{A12FA001-AC4F-418D-AE19-62706E023703}">
                      <ahyp:hlinkClr xmlns:ahyp="http://schemas.microsoft.com/office/drawing/2018/hyperlinkcolor" val="tx"/>
                    </a:ext>
                  </a:extLst>
                </a:hlinkClick>
              </a:rPr>
              <a:t>KFC</a:t>
            </a:r>
            <a:r>
              <a:rPr lang="fr-CH" b="0" i="0" dirty="0">
                <a:effectLst/>
                <a:latin typeface="gibson"/>
              </a:rPr>
              <a:t>, le roi du poulet frit américain, et le géant chinois de la livraison de produits frais à domicile, testent une solution de </a:t>
            </a:r>
            <a:r>
              <a:rPr lang="fr-CH" b="1" i="0" dirty="0">
                <a:effectLst/>
                <a:highlight>
                  <a:srgbClr val="FFFF00"/>
                </a:highlight>
                <a:latin typeface="gibson"/>
              </a:rPr>
              <a:t>paiement par reconnaissance faciale à Hangzhou en Chine.</a:t>
            </a:r>
          </a:p>
        </p:txBody>
      </p:sp>
    </p:spTree>
    <p:extLst>
      <p:ext uri="{BB962C8B-B14F-4D97-AF65-F5344CB8AC3E}">
        <p14:creationId xmlns:p14="http://schemas.microsoft.com/office/powerpoint/2010/main" val="2687944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strVal val="#ppt_w*0.70"/>
                                          </p:val>
                                        </p:tav>
                                        <p:tav tm="100000">
                                          <p:val>
                                            <p:strVal val="#ppt_w"/>
                                          </p:val>
                                        </p:tav>
                                      </p:tavLst>
                                    </p:anim>
                                    <p:anim calcmode="lin" valueType="num">
                                      <p:cBhvr>
                                        <p:cTn id="15" dur="1000" fill="hold"/>
                                        <p:tgtEl>
                                          <p:spTgt spid="3"/>
                                        </p:tgtEl>
                                        <p:attrNameLst>
                                          <p:attrName>ppt_h</p:attrName>
                                        </p:attrNameLst>
                                      </p:cBhvr>
                                      <p:tavLst>
                                        <p:tav tm="0">
                                          <p:val>
                                            <p:strVal val="#ppt_h"/>
                                          </p:val>
                                        </p:tav>
                                        <p:tav tm="100000">
                                          <p:val>
                                            <p:strVal val="#ppt_h"/>
                                          </p:val>
                                        </p:tav>
                                      </p:tavLst>
                                    </p:anim>
                                    <p:animEffect transition="in" filter="fade">
                                      <p:cBhvr>
                                        <p:cTn id="1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2E8B8C-4C31-A742-B116-A21B48A3A0A5}"/>
              </a:ext>
            </a:extLst>
          </p:cNvPr>
          <p:cNvSpPr>
            <a:spLocks noGrp="1"/>
          </p:cNvSpPr>
          <p:nvPr>
            <p:ph type="title"/>
          </p:nvPr>
        </p:nvSpPr>
        <p:spPr/>
        <p:txBody>
          <a:bodyPr/>
          <a:lstStyle/>
          <a:p>
            <a:r>
              <a:rPr lang="fr-FR" dirty="0">
                <a:latin typeface="+mn-lt"/>
              </a:rPr>
              <a:t>				</a:t>
            </a:r>
            <a:endParaRPr lang="fr-FR" b="1" dirty="0">
              <a:latin typeface="+mn-lt"/>
            </a:endParaRPr>
          </a:p>
        </p:txBody>
      </p:sp>
      <p:sp>
        <p:nvSpPr>
          <p:cNvPr id="13" name="Rectangle 12">
            <a:extLst>
              <a:ext uri="{FF2B5EF4-FFF2-40B4-BE49-F238E27FC236}">
                <a16:creationId xmlns:a16="http://schemas.microsoft.com/office/drawing/2014/main" id="{DD1CD3F9-F66E-E445-85DC-16B5E29EF2F8}"/>
              </a:ext>
            </a:extLst>
          </p:cNvPr>
          <p:cNvSpPr/>
          <p:nvPr/>
        </p:nvSpPr>
        <p:spPr>
          <a:xfrm>
            <a:off x="689674" y="1839510"/>
            <a:ext cx="10812652" cy="4955203"/>
          </a:xfrm>
          <a:prstGeom prst="rect">
            <a:avLst/>
          </a:prstGeom>
        </p:spPr>
        <p:txBody>
          <a:bodyPr wrap="square">
            <a:spAutoFit/>
          </a:bodyPr>
          <a:lstStyle/>
          <a:p>
            <a:r>
              <a:rPr lang="fr-CH" sz="3600" b="1" i="0" dirty="0">
                <a:effectLst/>
                <a:latin typeface="Arial" panose="020B0604020202020204" pitchFamily="34" charset="0"/>
              </a:rPr>
              <a:t>L'identité </a:t>
            </a:r>
            <a:r>
              <a:rPr lang="fr-CH" sz="3600" b="1" i="0" u="none" strike="noStrike" dirty="0">
                <a:effectLst/>
                <a:latin typeface="Arial" panose="020B0604020202020204" pitchFamily="34" charset="0"/>
              </a:rPr>
              <a:t>numérique</a:t>
            </a:r>
            <a:r>
              <a:rPr lang="fr-CH" sz="3600" b="0" i="0" dirty="0">
                <a:effectLst/>
                <a:latin typeface="Arial" panose="020B0604020202020204" pitchFamily="34" charset="0"/>
              </a:rPr>
              <a:t> (</a:t>
            </a:r>
            <a:r>
              <a:rPr lang="fr-CH" sz="3600" b="1" i="0" dirty="0">
                <a:effectLst/>
                <a:latin typeface="Arial" panose="020B0604020202020204" pitchFamily="34" charset="0"/>
              </a:rPr>
              <a:t>« IDN »</a:t>
            </a:r>
            <a:r>
              <a:rPr lang="fr-CH" sz="3600" b="0" i="0" dirty="0">
                <a:effectLst/>
                <a:latin typeface="Arial" panose="020B0604020202020204" pitchFamily="34" charset="0"/>
              </a:rPr>
              <a:t>) </a:t>
            </a:r>
          </a:p>
          <a:p>
            <a:r>
              <a:rPr lang="fr-CH" sz="2800" b="0" i="0" dirty="0">
                <a:effectLst/>
                <a:latin typeface="Arial" panose="020B0604020202020204" pitchFamily="34" charset="0"/>
              </a:rPr>
              <a:t>est définie comme </a:t>
            </a:r>
            <a:r>
              <a:rPr lang="fr-CH" sz="2800" b="1" i="0" dirty="0">
                <a:effectLst/>
                <a:highlight>
                  <a:srgbClr val="FFFF00"/>
                </a:highlight>
                <a:latin typeface="Arial" panose="020B0604020202020204" pitchFamily="34" charset="0"/>
              </a:rPr>
              <a:t>un lien </a:t>
            </a:r>
            <a:r>
              <a:rPr lang="fr-CH" sz="2800" b="1" i="0" u="none" strike="noStrike" dirty="0">
                <a:effectLst/>
                <a:highlight>
                  <a:srgbClr val="FFFF00"/>
                </a:highlight>
                <a:latin typeface="Arial" panose="020B0604020202020204" pitchFamily="34" charset="0"/>
              </a:rPr>
              <a:t>technologique</a:t>
            </a:r>
            <a:r>
              <a:rPr lang="fr-CH" sz="2800" b="1" i="0" dirty="0">
                <a:effectLst/>
                <a:highlight>
                  <a:srgbClr val="FFFF00"/>
                </a:highlight>
                <a:latin typeface="Arial" panose="020B0604020202020204" pitchFamily="34" charset="0"/>
              </a:rPr>
              <a:t> entre une </a:t>
            </a:r>
            <a:r>
              <a:rPr lang="fr-CH" sz="2800" b="1" i="0" u="none" strike="noStrike" dirty="0">
                <a:effectLst/>
                <a:highlight>
                  <a:srgbClr val="FFFF00"/>
                </a:highlight>
                <a:latin typeface="Arial" panose="020B0604020202020204" pitchFamily="34" charset="0"/>
              </a:rPr>
              <a:t>entité</a:t>
            </a:r>
            <a:r>
              <a:rPr lang="fr-CH" sz="2800" b="1" i="0" dirty="0">
                <a:effectLst/>
                <a:highlight>
                  <a:srgbClr val="FFFF00"/>
                </a:highlight>
                <a:latin typeface="Arial" panose="020B0604020202020204" pitchFamily="34" charset="0"/>
              </a:rPr>
              <a:t> réelle</a:t>
            </a:r>
            <a:r>
              <a:rPr lang="fr-CH" sz="2800" b="1" i="0" dirty="0">
                <a:effectLst/>
                <a:latin typeface="Arial" panose="020B0604020202020204" pitchFamily="34" charset="0"/>
              </a:rPr>
              <a:t> </a:t>
            </a:r>
            <a:r>
              <a:rPr lang="fr-CH" sz="2800" b="0" i="0" dirty="0">
                <a:effectLst/>
                <a:latin typeface="Arial" panose="020B0604020202020204" pitchFamily="34" charset="0"/>
              </a:rPr>
              <a:t>(personne, organisme ou entreprise) </a:t>
            </a:r>
            <a:r>
              <a:rPr lang="fr-CH" sz="2800" b="1" i="0" dirty="0">
                <a:effectLst/>
                <a:highlight>
                  <a:srgbClr val="FFFF00"/>
                </a:highlight>
                <a:latin typeface="Arial" panose="020B0604020202020204" pitchFamily="34" charset="0"/>
              </a:rPr>
              <a:t>et des entités </a:t>
            </a:r>
            <a:r>
              <a:rPr lang="fr-CH" sz="2800" b="1" i="0" u="none" strike="noStrike" dirty="0">
                <a:effectLst/>
                <a:highlight>
                  <a:srgbClr val="FFFF00"/>
                </a:highlight>
                <a:latin typeface="Arial" panose="020B0604020202020204" pitchFamily="34" charset="0"/>
              </a:rPr>
              <a:t>virtuelles</a:t>
            </a:r>
            <a:r>
              <a:rPr lang="fr-CH" sz="2800" b="1" i="0" dirty="0">
                <a:effectLst/>
                <a:latin typeface="Arial" panose="020B0604020202020204" pitchFamily="34" charset="0"/>
              </a:rPr>
              <a:t> </a:t>
            </a:r>
            <a:r>
              <a:rPr lang="fr-CH" sz="2800" b="0" i="0" dirty="0">
                <a:effectLst/>
                <a:latin typeface="Arial" panose="020B0604020202020204" pitchFamily="34" charset="0"/>
              </a:rPr>
              <a:t>(sa ou ses représentations </a:t>
            </a:r>
            <a:r>
              <a:rPr lang="fr-CH" sz="2800" b="0" i="0" u="none" strike="noStrike" dirty="0">
                <a:effectLst/>
                <a:latin typeface="Arial" panose="020B0604020202020204" pitchFamily="34" charset="0"/>
              </a:rPr>
              <a:t>numériques</a:t>
            </a:r>
            <a:r>
              <a:rPr lang="fr-CH" sz="2800" b="0" i="0" dirty="0">
                <a:effectLst/>
                <a:latin typeface="Arial" panose="020B0604020202020204" pitchFamily="34" charset="0"/>
              </a:rPr>
              <a:t>).</a:t>
            </a:r>
          </a:p>
          <a:p>
            <a:r>
              <a:rPr lang="fr-CH" sz="2800" b="1" i="0" dirty="0">
                <a:effectLst/>
                <a:highlight>
                  <a:srgbClr val="FFFF00"/>
                </a:highlight>
                <a:latin typeface="Arial" panose="020B0604020202020204" pitchFamily="34" charset="0"/>
              </a:rPr>
              <a:t>Elle permet l'identification de l'individu en ligne ainsi que la mise en relation de celui-ci avec l'ensemble des communautés virtuelles présentes sur le </a:t>
            </a:r>
            <a:r>
              <a:rPr lang="fr-CH" sz="2800" b="1" i="0" u="none" strike="noStrike" dirty="0">
                <a:effectLst/>
                <a:highlight>
                  <a:srgbClr val="FFFF00"/>
                </a:highlight>
                <a:latin typeface="Arial" panose="020B0604020202020204" pitchFamily="34" charset="0"/>
              </a:rPr>
              <a:t>Web</a:t>
            </a:r>
            <a:r>
              <a:rPr lang="fr-CH" sz="2800" b="1" i="0" dirty="0">
                <a:effectLst/>
                <a:highlight>
                  <a:srgbClr val="FFFF00"/>
                </a:highlight>
                <a:latin typeface="Arial" panose="020B0604020202020204" pitchFamily="34" charset="0"/>
              </a:rPr>
              <a:t>.</a:t>
            </a:r>
            <a:r>
              <a:rPr lang="fr-CH" sz="2800" b="0" i="0" dirty="0">
                <a:effectLst/>
                <a:highlight>
                  <a:srgbClr val="FFFF00"/>
                </a:highlight>
                <a:latin typeface="Arial" panose="020B0604020202020204" pitchFamily="34" charset="0"/>
              </a:rPr>
              <a:t> </a:t>
            </a:r>
          </a:p>
          <a:p>
            <a:r>
              <a:rPr lang="fr-CH" sz="2800" b="1" dirty="0">
                <a:highlight>
                  <a:srgbClr val="FFFF00"/>
                </a:highlight>
              </a:rPr>
              <a:t>Si l'identité numérique peut être définie comme les identifiants que l'on se donne ou que les tiers donnent à leurs pairs </a:t>
            </a:r>
            <a:r>
              <a:rPr lang="fr-CH" sz="2800" dirty="0"/>
              <a:t>(pseudo, mot de passe, nom de famille, numéro de Sécurité Sociale), </a:t>
            </a:r>
            <a:r>
              <a:rPr lang="fr-CH" sz="2800" b="1" dirty="0">
                <a:highlight>
                  <a:srgbClr val="FFFF00"/>
                </a:highlight>
              </a:rPr>
              <a:t>elle s'étend surtout à ce que les autres perçoivent de soi : c'est-à-dire son image. </a:t>
            </a:r>
            <a:endParaRPr lang="fr-CH" sz="2800" b="1" i="0" dirty="0">
              <a:effectLst/>
              <a:highlight>
                <a:srgbClr val="FFFF00"/>
              </a:highlight>
              <a:latin typeface="Arial" panose="020B0604020202020204" pitchFamily="34" charset="0"/>
            </a:endParaRPr>
          </a:p>
        </p:txBody>
      </p:sp>
      <p:pic>
        <p:nvPicPr>
          <p:cNvPr id="14" name="Image 13">
            <a:extLst>
              <a:ext uri="{FF2B5EF4-FFF2-40B4-BE49-F238E27FC236}">
                <a16:creationId xmlns:a16="http://schemas.microsoft.com/office/drawing/2014/main" id="{949C5544-0376-F64E-92AB-7D2A959329A3}"/>
              </a:ext>
            </a:extLst>
          </p:cNvPr>
          <p:cNvPicPr>
            <a:picLocks noChangeAspect="1"/>
          </p:cNvPicPr>
          <p:nvPr/>
        </p:nvPicPr>
        <p:blipFill>
          <a:blip r:embed="rId2"/>
          <a:stretch>
            <a:fillRect/>
          </a:stretch>
        </p:blipFill>
        <p:spPr>
          <a:xfrm>
            <a:off x="3970795" y="653156"/>
            <a:ext cx="3313408" cy="1037532"/>
          </a:xfrm>
          <a:prstGeom prst="rect">
            <a:avLst/>
          </a:prstGeom>
        </p:spPr>
      </p:pic>
    </p:spTree>
    <p:extLst>
      <p:ext uri="{BB962C8B-B14F-4D97-AF65-F5344CB8AC3E}">
        <p14:creationId xmlns:p14="http://schemas.microsoft.com/office/powerpoint/2010/main" val="3110542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p:tgtEl>
                                          <p:spTgt spid="13">
                                            <p:txEl>
                                              <p:pRg st="0" end="0"/>
                                            </p:txEl>
                                          </p:spTgt>
                                        </p:tgtEl>
                                        <p:attrNameLst>
                                          <p:attrName>ppt_x</p:attrName>
                                        </p:attrNameLst>
                                      </p:cBhvr>
                                      <p:tavLst>
                                        <p:tav tm="0">
                                          <p:val>
                                            <p:strVal val="#ppt_x-#ppt_w*1.125000"/>
                                          </p:val>
                                        </p:tav>
                                        <p:tav tm="100000">
                                          <p:val>
                                            <p:strVal val="#ppt_x"/>
                                          </p:val>
                                        </p:tav>
                                      </p:tavLst>
                                    </p:anim>
                                    <p:animEffect transition="in" filter="wipe(right)">
                                      <p:cBhvr>
                                        <p:cTn id="8" dur="500"/>
                                        <p:tgtEl>
                                          <p:spTgt spid="1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nodeType="clickEffect">
                                  <p:stCondLst>
                                    <p:cond delay="0"/>
                                  </p:stCondLst>
                                  <p:childTnLst>
                                    <p:set>
                                      <p:cBhvr>
                                        <p:cTn id="12" dur="1" fill="hold">
                                          <p:stCondLst>
                                            <p:cond delay="0"/>
                                          </p:stCondLst>
                                        </p:cTn>
                                        <p:tgtEl>
                                          <p:spTgt spid="13">
                                            <p:txEl>
                                              <p:pRg st="1" end="1"/>
                                            </p:txEl>
                                          </p:spTgt>
                                        </p:tgtEl>
                                        <p:attrNameLst>
                                          <p:attrName>style.visibility</p:attrName>
                                        </p:attrNameLst>
                                      </p:cBhvr>
                                      <p:to>
                                        <p:strVal val="visible"/>
                                      </p:to>
                                    </p:set>
                                    <p:anim calcmode="lin" valueType="num">
                                      <p:cBhvr>
                                        <p:cTn id="13" dur="1000" fill="hold"/>
                                        <p:tgtEl>
                                          <p:spTgt spid="13">
                                            <p:txEl>
                                              <p:pRg st="1" end="1"/>
                                            </p:txEl>
                                          </p:spTgt>
                                        </p:tgtEl>
                                        <p:attrNameLst>
                                          <p:attrName>ppt_w</p:attrName>
                                        </p:attrNameLst>
                                      </p:cBhvr>
                                      <p:tavLst>
                                        <p:tav tm="0">
                                          <p:val>
                                            <p:strVal val="#ppt_w*0.70"/>
                                          </p:val>
                                        </p:tav>
                                        <p:tav tm="100000">
                                          <p:val>
                                            <p:strVal val="#ppt_w"/>
                                          </p:val>
                                        </p:tav>
                                      </p:tavLst>
                                    </p:anim>
                                    <p:anim calcmode="lin" valueType="num">
                                      <p:cBhvr>
                                        <p:cTn id="14" dur="1000" fill="hold"/>
                                        <p:tgtEl>
                                          <p:spTgt spid="13">
                                            <p:txEl>
                                              <p:pRg st="1" end="1"/>
                                            </p:txEl>
                                          </p:spTgt>
                                        </p:tgtEl>
                                        <p:attrNameLst>
                                          <p:attrName>ppt_h</p:attrName>
                                        </p:attrNameLst>
                                      </p:cBhvr>
                                      <p:tavLst>
                                        <p:tav tm="0">
                                          <p:val>
                                            <p:strVal val="#ppt_h"/>
                                          </p:val>
                                        </p:tav>
                                        <p:tav tm="100000">
                                          <p:val>
                                            <p:strVal val="#ppt_h"/>
                                          </p:val>
                                        </p:tav>
                                      </p:tavLst>
                                    </p:anim>
                                    <p:animEffect transition="in" filter="fade">
                                      <p:cBhvr>
                                        <p:cTn id="15" dur="1000"/>
                                        <p:tgtEl>
                                          <p:spTgt spid="1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nodeType="clickEffect">
                                  <p:stCondLst>
                                    <p:cond delay="0"/>
                                  </p:stCondLst>
                                  <p:childTnLst>
                                    <p:set>
                                      <p:cBhvr>
                                        <p:cTn id="19" dur="1" fill="hold">
                                          <p:stCondLst>
                                            <p:cond delay="0"/>
                                          </p:stCondLst>
                                        </p:cTn>
                                        <p:tgtEl>
                                          <p:spTgt spid="13">
                                            <p:txEl>
                                              <p:pRg st="2" end="2"/>
                                            </p:txEl>
                                          </p:spTgt>
                                        </p:tgtEl>
                                        <p:attrNameLst>
                                          <p:attrName>style.visibility</p:attrName>
                                        </p:attrNameLst>
                                      </p:cBhvr>
                                      <p:to>
                                        <p:strVal val="visible"/>
                                      </p:to>
                                    </p:set>
                                    <p:anim calcmode="lin" valueType="num">
                                      <p:cBhvr>
                                        <p:cTn id="20" dur="1000" fill="hold"/>
                                        <p:tgtEl>
                                          <p:spTgt spid="13">
                                            <p:txEl>
                                              <p:pRg st="2" end="2"/>
                                            </p:txEl>
                                          </p:spTgt>
                                        </p:tgtEl>
                                        <p:attrNameLst>
                                          <p:attrName>ppt_w</p:attrName>
                                        </p:attrNameLst>
                                      </p:cBhvr>
                                      <p:tavLst>
                                        <p:tav tm="0">
                                          <p:val>
                                            <p:strVal val="#ppt_w*0.70"/>
                                          </p:val>
                                        </p:tav>
                                        <p:tav tm="100000">
                                          <p:val>
                                            <p:strVal val="#ppt_w"/>
                                          </p:val>
                                        </p:tav>
                                      </p:tavLst>
                                    </p:anim>
                                    <p:anim calcmode="lin" valueType="num">
                                      <p:cBhvr>
                                        <p:cTn id="21" dur="1000" fill="hold"/>
                                        <p:tgtEl>
                                          <p:spTgt spid="13">
                                            <p:txEl>
                                              <p:pRg st="2" end="2"/>
                                            </p:txEl>
                                          </p:spTgt>
                                        </p:tgtEl>
                                        <p:attrNameLst>
                                          <p:attrName>ppt_h</p:attrName>
                                        </p:attrNameLst>
                                      </p:cBhvr>
                                      <p:tavLst>
                                        <p:tav tm="0">
                                          <p:val>
                                            <p:strVal val="#ppt_h"/>
                                          </p:val>
                                        </p:tav>
                                        <p:tav tm="100000">
                                          <p:val>
                                            <p:strVal val="#ppt_h"/>
                                          </p:val>
                                        </p:tav>
                                      </p:tavLst>
                                    </p:anim>
                                    <p:animEffect transition="in" filter="fade">
                                      <p:cBhvr>
                                        <p:cTn id="22" dur="1000"/>
                                        <p:tgtEl>
                                          <p:spTgt spid="1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5" presetClass="entr" presetSubtype="0" fill="hold" nodeType="clickEffect">
                                  <p:stCondLst>
                                    <p:cond delay="0"/>
                                  </p:stCondLst>
                                  <p:childTnLst>
                                    <p:set>
                                      <p:cBhvr>
                                        <p:cTn id="26" dur="1" fill="hold">
                                          <p:stCondLst>
                                            <p:cond delay="0"/>
                                          </p:stCondLst>
                                        </p:cTn>
                                        <p:tgtEl>
                                          <p:spTgt spid="13">
                                            <p:txEl>
                                              <p:pRg st="3" end="3"/>
                                            </p:txEl>
                                          </p:spTgt>
                                        </p:tgtEl>
                                        <p:attrNameLst>
                                          <p:attrName>style.visibility</p:attrName>
                                        </p:attrNameLst>
                                      </p:cBhvr>
                                      <p:to>
                                        <p:strVal val="visible"/>
                                      </p:to>
                                    </p:set>
                                    <p:anim calcmode="lin" valueType="num">
                                      <p:cBhvr>
                                        <p:cTn id="27" dur="1000" fill="hold"/>
                                        <p:tgtEl>
                                          <p:spTgt spid="13">
                                            <p:txEl>
                                              <p:pRg st="3" end="3"/>
                                            </p:txEl>
                                          </p:spTgt>
                                        </p:tgtEl>
                                        <p:attrNameLst>
                                          <p:attrName>ppt_w</p:attrName>
                                        </p:attrNameLst>
                                      </p:cBhvr>
                                      <p:tavLst>
                                        <p:tav tm="0">
                                          <p:val>
                                            <p:strVal val="#ppt_w*0.70"/>
                                          </p:val>
                                        </p:tav>
                                        <p:tav tm="100000">
                                          <p:val>
                                            <p:strVal val="#ppt_w"/>
                                          </p:val>
                                        </p:tav>
                                      </p:tavLst>
                                    </p:anim>
                                    <p:anim calcmode="lin" valueType="num">
                                      <p:cBhvr>
                                        <p:cTn id="28" dur="1000" fill="hold"/>
                                        <p:tgtEl>
                                          <p:spTgt spid="13">
                                            <p:txEl>
                                              <p:pRg st="3" end="3"/>
                                            </p:txEl>
                                          </p:spTgt>
                                        </p:tgtEl>
                                        <p:attrNameLst>
                                          <p:attrName>ppt_h</p:attrName>
                                        </p:attrNameLst>
                                      </p:cBhvr>
                                      <p:tavLst>
                                        <p:tav tm="0">
                                          <p:val>
                                            <p:strVal val="#ppt_h"/>
                                          </p:val>
                                        </p:tav>
                                        <p:tav tm="100000">
                                          <p:val>
                                            <p:strVal val="#ppt_h"/>
                                          </p:val>
                                        </p:tav>
                                      </p:tavLst>
                                    </p:anim>
                                    <p:animEffect transition="in" filter="fade">
                                      <p:cBhvr>
                                        <p:cTn id="29" dur="10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6805A6-9898-2D42-B3F4-3823EE4C502F}"/>
              </a:ext>
            </a:extLst>
          </p:cNvPr>
          <p:cNvSpPr>
            <a:spLocks noGrp="1"/>
          </p:cNvSpPr>
          <p:nvPr>
            <p:ph type="title"/>
          </p:nvPr>
        </p:nvSpPr>
        <p:spPr>
          <a:xfrm>
            <a:off x="4362981" y="648681"/>
            <a:ext cx="7459825" cy="1325563"/>
          </a:xfrm>
        </p:spPr>
        <p:txBody>
          <a:bodyPr>
            <a:noAutofit/>
          </a:bodyPr>
          <a:lstStyle/>
          <a:p>
            <a:r>
              <a:rPr lang="fr-FR" sz="5000" dirty="0">
                <a:latin typeface="+mn-lt"/>
              </a:rPr>
              <a:t>					</a:t>
            </a:r>
            <a:r>
              <a:rPr lang="fr-FR" sz="5000" b="1" dirty="0">
                <a:latin typeface="+mn-lt"/>
              </a:rPr>
              <a:t>Reconnaissance Faciale</a:t>
            </a:r>
          </a:p>
        </p:txBody>
      </p:sp>
      <p:pic>
        <p:nvPicPr>
          <p:cNvPr id="4" name="Image 3">
            <a:extLst>
              <a:ext uri="{FF2B5EF4-FFF2-40B4-BE49-F238E27FC236}">
                <a16:creationId xmlns:a16="http://schemas.microsoft.com/office/drawing/2014/main" id="{6F7B77BE-B43B-5149-8693-483F52F32148}"/>
              </a:ext>
            </a:extLst>
          </p:cNvPr>
          <p:cNvPicPr>
            <a:picLocks noChangeAspect="1"/>
          </p:cNvPicPr>
          <p:nvPr/>
        </p:nvPicPr>
        <p:blipFill>
          <a:blip r:embed="rId2"/>
          <a:stretch>
            <a:fillRect/>
          </a:stretch>
        </p:blipFill>
        <p:spPr>
          <a:xfrm>
            <a:off x="1093367" y="641316"/>
            <a:ext cx="4217021" cy="670147"/>
          </a:xfrm>
          <a:prstGeom prst="rect">
            <a:avLst/>
          </a:prstGeom>
        </p:spPr>
      </p:pic>
      <p:pic>
        <p:nvPicPr>
          <p:cNvPr id="5" name="Image 4">
            <a:extLst>
              <a:ext uri="{FF2B5EF4-FFF2-40B4-BE49-F238E27FC236}">
                <a16:creationId xmlns:a16="http://schemas.microsoft.com/office/drawing/2014/main" id="{BAA6E6B5-DA55-C54E-9D27-F43DA6F050B4}"/>
              </a:ext>
            </a:extLst>
          </p:cNvPr>
          <p:cNvPicPr>
            <a:picLocks noChangeAspect="1"/>
          </p:cNvPicPr>
          <p:nvPr/>
        </p:nvPicPr>
        <p:blipFill>
          <a:blip r:embed="rId3"/>
          <a:stretch>
            <a:fillRect/>
          </a:stretch>
        </p:blipFill>
        <p:spPr>
          <a:xfrm>
            <a:off x="1196398" y="1543051"/>
            <a:ext cx="3378558" cy="2496099"/>
          </a:xfrm>
          <a:prstGeom prst="rect">
            <a:avLst/>
          </a:prstGeom>
        </p:spPr>
      </p:pic>
      <p:sp>
        <p:nvSpPr>
          <p:cNvPr id="10" name="Rectangle 9">
            <a:extLst>
              <a:ext uri="{FF2B5EF4-FFF2-40B4-BE49-F238E27FC236}">
                <a16:creationId xmlns:a16="http://schemas.microsoft.com/office/drawing/2014/main" id="{F38DC389-8276-7842-A45B-81700C610A76}"/>
              </a:ext>
            </a:extLst>
          </p:cNvPr>
          <p:cNvSpPr/>
          <p:nvPr/>
        </p:nvSpPr>
        <p:spPr>
          <a:xfrm>
            <a:off x="5063403" y="2407934"/>
            <a:ext cx="6939708" cy="3539430"/>
          </a:xfrm>
          <a:prstGeom prst="rect">
            <a:avLst/>
          </a:prstGeom>
        </p:spPr>
        <p:txBody>
          <a:bodyPr wrap="square">
            <a:spAutoFit/>
          </a:bodyPr>
          <a:lstStyle/>
          <a:p>
            <a:pPr marL="12700" indent="-12700" fontAlgn="base"/>
            <a:r>
              <a:rPr lang="fr-FR" sz="2000" b="1" dirty="0">
                <a:effectLst/>
                <a:latin typeface="gibson"/>
              </a:rPr>
              <a:t>Plus loin ensemble - Vers une hybridation des solutions​</a:t>
            </a:r>
          </a:p>
          <a:p>
            <a:pPr algn="just" fontAlgn="base"/>
            <a:endParaRPr lang="fr-FR" b="0" i="0" dirty="0">
              <a:effectLst/>
              <a:latin typeface="gibson"/>
            </a:endParaRPr>
          </a:p>
          <a:p>
            <a:pPr fontAlgn="base"/>
            <a:r>
              <a:rPr lang="fr-FR" b="0" i="0" dirty="0">
                <a:effectLst/>
                <a:latin typeface="gibson"/>
              </a:rPr>
              <a:t>Il apparait clairement que </a:t>
            </a:r>
            <a:r>
              <a:rPr lang="fr-FR" b="1" i="0" dirty="0">
                <a:effectLst/>
                <a:highlight>
                  <a:srgbClr val="FFFF00"/>
                </a:highlight>
                <a:latin typeface="gibson"/>
              </a:rPr>
              <a:t>les solutions d'identification et d'authentification de demain emprunteront à toutes les dimensions de la biométrie.</a:t>
            </a:r>
          </a:p>
          <a:p>
            <a:pPr fontAlgn="base"/>
            <a:r>
              <a:rPr lang="fr-FR" b="0" i="0" dirty="0">
                <a:effectLst/>
                <a:latin typeface="gibson"/>
              </a:rPr>
              <a:t>Ce sera grâce à une sorte de « </a:t>
            </a:r>
            <a:r>
              <a:rPr lang="fr-FR" b="0" i="0" dirty="0" err="1">
                <a:effectLst/>
                <a:latin typeface="gibson"/>
              </a:rPr>
              <a:t>biometrix</a:t>
            </a:r>
            <a:r>
              <a:rPr lang="fr-FR" b="0" i="0" dirty="0">
                <a:effectLst/>
                <a:latin typeface="gibson"/>
              </a:rPr>
              <a:t> » ou « </a:t>
            </a:r>
            <a:r>
              <a:rPr lang="fr-FR" b="0" i="0" dirty="0" err="1">
                <a:effectLst/>
                <a:latin typeface="gibson"/>
              </a:rPr>
              <a:t>biometric</a:t>
            </a:r>
            <a:r>
              <a:rPr lang="fr-FR" b="0" i="0" dirty="0">
                <a:effectLst/>
                <a:latin typeface="gibson"/>
              </a:rPr>
              <a:t> mix », c'est-à-dire à l'association de plusieurs modes d'authentification, que nous pourrons garantir une totale sécurité au monde de demain.</a:t>
            </a:r>
          </a:p>
          <a:p>
            <a:pPr fontAlgn="base"/>
            <a:endParaRPr lang="fr-FR" b="0" i="0" dirty="0">
              <a:effectLst/>
              <a:latin typeface="gibson"/>
            </a:endParaRPr>
          </a:p>
          <a:p>
            <a:pPr fontAlgn="base"/>
            <a:r>
              <a:rPr lang="fr-FR" sz="2000" b="1" i="0" dirty="0">
                <a:effectLst/>
                <a:highlight>
                  <a:srgbClr val="FFFF00"/>
                </a:highlight>
                <a:latin typeface="gibson"/>
              </a:rPr>
              <a:t>C'est l'ambition, par exemple, de la solution </a:t>
            </a:r>
            <a:r>
              <a:rPr lang="fr-FR" sz="2000" b="1" i="0" u="none" strike="noStrike" dirty="0">
                <a:effectLst/>
                <a:highlight>
                  <a:srgbClr val="FFFF00"/>
                </a:highlight>
                <a:latin typeface="gibson"/>
                <a:hlinkClick r:id="rId4">
                  <a:extLst>
                    <a:ext uri="{A12FA001-AC4F-418D-AE19-62706E023703}">
                      <ahyp:hlinkClr xmlns:ahyp="http://schemas.microsoft.com/office/drawing/2018/hyperlinkcolor" val="tx"/>
                    </a:ext>
                  </a:extLst>
                </a:hlinkClick>
              </a:rPr>
              <a:t>Gemalto Assurance Hub</a:t>
            </a:r>
            <a:r>
              <a:rPr lang="fr-FR" sz="2000" b="1" i="0" dirty="0">
                <a:effectLst/>
                <a:highlight>
                  <a:srgbClr val="FFFF00"/>
                </a:highlight>
                <a:latin typeface="gibson"/>
              </a:rPr>
              <a:t> de Thales qui intègre de la biométrie comportementale et géolocalisation.</a:t>
            </a:r>
          </a:p>
        </p:txBody>
      </p:sp>
    </p:spTree>
    <p:extLst>
      <p:ext uri="{BB962C8B-B14F-4D97-AF65-F5344CB8AC3E}">
        <p14:creationId xmlns:p14="http://schemas.microsoft.com/office/powerpoint/2010/main" val="4273398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314BDF6-3314-F04D-A32C-56B51E9894EA}"/>
              </a:ext>
            </a:extLst>
          </p:cNvPr>
          <p:cNvSpPr>
            <a:spLocks noGrp="1"/>
          </p:cNvSpPr>
          <p:nvPr>
            <p:ph type="title"/>
          </p:nvPr>
        </p:nvSpPr>
        <p:spPr>
          <a:xfrm>
            <a:off x="5615189" y="976389"/>
            <a:ext cx="6027314" cy="1325563"/>
          </a:xfrm>
        </p:spPr>
        <p:txBody>
          <a:bodyPr>
            <a:noAutofit/>
          </a:bodyPr>
          <a:lstStyle/>
          <a:p>
            <a:r>
              <a:rPr lang="fr-FR" sz="5000" b="1" dirty="0">
                <a:latin typeface="+mn-lt"/>
              </a:rPr>
              <a:t>Identité numérique</a:t>
            </a:r>
          </a:p>
        </p:txBody>
      </p:sp>
      <p:pic>
        <p:nvPicPr>
          <p:cNvPr id="4" name="Image 3">
            <a:extLst>
              <a:ext uri="{FF2B5EF4-FFF2-40B4-BE49-F238E27FC236}">
                <a16:creationId xmlns:a16="http://schemas.microsoft.com/office/drawing/2014/main" id="{6E62B27A-4992-6346-A5FB-09A961671CAF}"/>
              </a:ext>
            </a:extLst>
          </p:cNvPr>
          <p:cNvPicPr>
            <a:picLocks noChangeAspect="1"/>
          </p:cNvPicPr>
          <p:nvPr/>
        </p:nvPicPr>
        <p:blipFill>
          <a:blip r:embed="rId2"/>
          <a:stretch>
            <a:fillRect/>
          </a:stretch>
        </p:blipFill>
        <p:spPr>
          <a:xfrm>
            <a:off x="1119125" y="641316"/>
            <a:ext cx="4217021" cy="670147"/>
          </a:xfrm>
          <a:prstGeom prst="rect">
            <a:avLst/>
          </a:prstGeom>
        </p:spPr>
      </p:pic>
      <p:pic>
        <p:nvPicPr>
          <p:cNvPr id="5" name="Image 4">
            <a:extLst>
              <a:ext uri="{FF2B5EF4-FFF2-40B4-BE49-F238E27FC236}">
                <a16:creationId xmlns:a16="http://schemas.microsoft.com/office/drawing/2014/main" id="{42E261E4-107F-8944-9A6C-1453F84A4BA4}"/>
              </a:ext>
            </a:extLst>
          </p:cNvPr>
          <p:cNvPicPr>
            <a:picLocks noChangeAspect="1"/>
          </p:cNvPicPr>
          <p:nvPr/>
        </p:nvPicPr>
        <p:blipFill>
          <a:blip r:embed="rId3"/>
          <a:stretch>
            <a:fillRect/>
          </a:stretch>
        </p:blipFill>
        <p:spPr>
          <a:xfrm>
            <a:off x="0" y="2079186"/>
            <a:ext cx="12192000" cy="3420844"/>
          </a:xfrm>
          <a:prstGeom prst="rect">
            <a:avLst/>
          </a:prstGeom>
        </p:spPr>
      </p:pic>
    </p:spTree>
    <p:extLst>
      <p:ext uri="{BB962C8B-B14F-4D97-AF65-F5344CB8AC3E}">
        <p14:creationId xmlns:p14="http://schemas.microsoft.com/office/powerpoint/2010/main" val="3283875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314BDF6-3314-F04D-A32C-56B51E9894EA}"/>
              </a:ext>
            </a:extLst>
          </p:cNvPr>
          <p:cNvSpPr>
            <a:spLocks noGrp="1"/>
          </p:cNvSpPr>
          <p:nvPr>
            <p:ph type="title"/>
          </p:nvPr>
        </p:nvSpPr>
        <p:spPr>
          <a:xfrm>
            <a:off x="5615189" y="976389"/>
            <a:ext cx="6027314" cy="1325563"/>
          </a:xfrm>
        </p:spPr>
        <p:txBody>
          <a:bodyPr>
            <a:noAutofit/>
          </a:bodyPr>
          <a:lstStyle/>
          <a:p>
            <a:r>
              <a:rPr lang="fr-FR" sz="5000" b="1" dirty="0">
                <a:latin typeface="+mn-lt"/>
              </a:rPr>
              <a:t>Identité numérique</a:t>
            </a:r>
          </a:p>
        </p:txBody>
      </p:sp>
      <p:pic>
        <p:nvPicPr>
          <p:cNvPr id="4" name="Image 3">
            <a:extLst>
              <a:ext uri="{FF2B5EF4-FFF2-40B4-BE49-F238E27FC236}">
                <a16:creationId xmlns:a16="http://schemas.microsoft.com/office/drawing/2014/main" id="{6E62B27A-4992-6346-A5FB-09A961671CAF}"/>
              </a:ext>
            </a:extLst>
          </p:cNvPr>
          <p:cNvPicPr>
            <a:picLocks noChangeAspect="1"/>
          </p:cNvPicPr>
          <p:nvPr/>
        </p:nvPicPr>
        <p:blipFill>
          <a:blip r:embed="rId2"/>
          <a:stretch>
            <a:fillRect/>
          </a:stretch>
        </p:blipFill>
        <p:spPr>
          <a:xfrm>
            <a:off x="1119125" y="641316"/>
            <a:ext cx="4217021" cy="670147"/>
          </a:xfrm>
          <a:prstGeom prst="rect">
            <a:avLst/>
          </a:prstGeom>
        </p:spPr>
      </p:pic>
      <p:pic>
        <p:nvPicPr>
          <p:cNvPr id="6" name="Image 5">
            <a:extLst>
              <a:ext uri="{FF2B5EF4-FFF2-40B4-BE49-F238E27FC236}">
                <a16:creationId xmlns:a16="http://schemas.microsoft.com/office/drawing/2014/main" id="{0DFD24D0-AA4F-E74A-8599-56F85E0776AC}"/>
              </a:ext>
            </a:extLst>
          </p:cNvPr>
          <p:cNvPicPr>
            <a:picLocks noChangeAspect="1"/>
          </p:cNvPicPr>
          <p:nvPr/>
        </p:nvPicPr>
        <p:blipFill>
          <a:blip r:embed="rId3"/>
          <a:stretch>
            <a:fillRect/>
          </a:stretch>
        </p:blipFill>
        <p:spPr>
          <a:xfrm>
            <a:off x="1139513" y="1639170"/>
            <a:ext cx="2890770" cy="3253862"/>
          </a:xfrm>
          <a:prstGeom prst="rect">
            <a:avLst/>
          </a:prstGeom>
        </p:spPr>
      </p:pic>
      <p:pic>
        <p:nvPicPr>
          <p:cNvPr id="7" name="Image 6">
            <a:extLst>
              <a:ext uri="{FF2B5EF4-FFF2-40B4-BE49-F238E27FC236}">
                <a16:creationId xmlns:a16="http://schemas.microsoft.com/office/drawing/2014/main" id="{D4E7B4C7-09B4-214D-A199-93545AC85C58}"/>
              </a:ext>
            </a:extLst>
          </p:cNvPr>
          <p:cNvPicPr>
            <a:picLocks noChangeAspect="1"/>
          </p:cNvPicPr>
          <p:nvPr/>
        </p:nvPicPr>
        <p:blipFill>
          <a:blip r:embed="rId4"/>
          <a:stretch>
            <a:fillRect/>
          </a:stretch>
        </p:blipFill>
        <p:spPr>
          <a:xfrm>
            <a:off x="1003749" y="4857615"/>
            <a:ext cx="3826004" cy="1464032"/>
          </a:xfrm>
          <a:prstGeom prst="rect">
            <a:avLst/>
          </a:prstGeom>
        </p:spPr>
      </p:pic>
      <p:pic>
        <p:nvPicPr>
          <p:cNvPr id="8" name="Image 7">
            <a:extLst>
              <a:ext uri="{FF2B5EF4-FFF2-40B4-BE49-F238E27FC236}">
                <a16:creationId xmlns:a16="http://schemas.microsoft.com/office/drawing/2014/main" id="{F366037C-3574-B942-8D1A-449E19A311E1}"/>
              </a:ext>
            </a:extLst>
          </p:cNvPr>
          <p:cNvPicPr>
            <a:picLocks noChangeAspect="1"/>
          </p:cNvPicPr>
          <p:nvPr/>
        </p:nvPicPr>
        <p:blipFill>
          <a:blip r:embed="rId5"/>
          <a:stretch>
            <a:fillRect/>
          </a:stretch>
        </p:blipFill>
        <p:spPr>
          <a:xfrm>
            <a:off x="4922505" y="2489190"/>
            <a:ext cx="7248033" cy="4133717"/>
          </a:xfrm>
          <a:prstGeom prst="rect">
            <a:avLst/>
          </a:prstGeom>
        </p:spPr>
      </p:pic>
    </p:spTree>
    <p:extLst>
      <p:ext uri="{BB962C8B-B14F-4D97-AF65-F5344CB8AC3E}">
        <p14:creationId xmlns:p14="http://schemas.microsoft.com/office/powerpoint/2010/main" val="1318563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ppt_x</p:attrName>
                                        </p:attrNameLst>
                                      </p:cBhvr>
                                      <p:tavLst>
                                        <p:tav tm="0">
                                          <p:val>
                                            <p:strVal val="#ppt_x-#ppt_w*1.125000"/>
                                          </p:val>
                                        </p:tav>
                                        <p:tav tm="100000">
                                          <p:val>
                                            <p:strVal val="#ppt_x"/>
                                          </p:val>
                                        </p:tav>
                                      </p:tavLst>
                                    </p:anim>
                                    <p:animEffect transition="in" filter="wipe(right)">
                                      <p:cBhvr>
                                        <p:cTn id="8" dur="500"/>
                                        <p:tgtEl>
                                          <p:spTgt spid="6"/>
                                        </p:tgtEl>
                                      </p:cBhvr>
                                    </p:animEffect>
                                  </p:childTnLst>
                                </p:cTn>
                              </p:par>
                              <p:par>
                                <p:cTn id="9" presetID="12" presetClass="entr" presetSubtype="8"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p:tgtEl>
                                          <p:spTgt spid="7"/>
                                        </p:tgtEl>
                                        <p:attrNameLst>
                                          <p:attrName>ppt_x</p:attrName>
                                        </p:attrNameLst>
                                      </p:cBhvr>
                                      <p:tavLst>
                                        <p:tav tm="0">
                                          <p:val>
                                            <p:strVal val="#ppt_x-#ppt_w*1.125000"/>
                                          </p:val>
                                        </p:tav>
                                        <p:tav tm="100000">
                                          <p:val>
                                            <p:strVal val="#ppt_x"/>
                                          </p:val>
                                        </p:tav>
                                      </p:tavLst>
                                    </p:anim>
                                    <p:animEffect transition="in" filter="wipe(righ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strVal val="#ppt_w*0.70"/>
                                          </p:val>
                                        </p:tav>
                                        <p:tav tm="100000">
                                          <p:val>
                                            <p:strVal val="#ppt_w"/>
                                          </p:val>
                                        </p:tav>
                                      </p:tavLst>
                                    </p:anim>
                                    <p:anim calcmode="lin" valueType="num">
                                      <p:cBhvr>
                                        <p:cTn id="18" dur="1000" fill="hold"/>
                                        <p:tgtEl>
                                          <p:spTgt spid="8"/>
                                        </p:tgtEl>
                                        <p:attrNameLst>
                                          <p:attrName>ppt_h</p:attrName>
                                        </p:attrNameLst>
                                      </p:cBhvr>
                                      <p:tavLst>
                                        <p:tav tm="0">
                                          <p:val>
                                            <p:strVal val="#ppt_h"/>
                                          </p:val>
                                        </p:tav>
                                        <p:tav tm="100000">
                                          <p:val>
                                            <p:strVal val="#ppt_h"/>
                                          </p:val>
                                        </p:tav>
                                      </p:tavLst>
                                    </p:anim>
                                    <p:animEffect transition="in" filter="fade">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314BDF6-3314-F04D-A32C-56B51E9894EA}"/>
              </a:ext>
            </a:extLst>
          </p:cNvPr>
          <p:cNvSpPr>
            <a:spLocks noGrp="1"/>
          </p:cNvSpPr>
          <p:nvPr>
            <p:ph type="title"/>
          </p:nvPr>
        </p:nvSpPr>
        <p:spPr>
          <a:xfrm>
            <a:off x="5615189" y="976389"/>
            <a:ext cx="6027314" cy="1325563"/>
          </a:xfrm>
        </p:spPr>
        <p:txBody>
          <a:bodyPr>
            <a:noAutofit/>
          </a:bodyPr>
          <a:lstStyle/>
          <a:p>
            <a:r>
              <a:rPr lang="fr-FR" sz="5000" b="1" dirty="0">
                <a:latin typeface="+mn-lt"/>
              </a:rPr>
              <a:t>Identité numérique</a:t>
            </a:r>
          </a:p>
        </p:txBody>
      </p:sp>
      <p:pic>
        <p:nvPicPr>
          <p:cNvPr id="4" name="Image 3">
            <a:extLst>
              <a:ext uri="{FF2B5EF4-FFF2-40B4-BE49-F238E27FC236}">
                <a16:creationId xmlns:a16="http://schemas.microsoft.com/office/drawing/2014/main" id="{6E62B27A-4992-6346-A5FB-09A961671CAF}"/>
              </a:ext>
            </a:extLst>
          </p:cNvPr>
          <p:cNvPicPr>
            <a:picLocks noChangeAspect="1"/>
          </p:cNvPicPr>
          <p:nvPr/>
        </p:nvPicPr>
        <p:blipFill>
          <a:blip r:embed="rId2"/>
          <a:stretch>
            <a:fillRect/>
          </a:stretch>
        </p:blipFill>
        <p:spPr>
          <a:xfrm>
            <a:off x="1119125" y="641316"/>
            <a:ext cx="4217021" cy="670147"/>
          </a:xfrm>
          <a:prstGeom prst="rect">
            <a:avLst/>
          </a:prstGeom>
        </p:spPr>
      </p:pic>
      <p:sp>
        <p:nvSpPr>
          <p:cNvPr id="3" name="Rectangle 2">
            <a:extLst>
              <a:ext uri="{FF2B5EF4-FFF2-40B4-BE49-F238E27FC236}">
                <a16:creationId xmlns:a16="http://schemas.microsoft.com/office/drawing/2014/main" id="{BD77A80E-34C3-6046-844A-9BB4529ECB1D}"/>
              </a:ext>
            </a:extLst>
          </p:cNvPr>
          <p:cNvSpPr/>
          <p:nvPr/>
        </p:nvSpPr>
        <p:spPr>
          <a:xfrm>
            <a:off x="1232078" y="2210237"/>
            <a:ext cx="6096000" cy="3416320"/>
          </a:xfrm>
          <a:prstGeom prst="rect">
            <a:avLst/>
          </a:prstGeom>
        </p:spPr>
        <p:txBody>
          <a:bodyPr>
            <a:spAutoFit/>
          </a:bodyPr>
          <a:lstStyle/>
          <a:p>
            <a:pPr fontAlgn="base"/>
            <a:r>
              <a:rPr lang="fr-CH" sz="2000" b="0" dirty="0">
                <a:solidFill>
                  <a:srgbClr val="5DBFD4"/>
                </a:solidFill>
                <a:effectLst/>
                <a:latin typeface="gibson"/>
              </a:rPr>
              <a:t>Gouvernements</a:t>
            </a:r>
          </a:p>
          <a:p>
            <a:pPr fontAlgn="base"/>
            <a:r>
              <a:rPr lang="fr-CH" b="1" i="0" dirty="0">
                <a:effectLst/>
                <a:highlight>
                  <a:srgbClr val="FFFF00"/>
                </a:highlight>
                <a:latin typeface="gibson"/>
              </a:rPr>
              <a:t>La digitalisation des administrations locales, régionales et nationales</a:t>
            </a:r>
            <a:r>
              <a:rPr lang="fr-CH" b="0" i="0" dirty="0">
                <a:effectLst/>
                <a:latin typeface="gibson"/>
              </a:rPr>
              <a:t> est susceptible d’offrir des services </a:t>
            </a:r>
            <a:r>
              <a:rPr lang="fr-CH" b="1" i="0" dirty="0">
                <a:effectLst/>
                <a:highlight>
                  <a:srgbClr val="FFFF00"/>
                </a:highlight>
                <a:latin typeface="gibson"/>
              </a:rPr>
              <a:t>plus rapides et plus pratiques aux citoyens</a:t>
            </a:r>
            <a:r>
              <a:rPr lang="fr-CH" b="0" i="0" dirty="0">
                <a:effectLst/>
                <a:latin typeface="gibson"/>
              </a:rPr>
              <a:t> tout en assurant </a:t>
            </a:r>
            <a:r>
              <a:rPr lang="fr-CH" b="1" i="0" dirty="0">
                <a:effectLst/>
                <a:highlight>
                  <a:srgbClr val="FFFF00"/>
                </a:highlight>
                <a:latin typeface="gibson"/>
              </a:rPr>
              <a:t>une meilleure efficacité organisationnelle.</a:t>
            </a:r>
            <a:r>
              <a:rPr lang="fr-CH" b="0" i="0" dirty="0">
                <a:effectLst/>
                <a:latin typeface="gibson"/>
              </a:rPr>
              <a:t> </a:t>
            </a:r>
          </a:p>
          <a:p>
            <a:pPr fontAlgn="base"/>
            <a:r>
              <a:rPr lang="fr-CH" b="1" i="0" dirty="0">
                <a:effectLst/>
                <a:highlight>
                  <a:srgbClr val="FFFF00"/>
                </a:highlight>
                <a:latin typeface="gibson"/>
              </a:rPr>
              <a:t>Nos services d’identité et de biométrie permettent aux gouvernements, aux organismes publics et aux entrepreneurs privés de préserver la sécurité </a:t>
            </a:r>
            <a:r>
              <a:rPr lang="fr-CH" b="0" i="0" dirty="0">
                <a:effectLst/>
                <a:latin typeface="gibson"/>
              </a:rPr>
              <a:t>des personnes, des données et des systèmes. Ils s’appuient sur la sécurité logicielle, le cryptage des données ainsi que sur des mécanismes d’identification, d’authentification et de biométrie éprouvés, </a:t>
            </a:r>
            <a:r>
              <a:rPr lang="fr-CH" b="1" i="0" dirty="0">
                <a:effectLst/>
                <a:highlight>
                  <a:srgbClr val="FFFF00"/>
                </a:highlight>
                <a:latin typeface="gibson"/>
              </a:rPr>
              <a:t>afin de relever les défis de la fraude et de la sécurité publique.</a:t>
            </a:r>
          </a:p>
        </p:txBody>
      </p:sp>
      <p:sp>
        <p:nvSpPr>
          <p:cNvPr id="6" name="Rectangle 5">
            <a:extLst>
              <a:ext uri="{FF2B5EF4-FFF2-40B4-BE49-F238E27FC236}">
                <a16:creationId xmlns:a16="http://schemas.microsoft.com/office/drawing/2014/main" id="{7E4B13DC-98E6-544A-B124-327DC49B468D}"/>
              </a:ext>
            </a:extLst>
          </p:cNvPr>
          <p:cNvSpPr/>
          <p:nvPr/>
        </p:nvSpPr>
        <p:spPr>
          <a:xfrm>
            <a:off x="7607121" y="2210237"/>
            <a:ext cx="3700530" cy="4555093"/>
          </a:xfrm>
          <a:prstGeom prst="rect">
            <a:avLst/>
          </a:prstGeom>
        </p:spPr>
        <p:txBody>
          <a:bodyPr wrap="square">
            <a:spAutoFit/>
          </a:bodyPr>
          <a:lstStyle/>
          <a:p>
            <a:pPr fontAlgn="base"/>
            <a:r>
              <a:rPr lang="fr-CH" sz="2000" b="0" dirty="0">
                <a:solidFill>
                  <a:srgbClr val="5DBFD4"/>
                </a:solidFill>
                <a:effectLst/>
                <a:latin typeface="gibson"/>
              </a:rPr>
              <a:t>Opérateurs mobiles</a:t>
            </a:r>
          </a:p>
          <a:p>
            <a:pPr fontAlgn="base"/>
            <a:r>
              <a:rPr lang="fr-CH" b="1" i="0" dirty="0">
                <a:effectLst/>
                <a:highlight>
                  <a:srgbClr val="FFFF00"/>
                </a:highlight>
                <a:latin typeface="gibson"/>
              </a:rPr>
              <a:t>Depuis le tout début du GSM, nous avons apporté la confiance à l’écosystème mobile. </a:t>
            </a:r>
          </a:p>
          <a:p>
            <a:pPr fontAlgn="base"/>
            <a:r>
              <a:rPr lang="fr-CH" b="0" i="0" dirty="0">
                <a:effectLst/>
                <a:latin typeface="gibson"/>
              </a:rPr>
              <a:t>Les opérateurs mobiles comptent sur nous pour connecter et authentifier des millions d’utilisateurs et d’appareils chaque jour. </a:t>
            </a:r>
          </a:p>
          <a:p>
            <a:pPr fontAlgn="base"/>
            <a:r>
              <a:rPr lang="fr-CH" b="1" i="0" dirty="0">
                <a:effectLst/>
                <a:highlight>
                  <a:srgbClr val="FFFF00"/>
                </a:highlight>
                <a:latin typeface="gibson"/>
              </a:rPr>
              <a:t>Grâce à un système d’identité numérique de confiance</a:t>
            </a:r>
            <a:r>
              <a:rPr lang="fr-CH" b="0" i="0" dirty="0">
                <a:effectLst/>
                <a:latin typeface="gibson"/>
              </a:rPr>
              <a:t> pour les clients et les appareils, reposant sur la technologie </a:t>
            </a:r>
            <a:r>
              <a:rPr lang="fr-CH" b="0" i="0" dirty="0" err="1">
                <a:effectLst/>
                <a:latin typeface="gibson"/>
              </a:rPr>
              <a:t>eSIM</a:t>
            </a:r>
            <a:r>
              <a:rPr lang="fr-CH" b="0" i="0" dirty="0">
                <a:effectLst/>
                <a:latin typeface="gibson"/>
              </a:rPr>
              <a:t> de dernière génération, nous offrons tout ce dont les opérateurs ont besoin </a:t>
            </a:r>
            <a:r>
              <a:rPr lang="fr-CH" b="1" i="0" dirty="0">
                <a:effectLst/>
                <a:highlight>
                  <a:srgbClr val="FFFF00"/>
                </a:highlight>
                <a:latin typeface="gibson"/>
              </a:rPr>
              <a:t>pour connecter et protéger l’accès aux réseaux cellulaires..</a:t>
            </a:r>
          </a:p>
        </p:txBody>
      </p:sp>
    </p:spTree>
    <p:extLst>
      <p:ext uri="{BB962C8B-B14F-4D97-AF65-F5344CB8AC3E}">
        <p14:creationId xmlns:p14="http://schemas.microsoft.com/office/powerpoint/2010/main" val="4143759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strVal val="#ppt_w*0.70"/>
                                          </p:val>
                                        </p:tav>
                                        <p:tav tm="100000">
                                          <p:val>
                                            <p:strVal val="#ppt_w"/>
                                          </p:val>
                                        </p:tav>
                                      </p:tavLst>
                                    </p:anim>
                                    <p:anim calcmode="lin" valueType="num">
                                      <p:cBhvr>
                                        <p:cTn id="15" dur="1000" fill="hold"/>
                                        <p:tgtEl>
                                          <p:spTgt spid="6"/>
                                        </p:tgtEl>
                                        <p:attrNameLst>
                                          <p:attrName>ppt_h</p:attrName>
                                        </p:attrNameLst>
                                      </p:cBhvr>
                                      <p:tavLst>
                                        <p:tav tm="0">
                                          <p:val>
                                            <p:strVal val="#ppt_h"/>
                                          </p:val>
                                        </p:tav>
                                        <p:tav tm="100000">
                                          <p:val>
                                            <p:strVal val="#ppt_h"/>
                                          </p:val>
                                        </p:tav>
                                      </p:tavLst>
                                    </p:anim>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314BDF6-3314-F04D-A32C-56B51E9894EA}"/>
              </a:ext>
            </a:extLst>
          </p:cNvPr>
          <p:cNvSpPr>
            <a:spLocks noGrp="1"/>
          </p:cNvSpPr>
          <p:nvPr>
            <p:ph type="title"/>
          </p:nvPr>
        </p:nvSpPr>
        <p:spPr>
          <a:xfrm>
            <a:off x="5615189" y="976389"/>
            <a:ext cx="6027314" cy="1325563"/>
          </a:xfrm>
        </p:spPr>
        <p:txBody>
          <a:bodyPr>
            <a:noAutofit/>
          </a:bodyPr>
          <a:lstStyle/>
          <a:p>
            <a:r>
              <a:rPr lang="fr-FR" sz="5000" b="1" dirty="0">
                <a:latin typeface="+mn-lt"/>
              </a:rPr>
              <a:t>Identité numérique</a:t>
            </a:r>
          </a:p>
        </p:txBody>
      </p:sp>
      <p:pic>
        <p:nvPicPr>
          <p:cNvPr id="4" name="Image 3">
            <a:extLst>
              <a:ext uri="{FF2B5EF4-FFF2-40B4-BE49-F238E27FC236}">
                <a16:creationId xmlns:a16="http://schemas.microsoft.com/office/drawing/2014/main" id="{6E62B27A-4992-6346-A5FB-09A961671CAF}"/>
              </a:ext>
            </a:extLst>
          </p:cNvPr>
          <p:cNvPicPr>
            <a:picLocks noChangeAspect="1"/>
          </p:cNvPicPr>
          <p:nvPr/>
        </p:nvPicPr>
        <p:blipFill>
          <a:blip r:embed="rId2"/>
          <a:stretch>
            <a:fillRect/>
          </a:stretch>
        </p:blipFill>
        <p:spPr>
          <a:xfrm>
            <a:off x="1119125" y="641316"/>
            <a:ext cx="4217021" cy="670147"/>
          </a:xfrm>
          <a:prstGeom prst="rect">
            <a:avLst/>
          </a:prstGeom>
        </p:spPr>
      </p:pic>
      <p:sp>
        <p:nvSpPr>
          <p:cNvPr id="5" name="Rectangle 4">
            <a:extLst>
              <a:ext uri="{FF2B5EF4-FFF2-40B4-BE49-F238E27FC236}">
                <a16:creationId xmlns:a16="http://schemas.microsoft.com/office/drawing/2014/main" id="{45E71D12-2107-6547-8DE5-2AB742EFDEAD}"/>
              </a:ext>
            </a:extLst>
          </p:cNvPr>
          <p:cNvSpPr/>
          <p:nvPr/>
        </p:nvSpPr>
        <p:spPr>
          <a:xfrm>
            <a:off x="1119125" y="2142476"/>
            <a:ext cx="4856672" cy="2616101"/>
          </a:xfrm>
          <a:prstGeom prst="rect">
            <a:avLst/>
          </a:prstGeom>
        </p:spPr>
        <p:txBody>
          <a:bodyPr wrap="square">
            <a:spAutoFit/>
          </a:bodyPr>
          <a:lstStyle/>
          <a:p>
            <a:pPr fontAlgn="base"/>
            <a:r>
              <a:rPr lang="fr-CH" sz="2000" b="0" dirty="0">
                <a:solidFill>
                  <a:srgbClr val="5DBFD4"/>
                </a:solidFill>
                <a:effectLst/>
                <a:latin typeface="gibson"/>
              </a:rPr>
              <a:t>Entreprise</a:t>
            </a:r>
          </a:p>
          <a:p>
            <a:pPr fontAlgn="base"/>
            <a:r>
              <a:rPr lang="fr-CH" b="1" i="0" dirty="0">
                <a:effectLst/>
                <a:highlight>
                  <a:srgbClr val="FFFF00"/>
                </a:highlight>
                <a:latin typeface="gibson"/>
              </a:rPr>
              <a:t>Nous fournissons aux entreprises des contrôles de gestion des accès modulaires et évolutifs ainsi qu’une authentification multifactorielle pour vérifier l’identité des personnes. </a:t>
            </a:r>
          </a:p>
          <a:p>
            <a:pPr fontAlgn="base"/>
            <a:r>
              <a:rPr lang="fr-CH" b="0" i="0" dirty="0">
                <a:effectLst/>
                <a:latin typeface="gibson"/>
              </a:rPr>
              <a:t>Dématérialisées et conçues </a:t>
            </a:r>
            <a:r>
              <a:rPr lang="fr-CH" b="1" i="0" dirty="0">
                <a:effectLst/>
                <a:highlight>
                  <a:srgbClr val="FFFF00"/>
                </a:highlight>
                <a:latin typeface="gibson"/>
              </a:rPr>
              <a:t>pour le cloud</a:t>
            </a:r>
            <a:r>
              <a:rPr lang="fr-CH" b="0" i="0" dirty="0">
                <a:effectLst/>
                <a:latin typeface="gibson"/>
              </a:rPr>
              <a:t>, ces solutions allient le confort et la sécurité par la mise en œuvre </a:t>
            </a:r>
            <a:r>
              <a:rPr lang="fr-CH" b="1" i="0" dirty="0">
                <a:effectLst/>
                <a:highlight>
                  <a:srgbClr val="FFFF00"/>
                </a:highlight>
                <a:latin typeface="gibson"/>
              </a:rPr>
              <a:t>d’un système d’authentification et d’identification unique pour les salariés.</a:t>
            </a:r>
          </a:p>
        </p:txBody>
      </p:sp>
      <p:sp>
        <p:nvSpPr>
          <p:cNvPr id="7" name="Rectangle 6">
            <a:extLst>
              <a:ext uri="{FF2B5EF4-FFF2-40B4-BE49-F238E27FC236}">
                <a16:creationId xmlns:a16="http://schemas.microsoft.com/office/drawing/2014/main" id="{2DA45E0D-25A3-AC4A-AD82-525ADBEB27C5}"/>
              </a:ext>
            </a:extLst>
          </p:cNvPr>
          <p:cNvSpPr/>
          <p:nvPr/>
        </p:nvSpPr>
        <p:spPr>
          <a:xfrm>
            <a:off x="6254841" y="2147059"/>
            <a:ext cx="5486400" cy="4001095"/>
          </a:xfrm>
          <a:prstGeom prst="rect">
            <a:avLst/>
          </a:prstGeom>
        </p:spPr>
        <p:txBody>
          <a:bodyPr wrap="square">
            <a:spAutoFit/>
          </a:bodyPr>
          <a:lstStyle/>
          <a:p>
            <a:pPr fontAlgn="base"/>
            <a:r>
              <a:rPr lang="fr-CH" sz="2000" b="0" dirty="0">
                <a:solidFill>
                  <a:srgbClr val="5DBFD4"/>
                </a:solidFill>
                <a:effectLst/>
                <a:latin typeface="gibson"/>
              </a:rPr>
              <a:t>Institutions financières</a:t>
            </a:r>
          </a:p>
          <a:p>
            <a:pPr fontAlgn="base"/>
            <a:r>
              <a:rPr lang="fr-CH" b="1" i="0" dirty="0">
                <a:effectLst/>
                <a:highlight>
                  <a:srgbClr val="FFFF00"/>
                </a:highlight>
                <a:latin typeface="gibson"/>
              </a:rPr>
              <a:t>Plus de 3 000 institutions financières, commerçants et autres acteurs du secteur se sont adressés à Thales pour sécuriser leurs transactions numériques et physiques.</a:t>
            </a:r>
            <a:r>
              <a:rPr lang="fr-CH" b="0" i="0" dirty="0">
                <a:effectLst/>
                <a:latin typeface="gibson"/>
              </a:rPr>
              <a:t> </a:t>
            </a:r>
          </a:p>
          <a:p>
            <a:pPr fontAlgn="base"/>
            <a:r>
              <a:rPr lang="fr-CH" b="0" i="0" dirty="0">
                <a:effectLst/>
                <a:latin typeface="gibson"/>
              </a:rPr>
              <a:t>Nous fournissons une vérification d’identité solide pour l’ouverture de nouveaux comptes clients. Nous chiffrons les données de paiement entre les consommateurs, les commerçants et les banques. </a:t>
            </a:r>
            <a:r>
              <a:rPr lang="fr-CH" b="1" i="0" dirty="0">
                <a:effectLst/>
                <a:highlight>
                  <a:srgbClr val="FFFF00"/>
                </a:highlight>
                <a:latin typeface="gibson"/>
              </a:rPr>
              <a:t>Nous proposons de multiples formes d’authentification, notamment biométriques, pour l’accès aux services bancaires numériques. </a:t>
            </a:r>
          </a:p>
          <a:p>
            <a:pPr fontAlgn="base"/>
            <a:r>
              <a:rPr lang="fr-CH" b="0" i="0" dirty="0">
                <a:effectLst/>
                <a:latin typeface="gibson"/>
              </a:rPr>
              <a:t>Et nous fournissons l’infrastructure technique agile et robuste </a:t>
            </a:r>
            <a:r>
              <a:rPr lang="fr-CH" b="1" i="0" dirty="0">
                <a:effectLst/>
                <a:highlight>
                  <a:srgbClr val="FFFF00"/>
                </a:highlight>
                <a:latin typeface="gibson"/>
              </a:rPr>
              <a:t>pour aider nos clients à continuer à s’adapter au changement.</a:t>
            </a:r>
          </a:p>
        </p:txBody>
      </p:sp>
    </p:spTree>
    <p:extLst>
      <p:ext uri="{BB962C8B-B14F-4D97-AF65-F5344CB8AC3E}">
        <p14:creationId xmlns:p14="http://schemas.microsoft.com/office/powerpoint/2010/main" val="1929274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605C1F04-6D2B-9F4A-ABB6-7D541C42DA97}"/>
              </a:ext>
            </a:extLst>
          </p:cNvPr>
          <p:cNvPicPr>
            <a:picLocks noChangeAspect="1"/>
          </p:cNvPicPr>
          <p:nvPr/>
        </p:nvPicPr>
        <p:blipFill>
          <a:blip r:embed="rId2"/>
          <a:stretch>
            <a:fillRect/>
          </a:stretch>
        </p:blipFill>
        <p:spPr>
          <a:xfrm>
            <a:off x="1453975" y="615558"/>
            <a:ext cx="4217021" cy="670147"/>
          </a:xfrm>
          <a:prstGeom prst="rect">
            <a:avLst/>
          </a:prstGeom>
        </p:spPr>
      </p:pic>
      <p:sp>
        <p:nvSpPr>
          <p:cNvPr id="13" name="Rectangle 12">
            <a:extLst>
              <a:ext uri="{FF2B5EF4-FFF2-40B4-BE49-F238E27FC236}">
                <a16:creationId xmlns:a16="http://schemas.microsoft.com/office/drawing/2014/main" id="{B7DB9C0A-572F-314C-AFB4-63AF0F4924DC}"/>
              </a:ext>
            </a:extLst>
          </p:cNvPr>
          <p:cNvSpPr/>
          <p:nvPr/>
        </p:nvSpPr>
        <p:spPr>
          <a:xfrm>
            <a:off x="1596982" y="2104000"/>
            <a:ext cx="9865216" cy="2677656"/>
          </a:xfrm>
          <a:prstGeom prst="rect">
            <a:avLst/>
          </a:prstGeom>
        </p:spPr>
        <p:txBody>
          <a:bodyPr wrap="square">
            <a:spAutoFit/>
          </a:bodyPr>
          <a:lstStyle/>
          <a:p>
            <a:pPr fontAlgn="base"/>
            <a:r>
              <a:rPr lang="fr-CH" sz="2400" b="0" i="0" dirty="0">
                <a:effectLst/>
                <a:latin typeface="gibson"/>
              </a:rPr>
              <a:t>Dans la 5G, les réseaux mobiles disposent d’un canal qui offre des </a:t>
            </a:r>
            <a:r>
              <a:rPr lang="fr-CH" sz="2400" b="0" i="0" u="none" strike="noStrike" dirty="0">
                <a:effectLst/>
                <a:latin typeface="gibson"/>
              </a:rPr>
              <a:t>niveaux de portée, </a:t>
            </a:r>
          </a:p>
          <a:p>
            <a:pPr fontAlgn="base"/>
            <a:r>
              <a:rPr lang="fr-CH" sz="2400" b="1" i="0" u="none" strike="noStrike" dirty="0">
                <a:effectLst/>
                <a:highlight>
                  <a:srgbClr val="FFFF00"/>
                </a:highlight>
                <a:latin typeface="gibson"/>
              </a:rPr>
              <a:t>de vitesse et de capacité sans précédent</a:t>
            </a:r>
            <a:r>
              <a:rPr lang="fr-CH" sz="2400" b="0" i="0" dirty="0">
                <a:effectLst/>
                <a:latin typeface="gibson"/>
              </a:rPr>
              <a:t>. </a:t>
            </a:r>
            <a:r>
              <a:rPr lang="fr-CH" sz="2400" b="1" i="0" dirty="0">
                <a:effectLst/>
                <a:highlight>
                  <a:srgbClr val="FFFF00"/>
                </a:highlight>
                <a:latin typeface="gibson"/>
              </a:rPr>
              <a:t>Ainsi, </a:t>
            </a:r>
            <a:r>
              <a:rPr lang="fr-CH" sz="2400" b="1" i="0" u="none" strike="noStrike" dirty="0">
                <a:effectLst/>
                <a:highlight>
                  <a:srgbClr val="FFFF00"/>
                </a:highlight>
                <a:latin typeface="gibson"/>
              </a:rPr>
              <a:t>elle peut connecter des milliards de capteurs</a:t>
            </a:r>
            <a:r>
              <a:rPr lang="fr-CH" sz="2400" b="1" i="0" dirty="0">
                <a:effectLst/>
                <a:highlight>
                  <a:srgbClr val="FFFF00"/>
                </a:highlight>
                <a:latin typeface="gibson"/>
              </a:rPr>
              <a:t>, de machines et autres « objets » dans les endroits les plus reculés. </a:t>
            </a:r>
          </a:p>
          <a:p>
            <a:pPr fontAlgn="base"/>
            <a:r>
              <a:rPr lang="fr-CH" sz="2400" b="0" i="0" dirty="0">
                <a:effectLst/>
                <a:latin typeface="gibson"/>
              </a:rPr>
              <a:t>La technologie réseau existante – </a:t>
            </a:r>
            <a:r>
              <a:rPr lang="fr-CH" sz="2400" b="0" i="0" u="none" strike="noStrike" dirty="0">
                <a:effectLst/>
                <a:latin typeface="gibson"/>
              </a:rPr>
              <a:t>4G</a:t>
            </a:r>
            <a:r>
              <a:rPr lang="fr-CH" sz="2400" b="0" i="0" dirty="0">
                <a:effectLst/>
                <a:latin typeface="gibson"/>
              </a:rPr>
              <a:t>, wifi </a:t>
            </a:r>
            <a:r>
              <a:rPr lang="fr-CH" sz="2400" b="0" i="0" dirty="0" err="1">
                <a:effectLst/>
                <a:latin typeface="gibson"/>
              </a:rPr>
              <a:t>etc</a:t>
            </a:r>
            <a:r>
              <a:rPr lang="fr-CH" sz="2400" b="0" i="0" dirty="0">
                <a:effectLst/>
                <a:latin typeface="gibson"/>
              </a:rPr>
              <a:t> – ne peut atteindre le niveau de portée et de fiabilité de la 5G.</a:t>
            </a:r>
          </a:p>
        </p:txBody>
      </p:sp>
      <p:sp>
        <p:nvSpPr>
          <p:cNvPr id="14" name="Rectangle 13">
            <a:extLst>
              <a:ext uri="{FF2B5EF4-FFF2-40B4-BE49-F238E27FC236}">
                <a16:creationId xmlns:a16="http://schemas.microsoft.com/office/drawing/2014/main" id="{E17313D8-ECA5-BD46-B8B1-E85722B15769}"/>
              </a:ext>
            </a:extLst>
          </p:cNvPr>
          <p:cNvSpPr/>
          <p:nvPr/>
        </p:nvSpPr>
        <p:spPr>
          <a:xfrm>
            <a:off x="1596982" y="4972517"/>
            <a:ext cx="10112060" cy="830997"/>
          </a:xfrm>
          <a:prstGeom prst="rect">
            <a:avLst/>
          </a:prstGeom>
        </p:spPr>
        <p:txBody>
          <a:bodyPr wrap="square">
            <a:spAutoFit/>
          </a:bodyPr>
          <a:lstStyle/>
          <a:p>
            <a:pPr fontAlgn="base"/>
            <a:r>
              <a:rPr lang="fr-CH" sz="2400" b="0" dirty="0">
                <a:effectLst/>
                <a:latin typeface="gibson"/>
              </a:rPr>
              <a:t>D’une transformation </a:t>
            </a:r>
            <a:r>
              <a:rPr lang="fr-CH" sz="2400" b="1" dirty="0">
                <a:effectLst/>
                <a:highlight>
                  <a:srgbClr val="FFFF00"/>
                </a:highlight>
                <a:latin typeface="gibson"/>
              </a:rPr>
              <a:t>physique</a:t>
            </a:r>
            <a:r>
              <a:rPr lang="fr-CH" sz="2400" b="0" dirty="0">
                <a:effectLst/>
                <a:latin typeface="gibson"/>
              </a:rPr>
              <a:t> à une transformation </a:t>
            </a:r>
            <a:r>
              <a:rPr lang="fr-CH" sz="2400" b="1" dirty="0">
                <a:effectLst/>
                <a:highlight>
                  <a:srgbClr val="FFFF00"/>
                </a:highlight>
                <a:latin typeface="gibson"/>
              </a:rPr>
              <a:t>numérique</a:t>
            </a:r>
            <a:r>
              <a:rPr lang="fr-CH" sz="2400" b="0" dirty="0">
                <a:effectLst/>
                <a:latin typeface="gibson"/>
              </a:rPr>
              <a:t> et vice-versa. </a:t>
            </a:r>
            <a:r>
              <a:rPr lang="fr-CH" sz="2400" b="1" dirty="0">
                <a:effectLst/>
                <a:highlight>
                  <a:srgbClr val="FFFF00"/>
                </a:highlight>
                <a:latin typeface="gibson"/>
              </a:rPr>
              <a:t>La 5G industrielle est le moteur de l’Industrie 4.0</a:t>
            </a:r>
          </a:p>
        </p:txBody>
      </p:sp>
      <p:pic>
        <p:nvPicPr>
          <p:cNvPr id="15" name="Image 14">
            <a:extLst>
              <a:ext uri="{FF2B5EF4-FFF2-40B4-BE49-F238E27FC236}">
                <a16:creationId xmlns:a16="http://schemas.microsoft.com/office/drawing/2014/main" id="{476C8F26-863F-2B4A-9403-7FE5FEAD9E53}"/>
              </a:ext>
            </a:extLst>
          </p:cNvPr>
          <p:cNvPicPr>
            <a:picLocks noChangeAspect="1"/>
          </p:cNvPicPr>
          <p:nvPr/>
        </p:nvPicPr>
        <p:blipFill>
          <a:blip r:embed="rId3"/>
          <a:stretch>
            <a:fillRect/>
          </a:stretch>
        </p:blipFill>
        <p:spPr>
          <a:xfrm>
            <a:off x="6194738" y="615558"/>
            <a:ext cx="5514304" cy="1139783"/>
          </a:xfrm>
          <a:prstGeom prst="rect">
            <a:avLst/>
          </a:prstGeom>
        </p:spPr>
      </p:pic>
    </p:spTree>
    <p:extLst>
      <p:ext uri="{BB962C8B-B14F-4D97-AF65-F5344CB8AC3E}">
        <p14:creationId xmlns:p14="http://schemas.microsoft.com/office/powerpoint/2010/main" val="3112647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ppt_x</p:attrName>
                                        </p:attrNameLst>
                                      </p:cBhvr>
                                      <p:tavLst>
                                        <p:tav tm="0">
                                          <p:val>
                                            <p:strVal val="#ppt_x-#ppt_w*1.125000"/>
                                          </p:val>
                                        </p:tav>
                                        <p:tav tm="100000">
                                          <p:val>
                                            <p:strVal val="#ppt_x"/>
                                          </p:val>
                                        </p:tav>
                                      </p:tavLst>
                                    </p:anim>
                                    <p:animEffect transition="in" filter="wipe(right)">
                                      <p:cBhvr>
                                        <p:cTn id="8" dur="500"/>
                                        <p:tgtEl>
                                          <p:spTgt spid="15"/>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strVal val="#ppt_w*0.70"/>
                                          </p:val>
                                        </p:tav>
                                        <p:tav tm="100000">
                                          <p:val>
                                            <p:strVal val="#ppt_w"/>
                                          </p:val>
                                        </p:tav>
                                      </p:tavLst>
                                    </p:anim>
                                    <p:anim calcmode="lin" valueType="num">
                                      <p:cBhvr>
                                        <p:cTn id="14" dur="1000" fill="hold"/>
                                        <p:tgtEl>
                                          <p:spTgt spid="13"/>
                                        </p:tgtEl>
                                        <p:attrNameLst>
                                          <p:attrName>ppt_h</p:attrName>
                                        </p:attrNameLst>
                                      </p:cBhvr>
                                      <p:tavLst>
                                        <p:tav tm="0">
                                          <p:val>
                                            <p:strVal val="#ppt_h"/>
                                          </p:val>
                                        </p:tav>
                                        <p:tav tm="100000">
                                          <p:val>
                                            <p:strVal val="#ppt_h"/>
                                          </p:val>
                                        </p:tav>
                                      </p:tavLst>
                                    </p:anim>
                                    <p:animEffect transition="in" filter="fade">
                                      <p:cBhvr>
                                        <p:cTn id="15" dur="10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1000" fill="hold"/>
                                        <p:tgtEl>
                                          <p:spTgt spid="14"/>
                                        </p:tgtEl>
                                        <p:attrNameLst>
                                          <p:attrName>ppt_w</p:attrName>
                                        </p:attrNameLst>
                                      </p:cBhvr>
                                      <p:tavLst>
                                        <p:tav tm="0">
                                          <p:val>
                                            <p:strVal val="#ppt_w*0.70"/>
                                          </p:val>
                                        </p:tav>
                                        <p:tav tm="100000">
                                          <p:val>
                                            <p:strVal val="#ppt_w"/>
                                          </p:val>
                                        </p:tav>
                                      </p:tavLst>
                                    </p:anim>
                                    <p:anim calcmode="lin" valueType="num">
                                      <p:cBhvr>
                                        <p:cTn id="21" dur="1000" fill="hold"/>
                                        <p:tgtEl>
                                          <p:spTgt spid="14"/>
                                        </p:tgtEl>
                                        <p:attrNameLst>
                                          <p:attrName>ppt_h</p:attrName>
                                        </p:attrNameLst>
                                      </p:cBhvr>
                                      <p:tavLst>
                                        <p:tav tm="0">
                                          <p:val>
                                            <p:strVal val="#ppt_h"/>
                                          </p:val>
                                        </p:tav>
                                        <p:tav tm="100000">
                                          <p:val>
                                            <p:strVal val="#ppt_h"/>
                                          </p:val>
                                        </p:tav>
                                      </p:tavLst>
                                    </p:anim>
                                    <p:animEffect transition="in" filter="fade">
                                      <p:cBhvr>
                                        <p:cTn id="22"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605C1F04-6D2B-9F4A-ABB6-7D541C42DA97}"/>
              </a:ext>
            </a:extLst>
          </p:cNvPr>
          <p:cNvPicPr>
            <a:picLocks noChangeAspect="1"/>
          </p:cNvPicPr>
          <p:nvPr/>
        </p:nvPicPr>
        <p:blipFill>
          <a:blip r:embed="rId2"/>
          <a:stretch>
            <a:fillRect/>
          </a:stretch>
        </p:blipFill>
        <p:spPr>
          <a:xfrm>
            <a:off x="1453975" y="615558"/>
            <a:ext cx="4217021" cy="670147"/>
          </a:xfrm>
          <a:prstGeom prst="rect">
            <a:avLst/>
          </a:prstGeom>
        </p:spPr>
      </p:pic>
      <p:sp>
        <p:nvSpPr>
          <p:cNvPr id="2" name="Rectangle 1">
            <a:extLst>
              <a:ext uri="{FF2B5EF4-FFF2-40B4-BE49-F238E27FC236}">
                <a16:creationId xmlns:a16="http://schemas.microsoft.com/office/drawing/2014/main" id="{9D5D0F7C-9028-D147-842D-FBC3F56656B7}"/>
              </a:ext>
            </a:extLst>
          </p:cNvPr>
          <p:cNvSpPr/>
          <p:nvPr/>
        </p:nvSpPr>
        <p:spPr>
          <a:xfrm>
            <a:off x="971017" y="2284550"/>
            <a:ext cx="10738025" cy="2677656"/>
          </a:xfrm>
          <a:prstGeom prst="rect">
            <a:avLst/>
          </a:prstGeom>
        </p:spPr>
        <p:txBody>
          <a:bodyPr wrap="square">
            <a:spAutoFit/>
          </a:bodyPr>
          <a:lstStyle/>
          <a:p>
            <a:pPr fontAlgn="base"/>
            <a:r>
              <a:rPr lang="fr-CH" sz="2400" b="0" i="0" dirty="0">
                <a:effectLst/>
                <a:latin typeface="gibson"/>
              </a:rPr>
              <a:t>La 5G induit le changement dans toute une variété de secteurs : énergie, commerce de détail, transport, logistique, etc. </a:t>
            </a:r>
          </a:p>
          <a:p>
            <a:pPr fontAlgn="base"/>
            <a:r>
              <a:rPr lang="fr-CH" sz="2400" b="1" i="0" dirty="0">
                <a:effectLst/>
                <a:highlight>
                  <a:srgbClr val="FFFF00"/>
                </a:highlight>
                <a:latin typeface="gibson"/>
              </a:rPr>
              <a:t>Elle est au cœur de la Quatrième révolution industrielle.</a:t>
            </a:r>
            <a:r>
              <a:rPr lang="fr-CH" sz="2400" b="0" i="0" dirty="0">
                <a:effectLst/>
                <a:latin typeface="gibson"/>
              </a:rPr>
              <a:t> </a:t>
            </a:r>
          </a:p>
          <a:p>
            <a:pPr fontAlgn="base"/>
            <a:endParaRPr lang="fr-CH" sz="2400" b="0" i="0" dirty="0">
              <a:effectLst/>
              <a:latin typeface="gibson"/>
            </a:endParaRPr>
          </a:p>
          <a:p>
            <a:pPr fontAlgn="base"/>
            <a:r>
              <a:rPr lang="fr-CH" sz="2400" b="1" i="0" dirty="0">
                <a:effectLst/>
                <a:highlight>
                  <a:srgbClr val="FFFF00"/>
                </a:highlight>
                <a:latin typeface="gibson"/>
              </a:rPr>
              <a:t>L’Industrie 4.0 (comme on l’appelle couramment) s’appuie sur l’</a:t>
            </a:r>
            <a:r>
              <a:rPr lang="fr-CH" sz="2400" b="1" i="0" u="none" strike="noStrike" dirty="0">
                <a:effectLst/>
                <a:highlight>
                  <a:srgbClr val="FFFF00"/>
                </a:highlight>
                <a:latin typeface="inherit"/>
              </a:rPr>
              <a:t>Internet des objets</a:t>
            </a:r>
            <a:r>
              <a:rPr lang="fr-CH" sz="2400" b="1" i="0" dirty="0">
                <a:effectLst/>
                <a:highlight>
                  <a:srgbClr val="FFFF00"/>
                </a:highlight>
                <a:latin typeface="gibson"/>
              </a:rPr>
              <a:t> (</a:t>
            </a:r>
            <a:r>
              <a:rPr lang="fr-CH" sz="2400" b="1" i="0" dirty="0" err="1">
                <a:effectLst/>
                <a:highlight>
                  <a:srgbClr val="FFFF00"/>
                </a:highlight>
                <a:latin typeface="gibson"/>
              </a:rPr>
              <a:t>IoT</a:t>
            </a:r>
            <a:r>
              <a:rPr lang="fr-CH" sz="2400" b="1" i="0" dirty="0">
                <a:effectLst/>
                <a:highlight>
                  <a:srgbClr val="FFFF00"/>
                </a:highlight>
                <a:latin typeface="gibson"/>
              </a:rPr>
              <a:t>)</a:t>
            </a:r>
            <a:r>
              <a:rPr lang="fr-CH" sz="2400" b="0" i="0" dirty="0">
                <a:effectLst/>
                <a:latin typeface="gibson"/>
              </a:rPr>
              <a:t> pour créer des systèmes de fabrication dans lesquels </a:t>
            </a:r>
            <a:r>
              <a:rPr lang="fr-CH" sz="2400" b="1" i="0" dirty="0">
                <a:effectLst/>
                <a:highlight>
                  <a:srgbClr val="FFFF00"/>
                </a:highlight>
                <a:latin typeface="gibson"/>
              </a:rPr>
              <a:t>les machines et les systèmes sont interconnectés en permanence. </a:t>
            </a:r>
          </a:p>
        </p:txBody>
      </p:sp>
      <p:pic>
        <p:nvPicPr>
          <p:cNvPr id="7" name="Image 6">
            <a:extLst>
              <a:ext uri="{FF2B5EF4-FFF2-40B4-BE49-F238E27FC236}">
                <a16:creationId xmlns:a16="http://schemas.microsoft.com/office/drawing/2014/main" id="{A8B04D27-14AF-A044-9617-98B0B402D7A1}"/>
              </a:ext>
            </a:extLst>
          </p:cNvPr>
          <p:cNvPicPr>
            <a:picLocks noChangeAspect="1"/>
          </p:cNvPicPr>
          <p:nvPr/>
        </p:nvPicPr>
        <p:blipFill>
          <a:blip r:embed="rId3"/>
          <a:stretch>
            <a:fillRect/>
          </a:stretch>
        </p:blipFill>
        <p:spPr>
          <a:xfrm>
            <a:off x="6194738" y="615558"/>
            <a:ext cx="5514304" cy="1139783"/>
          </a:xfrm>
          <a:prstGeom prst="rect">
            <a:avLst/>
          </a:prstGeom>
        </p:spPr>
      </p:pic>
    </p:spTree>
    <p:extLst>
      <p:ext uri="{BB962C8B-B14F-4D97-AF65-F5344CB8AC3E}">
        <p14:creationId xmlns:p14="http://schemas.microsoft.com/office/powerpoint/2010/main" val="1922439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 calcmode="lin" valueType="num">
                                      <p:cBhvr>
                                        <p:cTn id="12" dur="1000" fill="hold"/>
                                        <p:tgtEl>
                                          <p:spTgt spid="2">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2">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2">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p:cTn id="19" dur="1000" fill="hold"/>
                                        <p:tgtEl>
                                          <p:spTgt spid="2">
                                            <p:txEl>
                                              <p:pRg st="3" end="3"/>
                                            </p:txEl>
                                          </p:spTgt>
                                        </p:tgtEl>
                                        <p:attrNameLst>
                                          <p:attrName>ppt_w</p:attrName>
                                        </p:attrNameLst>
                                      </p:cBhvr>
                                      <p:tavLst>
                                        <p:tav tm="0">
                                          <p:val>
                                            <p:strVal val="#ppt_w*0.70"/>
                                          </p:val>
                                        </p:tav>
                                        <p:tav tm="100000">
                                          <p:val>
                                            <p:strVal val="#ppt_w"/>
                                          </p:val>
                                        </p:tav>
                                      </p:tavLst>
                                    </p:anim>
                                    <p:anim calcmode="lin" valueType="num">
                                      <p:cBhvr>
                                        <p:cTn id="20" dur="1000" fill="hold"/>
                                        <p:tgtEl>
                                          <p:spTgt spid="2">
                                            <p:txEl>
                                              <p:pRg st="3" end="3"/>
                                            </p:txEl>
                                          </p:spTgt>
                                        </p:tgtEl>
                                        <p:attrNameLst>
                                          <p:attrName>ppt_h</p:attrName>
                                        </p:attrNameLst>
                                      </p:cBhvr>
                                      <p:tavLst>
                                        <p:tav tm="0">
                                          <p:val>
                                            <p:strVal val="#ppt_h"/>
                                          </p:val>
                                        </p:tav>
                                        <p:tav tm="100000">
                                          <p:val>
                                            <p:strVal val="#ppt_h"/>
                                          </p:val>
                                        </p:tav>
                                      </p:tavLst>
                                    </p:anim>
                                    <p:animEffect transition="in" filter="fade">
                                      <p:cBhvr>
                                        <p:cTn id="21" dur="10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878C550-24BD-5140-AB15-3F7072E38BBF}"/>
              </a:ext>
            </a:extLst>
          </p:cNvPr>
          <p:cNvSpPr/>
          <p:nvPr/>
        </p:nvSpPr>
        <p:spPr>
          <a:xfrm>
            <a:off x="1226634" y="239971"/>
            <a:ext cx="10627113" cy="1323439"/>
          </a:xfrm>
          <a:prstGeom prst="rect">
            <a:avLst/>
          </a:prstGeom>
        </p:spPr>
        <p:txBody>
          <a:bodyPr wrap="square">
            <a:spAutoFit/>
          </a:bodyPr>
          <a:lstStyle/>
          <a:p>
            <a:r>
              <a:rPr lang="fr-CH" sz="4000" b="1" i="0" dirty="0">
                <a:solidFill>
                  <a:srgbClr val="212121"/>
                </a:solidFill>
                <a:effectLst/>
                <a:latin typeface="open_sansbold"/>
              </a:rPr>
              <a:t>ATOS et THALES </a:t>
            </a:r>
            <a:r>
              <a:rPr lang="fr-CH" sz="4000" i="0" dirty="0">
                <a:solidFill>
                  <a:srgbClr val="212121"/>
                </a:solidFill>
                <a:effectLst/>
                <a:latin typeface="open_sansbold"/>
              </a:rPr>
              <a:t>créent une coentreprise </a:t>
            </a:r>
          </a:p>
          <a:p>
            <a:r>
              <a:rPr lang="fr-CH" sz="4000" i="0" dirty="0">
                <a:solidFill>
                  <a:srgbClr val="212121"/>
                </a:solidFill>
                <a:effectLst/>
                <a:latin typeface="open_sansbold"/>
              </a:rPr>
              <a:t>dans </a:t>
            </a:r>
            <a:r>
              <a:rPr lang="fr-CH" sz="4000" b="1" i="0" dirty="0">
                <a:solidFill>
                  <a:srgbClr val="212121"/>
                </a:solidFill>
                <a:effectLst/>
                <a:latin typeface="open_sansbold"/>
              </a:rPr>
              <a:t>le </a:t>
            </a:r>
            <a:r>
              <a:rPr lang="fr-CH" sz="4000" b="1" dirty="0" err="1">
                <a:solidFill>
                  <a:srgbClr val="212121"/>
                </a:solidFill>
                <a:latin typeface="open_sansbold"/>
              </a:rPr>
              <a:t>B</a:t>
            </a:r>
            <a:r>
              <a:rPr lang="fr-CH" sz="4000" b="1" i="0" dirty="0" err="1">
                <a:solidFill>
                  <a:srgbClr val="212121"/>
                </a:solidFill>
                <a:effectLst/>
                <a:latin typeface="open_sansbold"/>
              </a:rPr>
              <a:t>ig</a:t>
            </a:r>
            <a:r>
              <a:rPr lang="fr-CH" sz="4000" b="1" i="0" dirty="0">
                <a:solidFill>
                  <a:srgbClr val="212121"/>
                </a:solidFill>
                <a:effectLst/>
                <a:latin typeface="open_sansbold"/>
              </a:rPr>
              <a:t> data </a:t>
            </a:r>
            <a:r>
              <a:rPr lang="fr-CH" sz="4000" b="1" dirty="0">
                <a:solidFill>
                  <a:srgbClr val="212121"/>
                </a:solidFill>
                <a:latin typeface="open_sansbold"/>
              </a:rPr>
              <a:t>&amp;</a:t>
            </a:r>
            <a:r>
              <a:rPr lang="fr-CH" sz="4000" b="1" i="0" dirty="0">
                <a:solidFill>
                  <a:srgbClr val="212121"/>
                </a:solidFill>
                <a:effectLst/>
                <a:latin typeface="open_sansbold"/>
              </a:rPr>
              <a:t> l'intelligence artificielle </a:t>
            </a:r>
            <a:r>
              <a:rPr lang="fr-CH" sz="4000" i="0" dirty="0">
                <a:solidFill>
                  <a:srgbClr val="212121"/>
                </a:solidFill>
                <a:effectLst/>
                <a:latin typeface="open_sansbold"/>
              </a:rPr>
              <a:t>(AI)</a:t>
            </a:r>
          </a:p>
        </p:txBody>
      </p:sp>
      <p:sp>
        <p:nvSpPr>
          <p:cNvPr id="5" name="Rectangle 4">
            <a:extLst>
              <a:ext uri="{FF2B5EF4-FFF2-40B4-BE49-F238E27FC236}">
                <a16:creationId xmlns:a16="http://schemas.microsoft.com/office/drawing/2014/main" id="{C60E6D14-F623-D642-A016-C86FE9261419}"/>
              </a:ext>
            </a:extLst>
          </p:cNvPr>
          <p:cNvSpPr/>
          <p:nvPr/>
        </p:nvSpPr>
        <p:spPr>
          <a:xfrm>
            <a:off x="1137424" y="3442129"/>
            <a:ext cx="10950498" cy="3139321"/>
          </a:xfrm>
          <a:prstGeom prst="rect">
            <a:avLst/>
          </a:prstGeom>
        </p:spPr>
        <p:txBody>
          <a:bodyPr wrap="square">
            <a:spAutoFit/>
          </a:bodyPr>
          <a:lstStyle/>
          <a:p>
            <a:r>
              <a:rPr lang="fr-CH" sz="2200" b="1" i="0" dirty="0">
                <a:effectLst/>
                <a:highlight>
                  <a:srgbClr val="FFFF00"/>
                </a:highlight>
                <a:latin typeface="open_sansregular"/>
              </a:rPr>
              <a:t>Les groupes </a:t>
            </a:r>
            <a:r>
              <a:rPr lang="fr-CH" sz="2200" b="1" i="0" dirty="0" err="1">
                <a:effectLst/>
                <a:highlight>
                  <a:srgbClr val="FFFF00"/>
                </a:highlight>
                <a:latin typeface="open_sansregular"/>
              </a:rPr>
              <a:t>franças</a:t>
            </a:r>
            <a:r>
              <a:rPr lang="fr-CH" sz="2200" b="1" i="0" dirty="0">
                <a:effectLst/>
                <a:highlight>
                  <a:srgbClr val="FFFF00"/>
                </a:highlight>
                <a:latin typeface="open_sansregular"/>
              </a:rPr>
              <a:t> Atos et Thales ont annoncé jeudi (27.05.21) la création du "champion européen du </a:t>
            </a:r>
            <a:r>
              <a:rPr lang="fr-CH" sz="2200" b="1" i="0" dirty="0" err="1">
                <a:effectLst/>
                <a:highlight>
                  <a:srgbClr val="FFFF00"/>
                </a:highlight>
                <a:latin typeface="open_sansregular"/>
              </a:rPr>
              <a:t>big</a:t>
            </a:r>
            <a:r>
              <a:rPr lang="fr-CH" sz="2200" b="1" i="0" dirty="0">
                <a:effectLst/>
                <a:highlight>
                  <a:srgbClr val="FFFF00"/>
                </a:highlight>
                <a:latin typeface="open_sansregular"/>
              </a:rPr>
              <a:t> data et de l'intelligence artificielle pour la défense et la sécurité". </a:t>
            </a:r>
          </a:p>
          <a:p>
            <a:r>
              <a:rPr lang="fr-CH" sz="2200" b="1" i="0" dirty="0">
                <a:effectLst/>
                <a:highlight>
                  <a:srgbClr val="FFFF00"/>
                </a:highlight>
                <a:latin typeface="open_sansregular"/>
              </a:rPr>
              <a:t>Cette coentreprise, </a:t>
            </a:r>
            <a:r>
              <a:rPr lang="fr-CH" sz="2200" b="1" i="0" dirty="0" err="1">
                <a:effectLst/>
                <a:highlight>
                  <a:srgbClr val="FFFF00"/>
                </a:highlight>
                <a:latin typeface="open_sansregular"/>
              </a:rPr>
              <a:t>baptistée</a:t>
            </a:r>
            <a:r>
              <a:rPr lang="fr-CH" sz="2200" b="1" i="0" dirty="0">
                <a:effectLst/>
                <a:highlight>
                  <a:srgbClr val="FFFF00"/>
                </a:highlight>
                <a:latin typeface="open_sansregular"/>
              </a:rPr>
              <a:t> </a:t>
            </a:r>
            <a:r>
              <a:rPr lang="fr-CH" sz="2200" b="1" i="0" dirty="0" err="1">
                <a:effectLst/>
                <a:highlight>
                  <a:srgbClr val="FFFF00"/>
                </a:highlight>
                <a:latin typeface="open_sansregular"/>
              </a:rPr>
              <a:t>Athea</a:t>
            </a:r>
            <a:r>
              <a:rPr lang="fr-CH" sz="2200" b="1" i="0" dirty="0">
                <a:effectLst/>
                <a:highlight>
                  <a:srgbClr val="FFFF00"/>
                </a:highlight>
                <a:latin typeface="open_sansregular"/>
              </a:rPr>
              <a:t>, doit offrir aux acteurs des secteurs de la défense, du renseignement et de la sécurité intérieure des solutions de gestion des données sensibles à l'échelle d'un pays.</a:t>
            </a:r>
          </a:p>
          <a:p>
            <a:r>
              <a:rPr lang="fr-CH" sz="2200" b="0" i="0" dirty="0">
                <a:effectLst/>
                <a:latin typeface="open_sansregular"/>
              </a:rPr>
              <a:t>Elle s'adressera dans un premier temps au marché </a:t>
            </a:r>
            <a:r>
              <a:rPr lang="fr-CH" sz="2200" b="1" i="0" dirty="0">
                <a:effectLst/>
                <a:highlight>
                  <a:srgbClr val="FFFF00"/>
                </a:highlight>
                <a:latin typeface="open_sansregular"/>
              </a:rPr>
              <a:t>français</a:t>
            </a:r>
            <a:r>
              <a:rPr lang="fr-CH" sz="2200" b="0" i="0" dirty="0">
                <a:effectLst/>
                <a:latin typeface="open_sansregular"/>
              </a:rPr>
              <a:t> et, à terme, à d'autres marchés </a:t>
            </a:r>
            <a:r>
              <a:rPr lang="fr-CH" sz="2200" b="1" i="0" dirty="0">
                <a:effectLst/>
                <a:highlight>
                  <a:srgbClr val="FFFF00"/>
                </a:highlight>
                <a:latin typeface="open_sansregular"/>
              </a:rPr>
              <a:t>européens</a:t>
            </a:r>
            <a:r>
              <a:rPr lang="fr-CH" sz="2200" b="0" i="0" dirty="0">
                <a:effectLst/>
                <a:latin typeface="open_sansregular"/>
              </a:rPr>
              <a:t>.</a:t>
            </a:r>
          </a:p>
          <a:p>
            <a:r>
              <a:rPr lang="fr-CH" sz="2200" b="0" i="0" dirty="0">
                <a:effectLst/>
                <a:latin typeface="open_sansregular"/>
              </a:rPr>
              <a:t>Cette société commune constitue le prolongement de la collaboration d'Atos et Thales dans le cadre du programme </a:t>
            </a:r>
            <a:r>
              <a:rPr lang="fr-CH" sz="2200" b="1" i="0" dirty="0" err="1">
                <a:effectLst/>
                <a:highlight>
                  <a:srgbClr val="FFFF00"/>
                </a:highlight>
                <a:latin typeface="open_sansregular"/>
              </a:rPr>
              <a:t>Artemis</a:t>
            </a:r>
            <a:r>
              <a:rPr lang="fr-CH" sz="2200" b="1" i="0" dirty="0">
                <a:effectLst/>
                <a:highlight>
                  <a:srgbClr val="FFFF00"/>
                </a:highlight>
                <a:latin typeface="open_sansregular"/>
              </a:rPr>
              <a:t>, la plateforme "</a:t>
            </a:r>
            <a:r>
              <a:rPr lang="fr-CH" sz="2200" b="1" i="0" dirty="0" err="1">
                <a:effectLst/>
                <a:highlight>
                  <a:srgbClr val="FFFF00"/>
                </a:highlight>
                <a:latin typeface="open_sansregular"/>
              </a:rPr>
              <a:t>Big</a:t>
            </a:r>
            <a:r>
              <a:rPr lang="fr-CH" sz="2200" b="1" i="0" dirty="0">
                <a:effectLst/>
                <a:highlight>
                  <a:srgbClr val="FFFF00"/>
                </a:highlight>
                <a:latin typeface="open_sansregular"/>
              </a:rPr>
              <a:t> Data" du ministère français des Armées. </a:t>
            </a:r>
            <a:endParaRPr lang="fr-CH" sz="2200" b="0" i="0" dirty="0">
              <a:effectLst/>
              <a:latin typeface="open_sansregular"/>
            </a:endParaRPr>
          </a:p>
        </p:txBody>
      </p:sp>
      <p:pic>
        <p:nvPicPr>
          <p:cNvPr id="7" name="Image 6">
            <a:extLst>
              <a:ext uri="{FF2B5EF4-FFF2-40B4-BE49-F238E27FC236}">
                <a16:creationId xmlns:a16="http://schemas.microsoft.com/office/drawing/2014/main" id="{C0840373-6F27-BF4F-AEC1-B537DC93FB9E}"/>
              </a:ext>
            </a:extLst>
          </p:cNvPr>
          <p:cNvPicPr>
            <a:picLocks noChangeAspect="1"/>
          </p:cNvPicPr>
          <p:nvPr/>
        </p:nvPicPr>
        <p:blipFill>
          <a:blip r:embed="rId2"/>
          <a:stretch>
            <a:fillRect/>
          </a:stretch>
        </p:blipFill>
        <p:spPr>
          <a:xfrm>
            <a:off x="1226634" y="2028556"/>
            <a:ext cx="2318606" cy="783529"/>
          </a:xfrm>
          <a:prstGeom prst="rect">
            <a:avLst/>
          </a:prstGeom>
        </p:spPr>
      </p:pic>
      <p:pic>
        <p:nvPicPr>
          <p:cNvPr id="8" name="Image 7">
            <a:extLst>
              <a:ext uri="{FF2B5EF4-FFF2-40B4-BE49-F238E27FC236}">
                <a16:creationId xmlns:a16="http://schemas.microsoft.com/office/drawing/2014/main" id="{77A4F00F-C924-2543-95DA-C73F1EB4D3E1}"/>
              </a:ext>
            </a:extLst>
          </p:cNvPr>
          <p:cNvPicPr>
            <a:picLocks noChangeAspect="1"/>
          </p:cNvPicPr>
          <p:nvPr/>
        </p:nvPicPr>
        <p:blipFill>
          <a:blip r:embed="rId3"/>
          <a:stretch>
            <a:fillRect/>
          </a:stretch>
        </p:blipFill>
        <p:spPr>
          <a:xfrm>
            <a:off x="1226634" y="2947877"/>
            <a:ext cx="721442" cy="329354"/>
          </a:xfrm>
          <a:prstGeom prst="rect">
            <a:avLst/>
          </a:prstGeom>
        </p:spPr>
      </p:pic>
    </p:spTree>
    <p:extLst>
      <p:ext uri="{BB962C8B-B14F-4D97-AF65-F5344CB8AC3E}">
        <p14:creationId xmlns:p14="http://schemas.microsoft.com/office/powerpoint/2010/main" val="1722540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par>
                                <p:cTn id="9" presetID="12" presetClass="entr" presetSubtype="8"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p:tgtEl>
                                          <p:spTgt spid="8"/>
                                        </p:tgtEl>
                                        <p:attrNameLst>
                                          <p:attrName>ppt_x</p:attrName>
                                        </p:attrNameLst>
                                      </p:cBhvr>
                                      <p:tavLst>
                                        <p:tav tm="0">
                                          <p:val>
                                            <p:strVal val="#ppt_x-#ppt_w*1.125000"/>
                                          </p:val>
                                        </p:tav>
                                        <p:tav tm="100000">
                                          <p:val>
                                            <p:strVal val="#ppt_x"/>
                                          </p:val>
                                        </p:tav>
                                      </p:tavLst>
                                    </p:anim>
                                    <p:animEffect transition="in" filter="wipe(righ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strVal val="#ppt_w*0.70"/>
                                          </p:val>
                                        </p:tav>
                                        <p:tav tm="100000">
                                          <p:val>
                                            <p:strVal val="#ppt_w"/>
                                          </p:val>
                                        </p:tav>
                                      </p:tavLst>
                                    </p:anim>
                                    <p:anim calcmode="lin" valueType="num">
                                      <p:cBhvr>
                                        <p:cTn id="18" dur="1000" fill="hold"/>
                                        <p:tgtEl>
                                          <p:spTgt spid="5"/>
                                        </p:tgtEl>
                                        <p:attrNameLst>
                                          <p:attrName>ppt_h</p:attrName>
                                        </p:attrNameLst>
                                      </p:cBhvr>
                                      <p:tavLst>
                                        <p:tav tm="0">
                                          <p:val>
                                            <p:strVal val="#ppt_h"/>
                                          </p:val>
                                        </p:tav>
                                        <p:tav tm="100000">
                                          <p:val>
                                            <p:strVal val="#ppt_h"/>
                                          </p:val>
                                        </p:tav>
                                      </p:tavLst>
                                    </p:anim>
                                    <p:animEffect transition="in" filter="fade">
                                      <p:cBhvr>
                                        <p:cTn id="1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5DFC8C-9C97-9740-A8BD-6512E3B029E1}"/>
              </a:ext>
            </a:extLst>
          </p:cNvPr>
          <p:cNvSpPr/>
          <p:nvPr/>
        </p:nvSpPr>
        <p:spPr>
          <a:xfrm>
            <a:off x="167268" y="1100591"/>
            <a:ext cx="6356195" cy="2862322"/>
          </a:xfrm>
          <a:prstGeom prst="rect">
            <a:avLst/>
          </a:prstGeom>
        </p:spPr>
        <p:txBody>
          <a:bodyPr wrap="square">
            <a:spAutoFit/>
          </a:bodyPr>
          <a:lstStyle/>
          <a:p>
            <a:r>
              <a:rPr lang="fr-CH" sz="2000" b="1" dirty="0">
                <a:effectLst/>
                <a:highlight>
                  <a:srgbClr val="FFFF00"/>
                </a:highlight>
                <a:latin typeface="Helvetica Neue" panose="02000503000000020004" pitchFamily="2" charset="0"/>
              </a:rPr>
              <a:t>Atos est une entreprise de services du numérique </a:t>
            </a:r>
            <a:r>
              <a:rPr lang="fr-CH" sz="2000" dirty="0">
                <a:effectLst/>
                <a:latin typeface="Helvetica Neue" panose="02000503000000020004" pitchFamily="2" charset="0"/>
              </a:rPr>
              <a:t>(ESN) française, créée en 1997. </a:t>
            </a:r>
          </a:p>
          <a:p>
            <a:r>
              <a:rPr lang="fr-CH" sz="2000" b="1" dirty="0">
                <a:effectLst/>
                <a:highlight>
                  <a:srgbClr val="FFFF00"/>
                </a:highlight>
                <a:latin typeface="Helvetica Neue" panose="02000503000000020004" pitchFamily="2" charset="0"/>
              </a:rPr>
              <a:t>Elle fait partie des 10 plus grandes ESN au niveau mondial.</a:t>
            </a:r>
          </a:p>
          <a:p>
            <a:r>
              <a:rPr lang="fr-CH" sz="2000" b="1" dirty="0">
                <a:effectLst/>
                <a:highlight>
                  <a:srgbClr val="FFFF00"/>
                </a:highlight>
                <a:latin typeface="Helvetica Neue" panose="02000503000000020004" pitchFamily="2" charset="0"/>
              </a:rPr>
              <a:t>Le groupe est leader européen du cloud, de la </a:t>
            </a:r>
            <a:r>
              <a:rPr lang="fr-CH" sz="2000" b="1" dirty="0" err="1">
                <a:effectLst/>
                <a:highlight>
                  <a:srgbClr val="FFFF00"/>
                </a:highlight>
                <a:latin typeface="Helvetica Neue" panose="02000503000000020004" pitchFamily="2" charset="0"/>
              </a:rPr>
              <a:t>cybersécurité</a:t>
            </a:r>
            <a:r>
              <a:rPr lang="fr-CH" sz="2000" b="1" dirty="0">
                <a:effectLst/>
                <a:highlight>
                  <a:srgbClr val="FFFF00"/>
                </a:highlight>
                <a:latin typeface="Helvetica Neue" panose="02000503000000020004" pitchFamily="2" charset="0"/>
              </a:rPr>
              <a:t> et du </a:t>
            </a:r>
            <a:r>
              <a:rPr lang="fr-CH" sz="2000" b="1" dirty="0" err="1">
                <a:effectLst/>
                <a:highlight>
                  <a:srgbClr val="FFFF00"/>
                </a:highlight>
                <a:latin typeface="Helvetica Neue" panose="02000503000000020004" pitchFamily="2" charset="0"/>
              </a:rPr>
              <a:t>supercalcul</a:t>
            </a:r>
            <a:r>
              <a:rPr lang="fr-CH" sz="2000" b="1" dirty="0">
                <a:effectLst/>
                <a:latin typeface="Helvetica Neue" panose="02000503000000020004" pitchFamily="2" charset="0"/>
              </a:rPr>
              <a:t> </a:t>
            </a:r>
            <a:r>
              <a:rPr lang="fr-CH" sz="2000" dirty="0">
                <a:effectLst/>
                <a:latin typeface="Helvetica Neue" panose="02000503000000020004" pitchFamily="2" charset="0"/>
              </a:rPr>
              <a:t>depuis son rachat de Bull (en août 2014).</a:t>
            </a:r>
          </a:p>
          <a:p>
            <a:r>
              <a:rPr lang="fr-CH" sz="2000" dirty="0">
                <a:latin typeface="Helvetica Neue" panose="02000503000000020004" pitchFamily="2" charset="0"/>
              </a:rPr>
              <a:t>Atos </a:t>
            </a:r>
            <a:r>
              <a:rPr lang="fr-CH" sz="2000" dirty="0">
                <a:effectLst/>
                <a:latin typeface="Helvetica Neue" panose="02000503000000020004" pitchFamily="2" charset="0"/>
              </a:rPr>
              <a:t>est depuis 2001 le partenaire informatique mondial des Jeux olympiques et paralympiques.</a:t>
            </a:r>
          </a:p>
        </p:txBody>
      </p:sp>
      <p:sp>
        <p:nvSpPr>
          <p:cNvPr id="3" name="Rectangle 2">
            <a:extLst>
              <a:ext uri="{FF2B5EF4-FFF2-40B4-BE49-F238E27FC236}">
                <a16:creationId xmlns:a16="http://schemas.microsoft.com/office/drawing/2014/main" id="{E929A3AF-7D43-4847-825B-47071DC8C0A1}"/>
              </a:ext>
            </a:extLst>
          </p:cNvPr>
          <p:cNvSpPr/>
          <p:nvPr/>
        </p:nvSpPr>
        <p:spPr>
          <a:xfrm>
            <a:off x="167269" y="4034928"/>
            <a:ext cx="11586117" cy="1323439"/>
          </a:xfrm>
          <a:prstGeom prst="rect">
            <a:avLst/>
          </a:prstGeom>
        </p:spPr>
        <p:txBody>
          <a:bodyPr wrap="square">
            <a:spAutoFit/>
          </a:bodyPr>
          <a:lstStyle/>
          <a:p>
            <a:r>
              <a:rPr lang="fr-CH" sz="2000" b="1" dirty="0">
                <a:effectLst/>
                <a:highlight>
                  <a:srgbClr val="FFFF00"/>
                </a:highlight>
                <a:latin typeface="Helvetica Neue" panose="02000503000000020004" pitchFamily="2" charset="0"/>
              </a:rPr>
              <a:t>En 2019, Atos conclut un partenariat avec Google Cloud portant sur la mise en place de services communs dans les domaines du cloud hybride, de l’analyse de données, de l’apprentissage automatique et de l’environnement de travail connecté.</a:t>
            </a:r>
            <a:r>
              <a:rPr lang="fr-CH" sz="2000" dirty="0">
                <a:effectLst/>
                <a:latin typeface="Helvetica Neue" panose="02000503000000020004" pitchFamily="2" charset="0"/>
              </a:rPr>
              <a:t> Les deux entreprises annoncent l'ouverture de trois centres de recherche communs consacrés à l'intelligence artificielle.</a:t>
            </a:r>
          </a:p>
        </p:txBody>
      </p:sp>
      <p:sp>
        <p:nvSpPr>
          <p:cNvPr id="5" name="Rectangle 4">
            <a:extLst>
              <a:ext uri="{FF2B5EF4-FFF2-40B4-BE49-F238E27FC236}">
                <a16:creationId xmlns:a16="http://schemas.microsoft.com/office/drawing/2014/main" id="{1312622E-A2C8-C246-AFB2-6F0C2F9E14B2}"/>
              </a:ext>
            </a:extLst>
          </p:cNvPr>
          <p:cNvSpPr/>
          <p:nvPr/>
        </p:nvSpPr>
        <p:spPr>
          <a:xfrm>
            <a:off x="167268" y="5502396"/>
            <a:ext cx="11920654" cy="1015663"/>
          </a:xfrm>
          <a:prstGeom prst="rect">
            <a:avLst/>
          </a:prstGeom>
        </p:spPr>
        <p:txBody>
          <a:bodyPr wrap="square">
            <a:spAutoFit/>
          </a:bodyPr>
          <a:lstStyle/>
          <a:p>
            <a:r>
              <a:rPr lang="fr-CH" sz="2000" b="1" dirty="0">
                <a:effectLst/>
                <a:highlight>
                  <a:srgbClr val="FFFF00"/>
                </a:highlight>
                <a:latin typeface="Helvetica Neue" panose="02000503000000020004" pitchFamily="2" charset="0"/>
              </a:rPr>
              <a:t>Le 11 avril 2021, il est annoncé qu'Atos et quatre autres groupes français (Dassault Systèmes, Renault, STMicroelectronics et Thales) s'allient pour développer et commercialiser des systèmes et logiciels liés à la </a:t>
            </a:r>
            <a:r>
              <a:rPr lang="fr-CH" sz="2000" b="1" u="sng" dirty="0">
                <a:effectLst/>
                <a:highlight>
                  <a:srgbClr val="FFFF00"/>
                </a:highlight>
                <a:latin typeface="Helvetica Neue" panose="02000503000000020004" pitchFamily="2" charset="0"/>
              </a:rPr>
              <a:t>mobilité</a:t>
            </a:r>
            <a:r>
              <a:rPr lang="fr-CH" sz="2000" b="1" dirty="0">
                <a:effectLst/>
                <a:highlight>
                  <a:srgbClr val="FFFF00"/>
                </a:highlight>
                <a:latin typeface="Helvetica Neue" panose="02000503000000020004" pitchFamily="2" charset="0"/>
              </a:rPr>
              <a:t> pour les territoires, les entreprises et les particuliers.</a:t>
            </a:r>
          </a:p>
        </p:txBody>
      </p:sp>
      <p:pic>
        <p:nvPicPr>
          <p:cNvPr id="9" name="Image 8">
            <a:extLst>
              <a:ext uri="{FF2B5EF4-FFF2-40B4-BE49-F238E27FC236}">
                <a16:creationId xmlns:a16="http://schemas.microsoft.com/office/drawing/2014/main" id="{0AB05444-0584-3C40-B35B-5F4154C191DA}"/>
              </a:ext>
            </a:extLst>
          </p:cNvPr>
          <p:cNvPicPr>
            <a:picLocks noChangeAspect="1"/>
          </p:cNvPicPr>
          <p:nvPr/>
        </p:nvPicPr>
        <p:blipFill>
          <a:blip r:embed="rId2"/>
          <a:stretch>
            <a:fillRect/>
          </a:stretch>
        </p:blipFill>
        <p:spPr>
          <a:xfrm>
            <a:off x="6523463" y="448561"/>
            <a:ext cx="5229922" cy="3455484"/>
          </a:xfrm>
          <a:prstGeom prst="rect">
            <a:avLst/>
          </a:prstGeom>
        </p:spPr>
      </p:pic>
      <p:pic>
        <p:nvPicPr>
          <p:cNvPr id="10" name="Image 9">
            <a:extLst>
              <a:ext uri="{FF2B5EF4-FFF2-40B4-BE49-F238E27FC236}">
                <a16:creationId xmlns:a16="http://schemas.microsoft.com/office/drawing/2014/main" id="{38CD6DCF-9876-7545-93D5-624198D240B9}"/>
              </a:ext>
            </a:extLst>
          </p:cNvPr>
          <p:cNvPicPr>
            <a:picLocks noChangeAspect="1"/>
          </p:cNvPicPr>
          <p:nvPr/>
        </p:nvPicPr>
        <p:blipFill>
          <a:blip r:embed="rId3"/>
          <a:stretch>
            <a:fillRect/>
          </a:stretch>
        </p:blipFill>
        <p:spPr>
          <a:xfrm>
            <a:off x="263757" y="482477"/>
            <a:ext cx="1739900" cy="546100"/>
          </a:xfrm>
          <a:prstGeom prst="rect">
            <a:avLst/>
          </a:prstGeom>
        </p:spPr>
      </p:pic>
      <p:pic>
        <p:nvPicPr>
          <p:cNvPr id="11" name="Image 10">
            <a:extLst>
              <a:ext uri="{FF2B5EF4-FFF2-40B4-BE49-F238E27FC236}">
                <a16:creationId xmlns:a16="http://schemas.microsoft.com/office/drawing/2014/main" id="{39CE7237-5CB1-F041-B3F0-5BFFC94262BB}"/>
              </a:ext>
            </a:extLst>
          </p:cNvPr>
          <p:cNvPicPr>
            <a:picLocks noChangeAspect="1"/>
          </p:cNvPicPr>
          <p:nvPr/>
        </p:nvPicPr>
        <p:blipFill>
          <a:blip r:embed="rId4"/>
          <a:stretch>
            <a:fillRect/>
          </a:stretch>
        </p:blipFill>
        <p:spPr>
          <a:xfrm>
            <a:off x="4514339" y="392878"/>
            <a:ext cx="1776182" cy="621663"/>
          </a:xfrm>
          <a:prstGeom prst="rect">
            <a:avLst/>
          </a:prstGeom>
        </p:spPr>
      </p:pic>
    </p:spTree>
    <p:extLst>
      <p:ext uri="{BB962C8B-B14F-4D97-AF65-F5344CB8AC3E}">
        <p14:creationId xmlns:p14="http://schemas.microsoft.com/office/powerpoint/2010/main" val="1920331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ppt_x</p:attrName>
                                        </p:attrNameLst>
                                      </p:cBhvr>
                                      <p:tavLst>
                                        <p:tav tm="0">
                                          <p:val>
                                            <p:strVal val="#ppt_x-#ppt_w*1.125000"/>
                                          </p:val>
                                        </p:tav>
                                        <p:tav tm="100000">
                                          <p:val>
                                            <p:strVal val="#ppt_x"/>
                                          </p:val>
                                        </p:tav>
                                      </p:tavLst>
                                    </p:anim>
                                    <p:animEffect transition="in" filter="wipe(right)">
                                      <p:cBhvr>
                                        <p:cTn id="8" dur="500"/>
                                        <p:tgtEl>
                                          <p:spTgt spid="10"/>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strVal val="#ppt_w*0.70"/>
                                          </p:val>
                                        </p:tav>
                                        <p:tav tm="100000">
                                          <p:val>
                                            <p:strVal val="#ppt_w"/>
                                          </p:val>
                                        </p:tav>
                                      </p:tavLst>
                                    </p:anim>
                                    <p:anim calcmode="lin" valueType="num">
                                      <p:cBhvr>
                                        <p:cTn id="14" dur="1000" fill="hold"/>
                                        <p:tgtEl>
                                          <p:spTgt spid="9"/>
                                        </p:tgtEl>
                                        <p:attrNameLst>
                                          <p:attrName>ppt_h</p:attrName>
                                        </p:attrNameLst>
                                      </p:cBhvr>
                                      <p:tavLst>
                                        <p:tav tm="0">
                                          <p:val>
                                            <p:strVal val="#ppt_h"/>
                                          </p:val>
                                        </p:tav>
                                        <p:tav tm="100000">
                                          <p:val>
                                            <p:strVal val="#ppt_h"/>
                                          </p:val>
                                        </p:tav>
                                      </p:tavLst>
                                    </p:anim>
                                    <p:animEffect transition="in" filter="fade">
                                      <p:cBhvr>
                                        <p:cTn id="15" dur="10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strVal val="#ppt_w*0.70"/>
                                          </p:val>
                                        </p:tav>
                                        <p:tav tm="100000">
                                          <p:val>
                                            <p:strVal val="#ppt_w"/>
                                          </p:val>
                                        </p:tav>
                                      </p:tavLst>
                                    </p:anim>
                                    <p:anim calcmode="lin" valueType="num">
                                      <p:cBhvr>
                                        <p:cTn id="21" dur="1000" fill="hold"/>
                                        <p:tgtEl>
                                          <p:spTgt spid="2"/>
                                        </p:tgtEl>
                                        <p:attrNameLst>
                                          <p:attrName>ppt_h</p:attrName>
                                        </p:attrNameLst>
                                      </p:cBhvr>
                                      <p:tavLst>
                                        <p:tav tm="0">
                                          <p:val>
                                            <p:strVal val="#ppt_h"/>
                                          </p:val>
                                        </p:tav>
                                        <p:tav tm="100000">
                                          <p:val>
                                            <p:strVal val="#ppt_h"/>
                                          </p:val>
                                        </p:tav>
                                      </p:tavLst>
                                    </p:anim>
                                    <p:animEffect transition="in" filter="fade">
                                      <p:cBhvr>
                                        <p:cTn id="22" dur="1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55"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1000" fill="hold"/>
                                        <p:tgtEl>
                                          <p:spTgt spid="3"/>
                                        </p:tgtEl>
                                        <p:attrNameLst>
                                          <p:attrName>ppt_w</p:attrName>
                                        </p:attrNameLst>
                                      </p:cBhvr>
                                      <p:tavLst>
                                        <p:tav tm="0">
                                          <p:val>
                                            <p:strVal val="#ppt_w*0.70"/>
                                          </p:val>
                                        </p:tav>
                                        <p:tav tm="100000">
                                          <p:val>
                                            <p:strVal val="#ppt_w"/>
                                          </p:val>
                                        </p:tav>
                                      </p:tavLst>
                                    </p:anim>
                                    <p:anim calcmode="lin" valueType="num">
                                      <p:cBhvr>
                                        <p:cTn id="28" dur="1000" fill="hold"/>
                                        <p:tgtEl>
                                          <p:spTgt spid="3"/>
                                        </p:tgtEl>
                                        <p:attrNameLst>
                                          <p:attrName>ppt_h</p:attrName>
                                        </p:attrNameLst>
                                      </p:cBhvr>
                                      <p:tavLst>
                                        <p:tav tm="0">
                                          <p:val>
                                            <p:strVal val="#ppt_h"/>
                                          </p:val>
                                        </p:tav>
                                        <p:tav tm="100000">
                                          <p:val>
                                            <p:strVal val="#ppt_h"/>
                                          </p:val>
                                        </p:tav>
                                      </p:tavLst>
                                    </p:anim>
                                    <p:animEffect transition="in" filter="fade">
                                      <p:cBhvr>
                                        <p:cTn id="29" dur="10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55" presetClass="entr" presetSubtype="0"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p:cTn id="34" dur="1000" fill="hold"/>
                                        <p:tgtEl>
                                          <p:spTgt spid="5"/>
                                        </p:tgtEl>
                                        <p:attrNameLst>
                                          <p:attrName>ppt_w</p:attrName>
                                        </p:attrNameLst>
                                      </p:cBhvr>
                                      <p:tavLst>
                                        <p:tav tm="0">
                                          <p:val>
                                            <p:strVal val="#ppt_w*0.70"/>
                                          </p:val>
                                        </p:tav>
                                        <p:tav tm="100000">
                                          <p:val>
                                            <p:strVal val="#ppt_w"/>
                                          </p:val>
                                        </p:tav>
                                      </p:tavLst>
                                    </p:anim>
                                    <p:anim calcmode="lin" valueType="num">
                                      <p:cBhvr>
                                        <p:cTn id="35" dur="1000" fill="hold"/>
                                        <p:tgtEl>
                                          <p:spTgt spid="5"/>
                                        </p:tgtEl>
                                        <p:attrNameLst>
                                          <p:attrName>ppt_h</p:attrName>
                                        </p:attrNameLst>
                                      </p:cBhvr>
                                      <p:tavLst>
                                        <p:tav tm="0">
                                          <p:val>
                                            <p:strVal val="#ppt_h"/>
                                          </p:val>
                                        </p:tav>
                                        <p:tav tm="100000">
                                          <p:val>
                                            <p:strVal val="#ppt_h"/>
                                          </p:val>
                                        </p:tav>
                                      </p:tavLst>
                                    </p:anim>
                                    <p:animEffect transition="in" filter="fade">
                                      <p:cBhvr>
                                        <p:cTn id="3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D02703C0-69BF-3E46-96CD-AA5E6A50C8D4}"/>
              </a:ext>
            </a:extLst>
          </p:cNvPr>
          <p:cNvPicPr>
            <a:picLocks noChangeAspect="1"/>
          </p:cNvPicPr>
          <p:nvPr/>
        </p:nvPicPr>
        <p:blipFill>
          <a:blip r:embed="rId2"/>
          <a:stretch>
            <a:fillRect/>
          </a:stretch>
        </p:blipFill>
        <p:spPr>
          <a:xfrm>
            <a:off x="8843529" y="167967"/>
            <a:ext cx="3013773" cy="2921245"/>
          </a:xfrm>
          <a:prstGeom prst="rect">
            <a:avLst/>
          </a:prstGeom>
        </p:spPr>
      </p:pic>
      <p:pic>
        <p:nvPicPr>
          <p:cNvPr id="6" name="Image 5">
            <a:extLst>
              <a:ext uri="{FF2B5EF4-FFF2-40B4-BE49-F238E27FC236}">
                <a16:creationId xmlns:a16="http://schemas.microsoft.com/office/drawing/2014/main" id="{D2F2C96C-0894-4D42-9992-15BA1C554566}"/>
              </a:ext>
            </a:extLst>
          </p:cNvPr>
          <p:cNvPicPr>
            <a:picLocks noChangeAspect="1"/>
          </p:cNvPicPr>
          <p:nvPr/>
        </p:nvPicPr>
        <p:blipFill>
          <a:blip r:embed="rId3"/>
          <a:stretch>
            <a:fillRect/>
          </a:stretch>
        </p:blipFill>
        <p:spPr>
          <a:xfrm>
            <a:off x="6683135" y="3782809"/>
            <a:ext cx="5174167" cy="2907224"/>
          </a:xfrm>
          <a:prstGeom prst="rect">
            <a:avLst/>
          </a:prstGeom>
        </p:spPr>
      </p:pic>
      <p:pic>
        <p:nvPicPr>
          <p:cNvPr id="7" name="Image 6">
            <a:extLst>
              <a:ext uri="{FF2B5EF4-FFF2-40B4-BE49-F238E27FC236}">
                <a16:creationId xmlns:a16="http://schemas.microsoft.com/office/drawing/2014/main" id="{7DBF4E73-CACF-8D4B-BD1F-F845F2AD3E09}"/>
              </a:ext>
            </a:extLst>
          </p:cNvPr>
          <p:cNvPicPr>
            <a:picLocks noChangeAspect="1"/>
          </p:cNvPicPr>
          <p:nvPr/>
        </p:nvPicPr>
        <p:blipFill>
          <a:blip r:embed="rId4"/>
          <a:stretch>
            <a:fillRect/>
          </a:stretch>
        </p:blipFill>
        <p:spPr>
          <a:xfrm>
            <a:off x="319336" y="262436"/>
            <a:ext cx="4615307" cy="2608652"/>
          </a:xfrm>
          <a:prstGeom prst="rect">
            <a:avLst/>
          </a:prstGeom>
        </p:spPr>
      </p:pic>
      <p:pic>
        <p:nvPicPr>
          <p:cNvPr id="8" name="Image 7">
            <a:extLst>
              <a:ext uri="{FF2B5EF4-FFF2-40B4-BE49-F238E27FC236}">
                <a16:creationId xmlns:a16="http://schemas.microsoft.com/office/drawing/2014/main" id="{D38B4DC1-60B3-2E46-BB5E-EF48F310CD75}"/>
              </a:ext>
            </a:extLst>
          </p:cNvPr>
          <p:cNvPicPr>
            <a:picLocks noChangeAspect="1"/>
          </p:cNvPicPr>
          <p:nvPr/>
        </p:nvPicPr>
        <p:blipFill>
          <a:blip r:embed="rId5"/>
          <a:stretch>
            <a:fillRect/>
          </a:stretch>
        </p:blipFill>
        <p:spPr>
          <a:xfrm>
            <a:off x="4934643" y="3248182"/>
            <a:ext cx="3057274" cy="2608652"/>
          </a:xfrm>
          <a:prstGeom prst="rect">
            <a:avLst/>
          </a:prstGeom>
        </p:spPr>
      </p:pic>
      <p:sp>
        <p:nvSpPr>
          <p:cNvPr id="9" name="Espace réservé du contenu 2">
            <a:extLst>
              <a:ext uri="{FF2B5EF4-FFF2-40B4-BE49-F238E27FC236}">
                <a16:creationId xmlns:a16="http://schemas.microsoft.com/office/drawing/2014/main" id="{D9773250-CF24-F84F-8A50-5306031236D5}"/>
              </a:ext>
            </a:extLst>
          </p:cNvPr>
          <p:cNvSpPr>
            <a:spLocks noGrp="1"/>
          </p:cNvSpPr>
          <p:nvPr>
            <p:ph idx="1"/>
          </p:nvPr>
        </p:nvSpPr>
        <p:spPr>
          <a:xfrm>
            <a:off x="211395" y="4306523"/>
            <a:ext cx="5297471" cy="1859796"/>
          </a:xfrm>
        </p:spPr>
        <p:txBody>
          <a:bodyPr>
            <a:normAutofit/>
          </a:bodyPr>
          <a:lstStyle/>
          <a:p>
            <a:pPr marL="0" indent="0">
              <a:buNone/>
            </a:pPr>
            <a:r>
              <a:rPr lang="fr-FR" sz="3200" b="1" dirty="0"/>
              <a:t>Et de l’identité numérique </a:t>
            </a:r>
          </a:p>
          <a:p>
            <a:pPr marL="0" indent="0">
              <a:buNone/>
            </a:pPr>
            <a:r>
              <a:rPr lang="fr-FR" sz="3200" b="1" dirty="0"/>
              <a:t>au « crédit social », </a:t>
            </a:r>
          </a:p>
        </p:txBody>
      </p:sp>
      <p:sp>
        <p:nvSpPr>
          <p:cNvPr id="10" name="Rectangle 9">
            <a:extLst>
              <a:ext uri="{FF2B5EF4-FFF2-40B4-BE49-F238E27FC236}">
                <a16:creationId xmlns:a16="http://schemas.microsoft.com/office/drawing/2014/main" id="{35161FCF-B522-9E49-A812-A4FF915885D0}"/>
              </a:ext>
            </a:extLst>
          </p:cNvPr>
          <p:cNvSpPr/>
          <p:nvPr/>
        </p:nvSpPr>
        <p:spPr>
          <a:xfrm>
            <a:off x="5061914" y="1232755"/>
            <a:ext cx="3781615" cy="1569660"/>
          </a:xfrm>
          <a:prstGeom prst="rect">
            <a:avLst/>
          </a:prstGeom>
        </p:spPr>
        <p:txBody>
          <a:bodyPr wrap="square">
            <a:spAutoFit/>
          </a:bodyPr>
          <a:lstStyle/>
          <a:p>
            <a:r>
              <a:rPr lang="fr-FR" sz="3200" dirty="0"/>
              <a:t>Du </a:t>
            </a:r>
            <a:r>
              <a:rPr lang="fr-FR" sz="3200" dirty="0" err="1"/>
              <a:t>pass</a:t>
            </a:r>
            <a:r>
              <a:rPr lang="fr-FR" sz="3200" dirty="0"/>
              <a:t> sanitaire à l’identité numérique, il n’y a qu’un pas...</a:t>
            </a:r>
          </a:p>
        </p:txBody>
      </p:sp>
      <p:sp>
        <p:nvSpPr>
          <p:cNvPr id="11" name="Rectangle 10">
            <a:extLst>
              <a:ext uri="{FF2B5EF4-FFF2-40B4-BE49-F238E27FC236}">
                <a16:creationId xmlns:a16="http://schemas.microsoft.com/office/drawing/2014/main" id="{D8A128A6-380A-A245-A3D0-1CC015FF71CE}"/>
              </a:ext>
            </a:extLst>
          </p:cNvPr>
          <p:cNvSpPr/>
          <p:nvPr/>
        </p:nvSpPr>
        <p:spPr>
          <a:xfrm>
            <a:off x="211395" y="5472113"/>
            <a:ext cx="4701672" cy="769441"/>
          </a:xfrm>
          <a:prstGeom prst="rect">
            <a:avLst/>
          </a:prstGeom>
        </p:spPr>
        <p:txBody>
          <a:bodyPr wrap="none">
            <a:spAutoFit/>
          </a:bodyPr>
          <a:lstStyle/>
          <a:p>
            <a:r>
              <a:rPr lang="fr-FR" sz="4400" b="1" dirty="0"/>
              <a:t>il n’y a qu’un </a:t>
            </a:r>
            <a:r>
              <a:rPr lang="fr-FR" sz="4400" b="1" dirty="0" err="1"/>
              <a:t>paSS</a:t>
            </a:r>
            <a:r>
              <a:rPr lang="fr-FR" sz="4400" b="1" dirty="0"/>
              <a:t>. </a:t>
            </a:r>
          </a:p>
        </p:txBody>
      </p:sp>
    </p:spTree>
    <p:extLst>
      <p:ext uri="{BB962C8B-B14F-4D97-AF65-F5344CB8AC3E}">
        <p14:creationId xmlns:p14="http://schemas.microsoft.com/office/powerpoint/2010/main" val="2558756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strVal val="#ppt_w*0.70"/>
                                          </p:val>
                                        </p:tav>
                                        <p:tav tm="100000">
                                          <p:val>
                                            <p:strVal val="#ppt_w"/>
                                          </p:val>
                                        </p:tav>
                                      </p:tavLst>
                                    </p:anim>
                                    <p:anim calcmode="lin" valueType="num">
                                      <p:cBhvr>
                                        <p:cTn id="15" dur="1000" fill="hold"/>
                                        <p:tgtEl>
                                          <p:spTgt spid="4"/>
                                        </p:tgtEl>
                                        <p:attrNameLst>
                                          <p:attrName>ppt_h</p:attrName>
                                        </p:attrNameLst>
                                      </p:cBhvr>
                                      <p:tavLst>
                                        <p:tav tm="0">
                                          <p:val>
                                            <p:strVal val="#ppt_h"/>
                                          </p:val>
                                        </p:tav>
                                        <p:tav tm="100000">
                                          <p:val>
                                            <p:strVal val="#ppt_h"/>
                                          </p:val>
                                        </p:tav>
                                      </p:tavLst>
                                    </p:anim>
                                    <p:animEffect transition="in" filter="fade">
                                      <p:cBhvr>
                                        <p:cTn id="16" dur="1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8"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p:tgtEl>
                                          <p:spTgt spid="10"/>
                                        </p:tgtEl>
                                        <p:attrNameLst>
                                          <p:attrName>ppt_x</p:attrName>
                                        </p:attrNameLst>
                                      </p:cBhvr>
                                      <p:tavLst>
                                        <p:tav tm="0">
                                          <p:val>
                                            <p:strVal val="#ppt_x-#ppt_w*1.125000"/>
                                          </p:val>
                                        </p:tav>
                                        <p:tav tm="100000">
                                          <p:val>
                                            <p:strVal val="#ppt_x"/>
                                          </p:val>
                                        </p:tav>
                                      </p:tavLst>
                                    </p:anim>
                                    <p:animEffect transition="in" filter="wipe(righ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55"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1000" fill="hold"/>
                                        <p:tgtEl>
                                          <p:spTgt spid="6"/>
                                        </p:tgtEl>
                                        <p:attrNameLst>
                                          <p:attrName>ppt_w</p:attrName>
                                        </p:attrNameLst>
                                      </p:cBhvr>
                                      <p:tavLst>
                                        <p:tav tm="0">
                                          <p:val>
                                            <p:strVal val="#ppt_w*0.70"/>
                                          </p:val>
                                        </p:tav>
                                        <p:tav tm="100000">
                                          <p:val>
                                            <p:strVal val="#ppt_w"/>
                                          </p:val>
                                        </p:tav>
                                      </p:tavLst>
                                    </p:anim>
                                    <p:anim calcmode="lin" valueType="num">
                                      <p:cBhvr>
                                        <p:cTn id="28" dur="1000" fill="hold"/>
                                        <p:tgtEl>
                                          <p:spTgt spid="6"/>
                                        </p:tgtEl>
                                        <p:attrNameLst>
                                          <p:attrName>ppt_h</p:attrName>
                                        </p:attrNameLst>
                                      </p:cBhvr>
                                      <p:tavLst>
                                        <p:tav tm="0">
                                          <p:val>
                                            <p:strVal val="#ppt_h"/>
                                          </p:val>
                                        </p:tav>
                                        <p:tav tm="100000">
                                          <p:val>
                                            <p:strVal val="#ppt_h"/>
                                          </p:val>
                                        </p:tav>
                                      </p:tavLst>
                                    </p:anim>
                                    <p:animEffect transition="in" filter="fade">
                                      <p:cBhvr>
                                        <p:cTn id="29" dur="10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55" presetClass="entr" presetSubtype="0"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1000" fill="hold"/>
                                        <p:tgtEl>
                                          <p:spTgt spid="8"/>
                                        </p:tgtEl>
                                        <p:attrNameLst>
                                          <p:attrName>ppt_w</p:attrName>
                                        </p:attrNameLst>
                                      </p:cBhvr>
                                      <p:tavLst>
                                        <p:tav tm="0">
                                          <p:val>
                                            <p:strVal val="#ppt_w*0.70"/>
                                          </p:val>
                                        </p:tav>
                                        <p:tav tm="100000">
                                          <p:val>
                                            <p:strVal val="#ppt_w"/>
                                          </p:val>
                                        </p:tav>
                                      </p:tavLst>
                                    </p:anim>
                                    <p:anim calcmode="lin" valueType="num">
                                      <p:cBhvr>
                                        <p:cTn id="35" dur="1000" fill="hold"/>
                                        <p:tgtEl>
                                          <p:spTgt spid="8"/>
                                        </p:tgtEl>
                                        <p:attrNameLst>
                                          <p:attrName>ppt_h</p:attrName>
                                        </p:attrNameLst>
                                      </p:cBhvr>
                                      <p:tavLst>
                                        <p:tav tm="0">
                                          <p:val>
                                            <p:strVal val="#ppt_h"/>
                                          </p:val>
                                        </p:tav>
                                        <p:tav tm="100000">
                                          <p:val>
                                            <p:strVal val="#ppt_h"/>
                                          </p:val>
                                        </p:tav>
                                      </p:tavLst>
                                    </p:anim>
                                    <p:animEffect transition="in" filter="fade">
                                      <p:cBhvr>
                                        <p:cTn id="36" dur="10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55" presetClass="entr" presetSubtype="0" fill="hold" grpId="0" nodeType="clickEffect">
                                  <p:stCondLst>
                                    <p:cond delay="0"/>
                                  </p:stCondLst>
                                  <p:childTnLst>
                                    <p:set>
                                      <p:cBhvr>
                                        <p:cTn id="40" dur="1" fill="hold">
                                          <p:stCondLst>
                                            <p:cond delay="0"/>
                                          </p:stCondLst>
                                        </p:cTn>
                                        <p:tgtEl>
                                          <p:spTgt spid="9">
                                            <p:txEl>
                                              <p:pRg st="0" end="0"/>
                                            </p:txEl>
                                          </p:spTgt>
                                        </p:tgtEl>
                                        <p:attrNameLst>
                                          <p:attrName>style.visibility</p:attrName>
                                        </p:attrNameLst>
                                      </p:cBhvr>
                                      <p:to>
                                        <p:strVal val="visible"/>
                                      </p:to>
                                    </p:set>
                                    <p:anim calcmode="lin" valueType="num">
                                      <p:cBhvr>
                                        <p:cTn id="41" dur="1000" fill="hold"/>
                                        <p:tgtEl>
                                          <p:spTgt spid="9">
                                            <p:txEl>
                                              <p:pRg st="0" end="0"/>
                                            </p:txEl>
                                          </p:spTgt>
                                        </p:tgtEl>
                                        <p:attrNameLst>
                                          <p:attrName>ppt_w</p:attrName>
                                        </p:attrNameLst>
                                      </p:cBhvr>
                                      <p:tavLst>
                                        <p:tav tm="0">
                                          <p:val>
                                            <p:strVal val="#ppt_w*0.70"/>
                                          </p:val>
                                        </p:tav>
                                        <p:tav tm="100000">
                                          <p:val>
                                            <p:strVal val="#ppt_w"/>
                                          </p:val>
                                        </p:tav>
                                      </p:tavLst>
                                    </p:anim>
                                    <p:anim calcmode="lin" valueType="num">
                                      <p:cBhvr>
                                        <p:cTn id="42" dur="1000" fill="hold"/>
                                        <p:tgtEl>
                                          <p:spTgt spid="9">
                                            <p:txEl>
                                              <p:pRg st="0" end="0"/>
                                            </p:txEl>
                                          </p:spTgt>
                                        </p:tgtEl>
                                        <p:attrNameLst>
                                          <p:attrName>ppt_h</p:attrName>
                                        </p:attrNameLst>
                                      </p:cBhvr>
                                      <p:tavLst>
                                        <p:tav tm="0">
                                          <p:val>
                                            <p:strVal val="#ppt_h"/>
                                          </p:val>
                                        </p:tav>
                                        <p:tav tm="100000">
                                          <p:val>
                                            <p:strVal val="#ppt_h"/>
                                          </p:val>
                                        </p:tav>
                                      </p:tavLst>
                                    </p:anim>
                                    <p:animEffect transition="in" filter="fade">
                                      <p:cBhvr>
                                        <p:cTn id="43" dur="1000"/>
                                        <p:tgtEl>
                                          <p:spTgt spid="9">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55" presetClass="entr" presetSubtype="0" fill="hold" grpId="0" nodeType="clickEffect">
                                  <p:stCondLst>
                                    <p:cond delay="0"/>
                                  </p:stCondLst>
                                  <p:childTnLst>
                                    <p:set>
                                      <p:cBhvr>
                                        <p:cTn id="47" dur="1" fill="hold">
                                          <p:stCondLst>
                                            <p:cond delay="0"/>
                                          </p:stCondLst>
                                        </p:cTn>
                                        <p:tgtEl>
                                          <p:spTgt spid="9">
                                            <p:txEl>
                                              <p:pRg st="1" end="1"/>
                                            </p:txEl>
                                          </p:spTgt>
                                        </p:tgtEl>
                                        <p:attrNameLst>
                                          <p:attrName>style.visibility</p:attrName>
                                        </p:attrNameLst>
                                      </p:cBhvr>
                                      <p:to>
                                        <p:strVal val="visible"/>
                                      </p:to>
                                    </p:set>
                                    <p:anim calcmode="lin" valueType="num">
                                      <p:cBhvr>
                                        <p:cTn id="48" dur="1000" fill="hold"/>
                                        <p:tgtEl>
                                          <p:spTgt spid="9">
                                            <p:txEl>
                                              <p:pRg st="1" end="1"/>
                                            </p:txEl>
                                          </p:spTgt>
                                        </p:tgtEl>
                                        <p:attrNameLst>
                                          <p:attrName>ppt_w</p:attrName>
                                        </p:attrNameLst>
                                      </p:cBhvr>
                                      <p:tavLst>
                                        <p:tav tm="0">
                                          <p:val>
                                            <p:strVal val="#ppt_w*0.70"/>
                                          </p:val>
                                        </p:tav>
                                        <p:tav tm="100000">
                                          <p:val>
                                            <p:strVal val="#ppt_w"/>
                                          </p:val>
                                        </p:tav>
                                      </p:tavLst>
                                    </p:anim>
                                    <p:anim calcmode="lin" valueType="num">
                                      <p:cBhvr>
                                        <p:cTn id="49" dur="1000" fill="hold"/>
                                        <p:tgtEl>
                                          <p:spTgt spid="9">
                                            <p:txEl>
                                              <p:pRg st="1" end="1"/>
                                            </p:txEl>
                                          </p:spTgt>
                                        </p:tgtEl>
                                        <p:attrNameLst>
                                          <p:attrName>ppt_h</p:attrName>
                                        </p:attrNameLst>
                                      </p:cBhvr>
                                      <p:tavLst>
                                        <p:tav tm="0">
                                          <p:val>
                                            <p:strVal val="#ppt_h"/>
                                          </p:val>
                                        </p:tav>
                                        <p:tav tm="100000">
                                          <p:val>
                                            <p:strVal val="#ppt_h"/>
                                          </p:val>
                                        </p:tav>
                                      </p:tavLst>
                                    </p:anim>
                                    <p:animEffect transition="in" filter="fade">
                                      <p:cBhvr>
                                        <p:cTn id="50" dur="1000"/>
                                        <p:tgtEl>
                                          <p:spTgt spid="9">
                                            <p:txEl>
                                              <p:pRg st="1" end="1"/>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55" presetClass="entr" presetSubtype="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p:cTn id="55" dur="1000" fill="hold"/>
                                        <p:tgtEl>
                                          <p:spTgt spid="11"/>
                                        </p:tgtEl>
                                        <p:attrNameLst>
                                          <p:attrName>ppt_w</p:attrName>
                                        </p:attrNameLst>
                                      </p:cBhvr>
                                      <p:tavLst>
                                        <p:tav tm="0">
                                          <p:val>
                                            <p:strVal val="#ppt_w*0.70"/>
                                          </p:val>
                                        </p:tav>
                                        <p:tav tm="100000">
                                          <p:val>
                                            <p:strVal val="#ppt_w"/>
                                          </p:val>
                                        </p:tav>
                                      </p:tavLst>
                                    </p:anim>
                                    <p:anim calcmode="lin" valueType="num">
                                      <p:cBhvr>
                                        <p:cTn id="56" dur="1000" fill="hold"/>
                                        <p:tgtEl>
                                          <p:spTgt spid="11"/>
                                        </p:tgtEl>
                                        <p:attrNameLst>
                                          <p:attrName>ppt_h</p:attrName>
                                        </p:attrNameLst>
                                      </p:cBhvr>
                                      <p:tavLst>
                                        <p:tav tm="0">
                                          <p:val>
                                            <p:strVal val="#ppt_h"/>
                                          </p:val>
                                        </p:tav>
                                        <p:tav tm="100000">
                                          <p:val>
                                            <p:strVal val="#ppt_h"/>
                                          </p:val>
                                        </p:tav>
                                      </p:tavLst>
                                    </p:anim>
                                    <p:animEffect transition="in" filter="fade">
                                      <p:cBhvr>
                                        <p:cTn id="5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2E8B8C-4C31-A742-B116-A21B48A3A0A5}"/>
              </a:ext>
            </a:extLst>
          </p:cNvPr>
          <p:cNvSpPr>
            <a:spLocks noGrp="1"/>
          </p:cNvSpPr>
          <p:nvPr>
            <p:ph type="title"/>
          </p:nvPr>
        </p:nvSpPr>
        <p:spPr/>
        <p:txBody>
          <a:bodyPr/>
          <a:lstStyle/>
          <a:p>
            <a:r>
              <a:rPr lang="fr-FR" dirty="0">
                <a:latin typeface="+mn-lt"/>
              </a:rPr>
              <a:t>				</a:t>
            </a:r>
            <a:endParaRPr lang="fr-FR" b="1" dirty="0">
              <a:latin typeface="+mn-lt"/>
            </a:endParaRPr>
          </a:p>
        </p:txBody>
      </p:sp>
      <p:pic>
        <p:nvPicPr>
          <p:cNvPr id="5" name="Image 4">
            <a:extLst>
              <a:ext uri="{FF2B5EF4-FFF2-40B4-BE49-F238E27FC236}">
                <a16:creationId xmlns:a16="http://schemas.microsoft.com/office/drawing/2014/main" id="{5800FF29-8F30-3249-A92B-AC0391C00087}"/>
              </a:ext>
            </a:extLst>
          </p:cNvPr>
          <p:cNvPicPr>
            <a:picLocks noChangeAspect="1"/>
          </p:cNvPicPr>
          <p:nvPr/>
        </p:nvPicPr>
        <p:blipFill>
          <a:blip r:embed="rId2"/>
          <a:stretch>
            <a:fillRect/>
          </a:stretch>
        </p:blipFill>
        <p:spPr>
          <a:xfrm>
            <a:off x="638718" y="365124"/>
            <a:ext cx="3590066" cy="1325563"/>
          </a:xfrm>
          <a:prstGeom prst="rect">
            <a:avLst/>
          </a:prstGeom>
        </p:spPr>
      </p:pic>
      <p:pic>
        <p:nvPicPr>
          <p:cNvPr id="6" name="Image 5">
            <a:extLst>
              <a:ext uri="{FF2B5EF4-FFF2-40B4-BE49-F238E27FC236}">
                <a16:creationId xmlns:a16="http://schemas.microsoft.com/office/drawing/2014/main" id="{CA21DE98-DA34-B040-BF1A-E205B4A5FAAB}"/>
              </a:ext>
            </a:extLst>
          </p:cNvPr>
          <p:cNvPicPr>
            <a:picLocks noChangeAspect="1"/>
          </p:cNvPicPr>
          <p:nvPr/>
        </p:nvPicPr>
        <p:blipFill>
          <a:blip r:embed="rId3"/>
          <a:stretch>
            <a:fillRect/>
          </a:stretch>
        </p:blipFill>
        <p:spPr>
          <a:xfrm>
            <a:off x="1089722" y="1380080"/>
            <a:ext cx="2235200" cy="914400"/>
          </a:xfrm>
          <a:prstGeom prst="rect">
            <a:avLst/>
          </a:prstGeom>
        </p:spPr>
      </p:pic>
      <p:pic>
        <p:nvPicPr>
          <p:cNvPr id="7" name="Image 6">
            <a:extLst>
              <a:ext uri="{FF2B5EF4-FFF2-40B4-BE49-F238E27FC236}">
                <a16:creationId xmlns:a16="http://schemas.microsoft.com/office/drawing/2014/main" id="{99728948-0024-C648-B7B3-B63F990D1822}"/>
              </a:ext>
            </a:extLst>
          </p:cNvPr>
          <p:cNvPicPr>
            <a:picLocks noChangeAspect="1"/>
          </p:cNvPicPr>
          <p:nvPr/>
        </p:nvPicPr>
        <p:blipFill>
          <a:blip r:embed="rId4"/>
          <a:stretch>
            <a:fillRect/>
          </a:stretch>
        </p:blipFill>
        <p:spPr>
          <a:xfrm>
            <a:off x="1191322" y="2434218"/>
            <a:ext cx="2133600" cy="584200"/>
          </a:xfrm>
          <a:prstGeom prst="rect">
            <a:avLst/>
          </a:prstGeom>
        </p:spPr>
      </p:pic>
      <p:pic>
        <p:nvPicPr>
          <p:cNvPr id="8" name="Image 7">
            <a:extLst>
              <a:ext uri="{FF2B5EF4-FFF2-40B4-BE49-F238E27FC236}">
                <a16:creationId xmlns:a16="http://schemas.microsoft.com/office/drawing/2014/main" id="{A52F1E0A-EDC0-DE4E-A06F-002D3B0080C3}"/>
              </a:ext>
            </a:extLst>
          </p:cNvPr>
          <p:cNvPicPr>
            <a:picLocks noChangeAspect="1"/>
          </p:cNvPicPr>
          <p:nvPr/>
        </p:nvPicPr>
        <p:blipFill>
          <a:blip r:embed="rId5"/>
          <a:stretch>
            <a:fillRect/>
          </a:stretch>
        </p:blipFill>
        <p:spPr>
          <a:xfrm>
            <a:off x="1083372" y="2941154"/>
            <a:ext cx="2349500" cy="1016000"/>
          </a:xfrm>
          <a:prstGeom prst="rect">
            <a:avLst/>
          </a:prstGeom>
        </p:spPr>
      </p:pic>
      <p:pic>
        <p:nvPicPr>
          <p:cNvPr id="9" name="Image 8">
            <a:extLst>
              <a:ext uri="{FF2B5EF4-FFF2-40B4-BE49-F238E27FC236}">
                <a16:creationId xmlns:a16="http://schemas.microsoft.com/office/drawing/2014/main" id="{A4B2718C-E8FA-E841-823B-41BC7A39DD84}"/>
              </a:ext>
            </a:extLst>
          </p:cNvPr>
          <p:cNvPicPr>
            <a:picLocks noChangeAspect="1"/>
          </p:cNvPicPr>
          <p:nvPr/>
        </p:nvPicPr>
        <p:blipFill>
          <a:blip r:embed="rId6"/>
          <a:stretch>
            <a:fillRect/>
          </a:stretch>
        </p:blipFill>
        <p:spPr>
          <a:xfrm>
            <a:off x="1134172" y="4000035"/>
            <a:ext cx="2146300" cy="825500"/>
          </a:xfrm>
          <a:prstGeom prst="rect">
            <a:avLst/>
          </a:prstGeom>
        </p:spPr>
      </p:pic>
      <p:pic>
        <p:nvPicPr>
          <p:cNvPr id="10" name="Image 9">
            <a:extLst>
              <a:ext uri="{FF2B5EF4-FFF2-40B4-BE49-F238E27FC236}">
                <a16:creationId xmlns:a16="http://schemas.microsoft.com/office/drawing/2014/main" id="{59F4F6C7-FED2-9548-8E6B-BF6028962519}"/>
              </a:ext>
            </a:extLst>
          </p:cNvPr>
          <p:cNvPicPr>
            <a:picLocks noChangeAspect="1"/>
          </p:cNvPicPr>
          <p:nvPr/>
        </p:nvPicPr>
        <p:blipFill>
          <a:blip r:embed="rId7"/>
          <a:stretch>
            <a:fillRect/>
          </a:stretch>
        </p:blipFill>
        <p:spPr>
          <a:xfrm>
            <a:off x="1083372" y="4753052"/>
            <a:ext cx="2197100" cy="1054100"/>
          </a:xfrm>
          <a:prstGeom prst="rect">
            <a:avLst/>
          </a:prstGeom>
        </p:spPr>
      </p:pic>
      <p:sp>
        <p:nvSpPr>
          <p:cNvPr id="11" name="Rectangle 10">
            <a:extLst>
              <a:ext uri="{FF2B5EF4-FFF2-40B4-BE49-F238E27FC236}">
                <a16:creationId xmlns:a16="http://schemas.microsoft.com/office/drawing/2014/main" id="{32465BA1-B2E2-DA46-A27E-0F46C7D46D21}"/>
              </a:ext>
            </a:extLst>
          </p:cNvPr>
          <p:cNvSpPr/>
          <p:nvPr/>
        </p:nvSpPr>
        <p:spPr>
          <a:xfrm>
            <a:off x="4613652" y="1490008"/>
            <a:ext cx="7578348" cy="1938992"/>
          </a:xfrm>
          <a:prstGeom prst="rect">
            <a:avLst/>
          </a:prstGeom>
        </p:spPr>
        <p:txBody>
          <a:bodyPr wrap="square">
            <a:spAutoFit/>
          </a:bodyPr>
          <a:lstStyle/>
          <a:p>
            <a:r>
              <a:rPr lang="fr-CH" sz="4000" b="0" i="0" dirty="0">
                <a:effectLst/>
                <a:highlight>
                  <a:srgbClr val="FFFF00"/>
                </a:highlight>
                <a:latin typeface="Gordita"/>
              </a:rPr>
              <a:t>Le besoin d'une bonne </a:t>
            </a:r>
            <a:r>
              <a:rPr lang="fr-CH" sz="4000" b="1" i="0" dirty="0">
                <a:effectLst/>
                <a:highlight>
                  <a:srgbClr val="FFFF00"/>
                </a:highlight>
                <a:latin typeface="Gordita"/>
              </a:rPr>
              <a:t>identification numérique </a:t>
            </a:r>
          </a:p>
          <a:p>
            <a:r>
              <a:rPr lang="fr-CH" sz="4000" b="0" i="0" dirty="0">
                <a:effectLst/>
                <a:highlight>
                  <a:srgbClr val="FFFF00"/>
                </a:highlight>
                <a:latin typeface="Gordita"/>
              </a:rPr>
              <a:t>est universel.</a:t>
            </a:r>
          </a:p>
        </p:txBody>
      </p:sp>
      <p:sp>
        <p:nvSpPr>
          <p:cNvPr id="12" name="Rectangle 11">
            <a:extLst>
              <a:ext uri="{FF2B5EF4-FFF2-40B4-BE49-F238E27FC236}">
                <a16:creationId xmlns:a16="http://schemas.microsoft.com/office/drawing/2014/main" id="{F59957DF-CC54-1743-8E25-DF9163C33FC0}"/>
              </a:ext>
            </a:extLst>
          </p:cNvPr>
          <p:cNvSpPr/>
          <p:nvPr/>
        </p:nvSpPr>
        <p:spPr>
          <a:xfrm>
            <a:off x="4613652" y="3477032"/>
            <a:ext cx="7150885" cy="3046988"/>
          </a:xfrm>
          <a:prstGeom prst="rect">
            <a:avLst/>
          </a:prstGeom>
        </p:spPr>
        <p:txBody>
          <a:bodyPr wrap="square">
            <a:spAutoFit/>
          </a:bodyPr>
          <a:lstStyle/>
          <a:p>
            <a:r>
              <a:rPr lang="fr-CH" sz="3200" b="1" i="0" dirty="0">
                <a:effectLst/>
                <a:latin typeface="Gordita"/>
              </a:rPr>
              <a:t>La capacité de prouver qui vous êtes est un droit humain fondamental et universel. </a:t>
            </a:r>
            <a:r>
              <a:rPr lang="fr-CH" sz="3200" b="0" i="0" dirty="0">
                <a:effectLst/>
                <a:latin typeface="Gordita"/>
              </a:rPr>
              <a:t>Parce que nous vivons à l'ère numérique, nous avons besoin d'un moyen fiable et vérifiable de le faire à la fois </a:t>
            </a:r>
            <a:r>
              <a:rPr lang="fr-CH" sz="3200" b="1" i="0" dirty="0">
                <a:effectLst/>
                <a:latin typeface="Gordita"/>
              </a:rPr>
              <a:t>dans le monde physique et en ligne.</a:t>
            </a:r>
            <a:endParaRPr lang="fr-FR" sz="3200" b="1" dirty="0"/>
          </a:p>
        </p:txBody>
      </p:sp>
    </p:spTree>
    <p:extLst>
      <p:ext uri="{BB962C8B-B14F-4D97-AF65-F5344CB8AC3E}">
        <p14:creationId xmlns:p14="http://schemas.microsoft.com/office/powerpoint/2010/main" val="124750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ppt_x</p:attrName>
                                        </p:attrNameLst>
                                      </p:cBhvr>
                                      <p:tavLst>
                                        <p:tav tm="0">
                                          <p:val>
                                            <p:strVal val="#ppt_x-#ppt_w*1.125000"/>
                                          </p:val>
                                        </p:tav>
                                        <p:tav tm="100000">
                                          <p:val>
                                            <p:strVal val="#ppt_x"/>
                                          </p:val>
                                        </p:tav>
                                      </p:tavLst>
                                    </p:anim>
                                    <p:animEffect transition="in" filter="wipe(right)">
                                      <p:cBhvr>
                                        <p:cTn id="8" dur="5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p:tgtEl>
                                          <p:spTgt spid="7"/>
                                        </p:tgtEl>
                                        <p:attrNameLst>
                                          <p:attrName>ppt_x</p:attrName>
                                        </p:attrNameLst>
                                      </p:cBhvr>
                                      <p:tavLst>
                                        <p:tav tm="0">
                                          <p:val>
                                            <p:strVal val="#ppt_x-#ppt_w*1.125000"/>
                                          </p:val>
                                        </p:tav>
                                        <p:tav tm="100000">
                                          <p:val>
                                            <p:strVal val="#ppt_x"/>
                                          </p:val>
                                        </p:tav>
                                      </p:tavLst>
                                    </p:anim>
                                    <p:animEffect transition="in" filter="wipe(righ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p:tgtEl>
                                          <p:spTgt spid="8"/>
                                        </p:tgtEl>
                                        <p:attrNameLst>
                                          <p:attrName>ppt_x</p:attrName>
                                        </p:attrNameLst>
                                      </p:cBhvr>
                                      <p:tavLst>
                                        <p:tav tm="0">
                                          <p:val>
                                            <p:strVal val="#ppt_x-#ppt_w*1.125000"/>
                                          </p:val>
                                        </p:tav>
                                        <p:tav tm="100000">
                                          <p:val>
                                            <p:strVal val="#ppt_x"/>
                                          </p:val>
                                        </p:tav>
                                      </p:tavLst>
                                    </p:anim>
                                    <p:animEffect transition="in" filter="wipe(righ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p:tgtEl>
                                          <p:spTgt spid="9"/>
                                        </p:tgtEl>
                                        <p:attrNameLst>
                                          <p:attrName>ppt_x</p:attrName>
                                        </p:attrNameLst>
                                      </p:cBhvr>
                                      <p:tavLst>
                                        <p:tav tm="0">
                                          <p:val>
                                            <p:strVal val="#ppt_x-#ppt_w*1.125000"/>
                                          </p:val>
                                        </p:tav>
                                        <p:tav tm="100000">
                                          <p:val>
                                            <p:strVal val="#ppt_x"/>
                                          </p:val>
                                        </p:tav>
                                      </p:tavLst>
                                    </p:anim>
                                    <p:animEffect transition="in" filter="wipe(right)">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8"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p:tgtEl>
                                          <p:spTgt spid="10"/>
                                        </p:tgtEl>
                                        <p:attrNameLst>
                                          <p:attrName>ppt_x</p:attrName>
                                        </p:attrNameLst>
                                      </p:cBhvr>
                                      <p:tavLst>
                                        <p:tav tm="0">
                                          <p:val>
                                            <p:strVal val="#ppt_x-#ppt_w*1.125000"/>
                                          </p:val>
                                        </p:tav>
                                        <p:tav tm="100000">
                                          <p:val>
                                            <p:strVal val="#ppt_x"/>
                                          </p:val>
                                        </p:tav>
                                      </p:tavLst>
                                    </p:anim>
                                    <p:animEffect transition="in" filter="wipe(righ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55"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1000" fill="hold"/>
                                        <p:tgtEl>
                                          <p:spTgt spid="11"/>
                                        </p:tgtEl>
                                        <p:attrNameLst>
                                          <p:attrName>ppt_w</p:attrName>
                                        </p:attrNameLst>
                                      </p:cBhvr>
                                      <p:tavLst>
                                        <p:tav tm="0">
                                          <p:val>
                                            <p:strVal val="#ppt_w*0.70"/>
                                          </p:val>
                                        </p:tav>
                                        <p:tav tm="100000">
                                          <p:val>
                                            <p:strVal val="#ppt_w"/>
                                          </p:val>
                                        </p:tav>
                                      </p:tavLst>
                                    </p:anim>
                                    <p:anim calcmode="lin" valueType="num">
                                      <p:cBhvr>
                                        <p:cTn id="38" dur="1000" fill="hold"/>
                                        <p:tgtEl>
                                          <p:spTgt spid="11"/>
                                        </p:tgtEl>
                                        <p:attrNameLst>
                                          <p:attrName>ppt_h</p:attrName>
                                        </p:attrNameLst>
                                      </p:cBhvr>
                                      <p:tavLst>
                                        <p:tav tm="0">
                                          <p:val>
                                            <p:strVal val="#ppt_h"/>
                                          </p:val>
                                        </p:tav>
                                        <p:tav tm="100000">
                                          <p:val>
                                            <p:strVal val="#ppt_h"/>
                                          </p:val>
                                        </p:tav>
                                      </p:tavLst>
                                    </p:anim>
                                    <p:animEffect transition="in" filter="fade">
                                      <p:cBhvr>
                                        <p:cTn id="39" dur="10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55" presetClass="entr" presetSubtype="0"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p:cTn id="44" dur="1000" fill="hold"/>
                                        <p:tgtEl>
                                          <p:spTgt spid="12"/>
                                        </p:tgtEl>
                                        <p:attrNameLst>
                                          <p:attrName>ppt_w</p:attrName>
                                        </p:attrNameLst>
                                      </p:cBhvr>
                                      <p:tavLst>
                                        <p:tav tm="0">
                                          <p:val>
                                            <p:strVal val="#ppt_w*0.70"/>
                                          </p:val>
                                        </p:tav>
                                        <p:tav tm="100000">
                                          <p:val>
                                            <p:strVal val="#ppt_w"/>
                                          </p:val>
                                        </p:tav>
                                      </p:tavLst>
                                    </p:anim>
                                    <p:anim calcmode="lin" valueType="num">
                                      <p:cBhvr>
                                        <p:cTn id="45" dur="1000" fill="hold"/>
                                        <p:tgtEl>
                                          <p:spTgt spid="12"/>
                                        </p:tgtEl>
                                        <p:attrNameLst>
                                          <p:attrName>ppt_h</p:attrName>
                                        </p:attrNameLst>
                                      </p:cBhvr>
                                      <p:tavLst>
                                        <p:tav tm="0">
                                          <p:val>
                                            <p:strVal val="#ppt_h"/>
                                          </p:val>
                                        </p:tav>
                                        <p:tav tm="100000">
                                          <p:val>
                                            <p:strVal val="#ppt_h"/>
                                          </p:val>
                                        </p:tav>
                                      </p:tavLst>
                                    </p:anim>
                                    <p:animEffect transition="in" filter="fade">
                                      <p:cBhvr>
                                        <p:cTn id="4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2E8B8C-4C31-A742-B116-A21B48A3A0A5}"/>
              </a:ext>
            </a:extLst>
          </p:cNvPr>
          <p:cNvSpPr>
            <a:spLocks noGrp="1"/>
          </p:cNvSpPr>
          <p:nvPr>
            <p:ph type="title"/>
          </p:nvPr>
        </p:nvSpPr>
        <p:spPr/>
        <p:txBody>
          <a:bodyPr/>
          <a:lstStyle/>
          <a:p>
            <a:r>
              <a:rPr lang="fr-FR" dirty="0">
                <a:latin typeface="+mn-lt"/>
              </a:rPr>
              <a:t>				 </a:t>
            </a:r>
            <a:r>
              <a:rPr lang="fr-FR" b="1" dirty="0">
                <a:latin typeface="+mn-lt"/>
              </a:rPr>
              <a:t>Le Manifeste de l’Alliance</a:t>
            </a:r>
          </a:p>
        </p:txBody>
      </p:sp>
      <p:pic>
        <p:nvPicPr>
          <p:cNvPr id="5" name="Image 4">
            <a:extLst>
              <a:ext uri="{FF2B5EF4-FFF2-40B4-BE49-F238E27FC236}">
                <a16:creationId xmlns:a16="http://schemas.microsoft.com/office/drawing/2014/main" id="{5800FF29-8F30-3249-A92B-AC0391C00087}"/>
              </a:ext>
            </a:extLst>
          </p:cNvPr>
          <p:cNvPicPr>
            <a:picLocks noChangeAspect="1"/>
          </p:cNvPicPr>
          <p:nvPr/>
        </p:nvPicPr>
        <p:blipFill>
          <a:blip r:embed="rId2"/>
          <a:stretch>
            <a:fillRect/>
          </a:stretch>
        </p:blipFill>
        <p:spPr>
          <a:xfrm>
            <a:off x="638718" y="365124"/>
            <a:ext cx="3590066" cy="1325563"/>
          </a:xfrm>
          <a:prstGeom prst="rect">
            <a:avLst/>
          </a:prstGeom>
        </p:spPr>
      </p:pic>
      <p:pic>
        <p:nvPicPr>
          <p:cNvPr id="6" name="Image 5">
            <a:extLst>
              <a:ext uri="{FF2B5EF4-FFF2-40B4-BE49-F238E27FC236}">
                <a16:creationId xmlns:a16="http://schemas.microsoft.com/office/drawing/2014/main" id="{CA21DE98-DA34-B040-BF1A-E205B4A5FAAB}"/>
              </a:ext>
            </a:extLst>
          </p:cNvPr>
          <p:cNvPicPr>
            <a:picLocks noChangeAspect="1"/>
          </p:cNvPicPr>
          <p:nvPr/>
        </p:nvPicPr>
        <p:blipFill>
          <a:blip r:embed="rId3"/>
          <a:stretch>
            <a:fillRect/>
          </a:stretch>
        </p:blipFill>
        <p:spPr>
          <a:xfrm>
            <a:off x="1089722" y="1380080"/>
            <a:ext cx="2235200" cy="914400"/>
          </a:xfrm>
          <a:prstGeom prst="rect">
            <a:avLst/>
          </a:prstGeom>
        </p:spPr>
      </p:pic>
      <p:pic>
        <p:nvPicPr>
          <p:cNvPr id="7" name="Image 6">
            <a:extLst>
              <a:ext uri="{FF2B5EF4-FFF2-40B4-BE49-F238E27FC236}">
                <a16:creationId xmlns:a16="http://schemas.microsoft.com/office/drawing/2014/main" id="{99728948-0024-C648-B7B3-B63F990D1822}"/>
              </a:ext>
            </a:extLst>
          </p:cNvPr>
          <p:cNvPicPr>
            <a:picLocks noChangeAspect="1"/>
          </p:cNvPicPr>
          <p:nvPr/>
        </p:nvPicPr>
        <p:blipFill>
          <a:blip r:embed="rId4"/>
          <a:stretch>
            <a:fillRect/>
          </a:stretch>
        </p:blipFill>
        <p:spPr>
          <a:xfrm>
            <a:off x="1191322" y="2434218"/>
            <a:ext cx="2133600" cy="584200"/>
          </a:xfrm>
          <a:prstGeom prst="rect">
            <a:avLst/>
          </a:prstGeom>
        </p:spPr>
      </p:pic>
      <p:pic>
        <p:nvPicPr>
          <p:cNvPr id="8" name="Image 7">
            <a:extLst>
              <a:ext uri="{FF2B5EF4-FFF2-40B4-BE49-F238E27FC236}">
                <a16:creationId xmlns:a16="http://schemas.microsoft.com/office/drawing/2014/main" id="{A52F1E0A-EDC0-DE4E-A06F-002D3B0080C3}"/>
              </a:ext>
            </a:extLst>
          </p:cNvPr>
          <p:cNvPicPr>
            <a:picLocks noChangeAspect="1"/>
          </p:cNvPicPr>
          <p:nvPr/>
        </p:nvPicPr>
        <p:blipFill>
          <a:blip r:embed="rId5"/>
          <a:stretch>
            <a:fillRect/>
          </a:stretch>
        </p:blipFill>
        <p:spPr>
          <a:xfrm>
            <a:off x="1083372" y="2941154"/>
            <a:ext cx="2349500" cy="1016000"/>
          </a:xfrm>
          <a:prstGeom prst="rect">
            <a:avLst/>
          </a:prstGeom>
        </p:spPr>
      </p:pic>
      <p:pic>
        <p:nvPicPr>
          <p:cNvPr id="9" name="Image 8">
            <a:extLst>
              <a:ext uri="{FF2B5EF4-FFF2-40B4-BE49-F238E27FC236}">
                <a16:creationId xmlns:a16="http://schemas.microsoft.com/office/drawing/2014/main" id="{A4B2718C-E8FA-E841-823B-41BC7A39DD84}"/>
              </a:ext>
            </a:extLst>
          </p:cNvPr>
          <p:cNvPicPr>
            <a:picLocks noChangeAspect="1"/>
          </p:cNvPicPr>
          <p:nvPr/>
        </p:nvPicPr>
        <p:blipFill>
          <a:blip r:embed="rId6"/>
          <a:stretch>
            <a:fillRect/>
          </a:stretch>
        </p:blipFill>
        <p:spPr>
          <a:xfrm>
            <a:off x="1134172" y="4000035"/>
            <a:ext cx="2146300" cy="825500"/>
          </a:xfrm>
          <a:prstGeom prst="rect">
            <a:avLst/>
          </a:prstGeom>
        </p:spPr>
      </p:pic>
      <p:pic>
        <p:nvPicPr>
          <p:cNvPr id="10" name="Image 9">
            <a:extLst>
              <a:ext uri="{FF2B5EF4-FFF2-40B4-BE49-F238E27FC236}">
                <a16:creationId xmlns:a16="http://schemas.microsoft.com/office/drawing/2014/main" id="{59F4F6C7-FED2-9548-8E6B-BF6028962519}"/>
              </a:ext>
            </a:extLst>
          </p:cNvPr>
          <p:cNvPicPr>
            <a:picLocks noChangeAspect="1"/>
          </p:cNvPicPr>
          <p:nvPr/>
        </p:nvPicPr>
        <p:blipFill>
          <a:blip r:embed="rId7"/>
          <a:stretch>
            <a:fillRect/>
          </a:stretch>
        </p:blipFill>
        <p:spPr>
          <a:xfrm>
            <a:off x="1083372" y="4753052"/>
            <a:ext cx="2197100" cy="1054100"/>
          </a:xfrm>
          <a:prstGeom prst="rect">
            <a:avLst/>
          </a:prstGeom>
        </p:spPr>
      </p:pic>
      <p:sp>
        <p:nvSpPr>
          <p:cNvPr id="3" name="Rectangle 2">
            <a:extLst>
              <a:ext uri="{FF2B5EF4-FFF2-40B4-BE49-F238E27FC236}">
                <a16:creationId xmlns:a16="http://schemas.microsoft.com/office/drawing/2014/main" id="{C464334D-61EB-324A-BB23-A2D3CBAA9859}"/>
              </a:ext>
            </a:extLst>
          </p:cNvPr>
          <p:cNvSpPr/>
          <p:nvPr/>
        </p:nvSpPr>
        <p:spPr>
          <a:xfrm>
            <a:off x="5197701" y="1487456"/>
            <a:ext cx="6096000" cy="769441"/>
          </a:xfrm>
          <a:prstGeom prst="rect">
            <a:avLst/>
          </a:prstGeom>
        </p:spPr>
        <p:txBody>
          <a:bodyPr>
            <a:spAutoFit/>
          </a:bodyPr>
          <a:lstStyle/>
          <a:p>
            <a:r>
              <a:rPr lang="fr-CH" sz="2200" b="0" i="0" dirty="0">
                <a:solidFill>
                  <a:srgbClr val="1F2025"/>
                </a:solidFill>
                <a:effectLst/>
                <a:latin typeface="Gordita"/>
              </a:rPr>
              <a:t>La capacité de prouver son identité est un droit humain fondamental et universel.</a:t>
            </a:r>
            <a:endParaRPr lang="fr-FR" sz="2200" dirty="0"/>
          </a:p>
        </p:txBody>
      </p:sp>
      <p:sp>
        <p:nvSpPr>
          <p:cNvPr id="4" name="Rectangle 3">
            <a:extLst>
              <a:ext uri="{FF2B5EF4-FFF2-40B4-BE49-F238E27FC236}">
                <a16:creationId xmlns:a16="http://schemas.microsoft.com/office/drawing/2014/main" id="{AA1B517B-E76C-914E-B4D4-E779BC55210E}"/>
              </a:ext>
            </a:extLst>
          </p:cNvPr>
          <p:cNvSpPr/>
          <p:nvPr/>
        </p:nvSpPr>
        <p:spPr>
          <a:xfrm>
            <a:off x="5155581" y="2311149"/>
            <a:ext cx="7036419" cy="1107996"/>
          </a:xfrm>
          <a:prstGeom prst="rect">
            <a:avLst/>
          </a:prstGeom>
        </p:spPr>
        <p:txBody>
          <a:bodyPr wrap="square">
            <a:spAutoFit/>
          </a:bodyPr>
          <a:lstStyle/>
          <a:p>
            <a:r>
              <a:rPr lang="fr-CH" sz="2200" b="0" i="0" dirty="0">
                <a:solidFill>
                  <a:srgbClr val="1F2025"/>
                </a:solidFill>
                <a:effectLst/>
                <a:latin typeface="Gordita"/>
              </a:rPr>
              <a:t>Nous vivons à l'ère du numérique. Les individus ont besoin d'un moyen fiable et vérifiable de prouver qui ils sont, à la fois dans le monde physique et en ligne.</a:t>
            </a:r>
            <a:endParaRPr lang="fr-FR" sz="2200" dirty="0"/>
          </a:p>
        </p:txBody>
      </p:sp>
      <p:sp>
        <p:nvSpPr>
          <p:cNvPr id="13" name="Rectangle 12">
            <a:extLst>
              <a:ext uri="{FF2B5EF4-FFF2-40B4-BE49-F238E27FC236}">
                <a16:creationId xmlns:a16="http://schemas.microsoft.com/office/drawing/2014/main" id="{D35DEB0A-91D1-5F41-BCAA-FF6CBA8813B2}"/>
              </a:ext>
            </a:extLst>
          </p:cNvPr>
          <p:cNvSpPr/>
          <p:nvPr/>
        </p:nvSpPr>
        <p:spPr>
          <a:xfrm>
            <a:off x="5155581" y="3462925"/>
            <a:ext cx="6631258" cy="1785104"/>
          </a:xfrm>
          <a:prstGeom prst="rect">
            <a:avLst/>
          </a:prstGeom>
        </p:spPr>
        <p:txBody>
          <a:bodyPr wrap="square">
            <a:spAutoFit/>
          </a:bodyPr>
          <a:lstStyle/>
          <a:p>
            <a:r>
              <a:rPr lang="fr-CH" sz="2200" b="0" i="0" dirty="0">
                <a:solidFill>
                  <a:srgbClr val="1F2025"/>
                </a:solidFill>
                <a:effectLst/>
                <a:latin typeface="Gordita"/>
              </a:rPr>
              <a:t>Les partenaires de l'Alliance ID2020 définissent conjointement les exigences fonctionnelles, influençant le cours de l'innovation technique et ouvrant la voie à l'interopérabilité technique, et donc à la confiance et à la reconnaissance.</a:t>
            </a:r>
            <a:endParaRPr lang="fr-FR" sz="2200" dirty="0"/>
          </a:p>
        </p:txBody>
      </p:sp>
      <p:sp>
        <p:nvSpPr>
          <p:cNvPr id="14" name="Rectangle 13">
            <a:extLst>
              <a:ext uri="{FF2B5EF4-FFF2-40B4-BE49-F238E27FC236}">
                <a16:creationId xmlns:a16="http://schemas.microsoft.com/office/drawing/2014/main" id="{38589939-208B-0442-A961-AEA87B4C1CFD}"/>
              </a:ext>
            </a:extLst>
          </p:cNvPr>
          <p:cNvSpPr/>
          <p:nvPr/>
        </p:nvSpPr>
        <p:spPr>
          <a:xfrm>
            <a:off x="5155581" y="5191382"/>
            <a:ext cx="6886602" cy="1785104"/>
          </a:xfrm>
          <a:prstGeom prst="rect">
            <a:avLst/>
          </a:prstGeom>
        </p:spPr>
        <p:txBody>
          <a:bodyPr wrap="square">
            <a:spAutoFit/>
          </a:bodyPr>
          <a:lstStyle/>
          <a:p>
            <a:r>
              <a:rPr lang="fr-CH" sz="2200" b="0" i="0" dirty="0">
                <a:solidFill>
                  <a:srgbClr val="1F2025"/>
                </a:solidFill>
                <a:effectLst/>
                <a:latin typeface="Gordita"/>
              </a:rPr>
              <a:t>L'Alliance ID2020 reconnaît que la mise à l'échelle de ces idées nécessite une solide base de données probantes, qui éclairera le plaidoyer et les politiques. En tant que tels, les projets pilotes soutenus par l'Alliance ID2020 sont conçus autour d'un cadre commun de suivi et d'évaluation.</a:t>
            </a:r>
            <a:endParaRPr lang="fr-FR" sz="2200" dirty="0"/>
          </a:p>
        </p:txBody>
      </p:sp>
      <p:pic>
        <p:nvPicPr>
          <p:cNvPr id="15" name="Image 14">
            <a:extLst>
              <a:ext uri="{FF2B5EF4-FFF2-40B4-BE49-F238E27FC236}">
                <a16:creationId xmlns:a16="http://schemas.microsoft.com/office/drawing/2014/main" id="{A38FE981-7C5C-AB42-A744-38E81D3CA3CB}"/>
              </a:ext>
            </a:extLst>
          </p:cNvPr>
          <p:cNvPicPr>
            <a:picLocks noChangeAspect="1"/>
          </p:cNvPicPr>
          <p:nvPr/>
        </p:nvPicPr>
        <p:blipFill>
          <a:blip r:embed="rId8"/>
          <a:stretch>
            <a:fillRect/>
          </a:stretch>
        </p:blipFill>
        <p:spPr>
          <a:xfrm>
            <a:off x="3834781" y="1389005"/>
            <a:ext cx="1320800" cy="1028700"/>
          </a:xfrm>
          <a:prstGeom prst="rect">
            <a:avLst/>
          </a:prstGeom>
        </p:spPr>
      </p:pic>
      <p:pic>
        <p:nvPicPr>
          <p:cNvPr id="16" name="Image 15">
            <a:extLst>
              <a:ext uri="{FF2B5EF4-FFF2-40B4-BE49-F238E27FC236}">
                <a16:creationId xmlns:a16="http://schemas.microsoft.com/office/drawing/2014/main" id="{060295C5-6E86-6C4F-A9AF-B9A1D5EAAA93}"/>
              </a:ext>
            </a:extLst>
          </p:cNvPr>
          <p:cNvPicPr>
            <a:picLocks noChangeAspect="1"/>
          </p:cNvPicPr>
          <p:nvPr/>
        </p:nvPicPr>
        <p:blipFill>
          <a:blip r:embed="rId9"/>
          <a:stretch>
            <a:fillRect/>
          </a:stretch>
        </p:blipFill>
        <p:spPr>
          <a:xfrm>
            <a:off x="3730851" y="2305222"/>
            <a:ext cx="1524000" cy="1003300"/>
          </a:xfrm>
          <a:prstGeom prst="rect">
            <a:avLst/>
          </a:prstGeom>
        </p:spPr>
      </p:pic>
      <p:pic>
        <p:nvPicPr>
          <p:cNvPr id="17" name="Image 16">
            <a:extLst>
              <a:ext uri="{FF2B5EF4-FFF2-40B4-BE49-F238E27FC236}">
                <a16:creationId xmlns:a16="http://schemas.microsoft.com/office/drawing/2014/main" id="{FAE480BC-2FC7-C943-A885-FDE8E2172A46}"/>
              </a:ext>
            </a:extLst>
          </p:cNvPr>
          <p:cNvPicPr>
            <a:picLocks noChangeAspect="1"/>
          </p:cNvPicPr>
          <p:nvPr/>
        </p:nvPicPr>
        <p:blipFill>
          <a:blip r:embed="rId10"/>
          <a:stretch>
            <a:fillRect/>
          </a:stretch>
        </p:blipFill>
        <p:spPr>
          <a:xfrm>
            <a:off x="3788001" y="5128773"/>
            <a:ext cx="1409700" cy="1041400"/>
          </a:xfrm>
          <a:prstGeom prst="rect">
            <a:avLst/>
          </a:prstGeom>
        </p:spPr>
      </p:pic>
      <p:pic>
        <p:nvPicPr>
          <p:cNvPr id="18" name="Image 17">
            <a:extLst>
              <a:ext uri="{FF2B5EF4-FFF2-40B4-BE49-F238E27FC236}">
                <a16:creationId xmlns:a16="http://schemas.microsoft.com/office/drawing/2014/main" id="{72C9CC53-8A7C-BE43-A622-2EF4FFB2EF55}"/>
              </a:ext>
            </a:extLst>
          </p:cNvPr>
          <p:cNvPicPr>
            <a:picLocks noChangeAspect="1"/>
          </p:cNvPicPr>
          <p:nvPr/>
        </p:nvPicPr>
        <p:blipFill>
          <a:blip r:embed="rId11"/>
          <a:stretch>
            <a:fillRect/>
          </a:stretch>
        </p:blipFill>
        <p:spPr>
          <a:xfrm>
            <a:off x="3749901" y="3425072"/>
            <a:ext cx="1485900" cy="977900"/>
          </a:xfrm>
          <a:prstGeom prst="rect">
            <a:avLst/>
          </a:prstGeom>
        </p:spPr>
      </p:pic>
    </p:spTree>
    <p:extLst>
      <p:ext uri="{BB962C8B-B14F-4D97-AF65-F5344CB8AC3E}">
        <p14:creationId xmlns:p14="http://schemas.microsoft.com/office/powerpoint/2010/main" val="1171550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1000" fill="hold"/>
                                        <p:tgtEl>
                                          <p:spTgt spid="15"/>
                                        </p:tgtEl>
                                        <p:attrNameLst>
                                          <p:attrName>ppt_w</p:attrName>
                                        </p:attrNameLst>
                                      </p:cBhvr>
                                      <p:tavLst>
                                        <p:tav tm="0">
                                          <p:val>
                                            <p:strVal val="#ppt_w*0.70"/>
                                          </p:val>
                                        </p:tav>
                                        <p:tav tm="100000">
                                          <p:val>
                                            <p:strVal val="#ppt_w"/>
                                          </p:val>
                                        </p:tav>
                                      </p:tavLst>
                                    </p:anim>
                                    <p:anim calcmode="lin" valueType="num">
                                      <p:cBhvr>
                                        <p:cTn id="14" dur="1000" fill="hold"/>
                                        <p:tgtEl>
                                          <p:spTgt spid="15"/>
                                        </p:tgtEl>
                                        <p:attrNameLst>
                                          <p:attrName>ppt_h</p:attrName>
                                        </p:attrNameLst>
                                      </p:cBhvr>
                                      <p:tavLst>
                                        <p:tav tm="0">
                                          <p:val>
                                            <p:strVal val="#ppt_h"/>
                                          </p:val>
                                        </p:tav>
                                        <p:tav tm="100000">
                                          <p:val>
                                            <p:strVal val="#ppt_h"/>
                                          </p:val>
                                        </p:tav>
                                      </p:tavLst>
                                    </p:anim>
                                    <p:animEffect transition="in" filter="fade">
                                      <p:cBhvr>
                                        <p:cTn id="15" dur="1000"/>
                                        <p:tgtEl>
                                          <p:spTgt spid="15"/>
                                        </p:tgtEl>
                                      </p:cBhvr>
                                    </p:animEffect>
                                  </p:childTnLst>
                                </p:cTn>
                              </p:par>
                              <p:par>
                                <p:cTn id="16" presetID="55"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1000" fill="hold"/>
                                        <p:tgtEl>
                                          <p:spTgt spid="3"/>
                                        </p:tgtEl>
                                        <p:attrNameLst>
                                          <p:attrName>ppt_w</p:attrName>
                                        </p:attrNameLst>
                                      </p:cBhvr>
                                      <p:tavLst>
                                        <p:tav tm="0">
                                          <p:val>
                                            <p:strVal val="#ppt_w*0.70"/>
                                          </p:val>
                                        </p:tav>
                                        <p:tav tm="100000">
                                          <p:val>
                                            <p:strVal val="#ppt_w"/>
                                          </p:val>
                                        </p:tav>
                                      </p:tavLst>
                                    </p:anim>
                                    <p:anim calcmode="lin" valueType="num">
                                      <p:cBhvr>
                                        <p:cTn id="19" dur="1000" fill="hold"/>
                                        <p:tgtEl>
                                          <p:spTgt spid="3"/>
                                        </p:tgtEl>
                                        <p:attrNameLst>
                                          <p:attrName>ppt_h</p:attrName>
                                        </p:attrNameLst>
                                      </p:cBhvr>
                                      <p:tavLst>
                                        <p:tav tm="0">
                                          <p:val>
                                            <p:strVal val="#ppt_h"/>
                                          </p:val>
                                        </p:tav>
                                        <p:tav tm="100000">
                                          <p:val>
                                            <p:strVal val="#ppt_h"/>
                                          </p:val>
                                        </p:tav>
                                      </p:tavLst>
                                    </p:anim>
                                    <p:animEffect transition="in" filter="fade">
                                      <p:cBhvr>
                                        <p:cTn id="20" dur="10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p:cTn id="25" dur="1000" fill="hold"/>
                                        <p:tgtEl>
                                          <p:spTgt spid="16"/>
                                        </p:tgtEl>
                                        <p:attrNameLst>
                                          <p:attrName>ppt_w</p:attrName>
                                        </p:attrNameLst>
                                      </p:cBhvr>
                                      <p:tavLst>
                                        <p:tav tm="0">
                                          <p:val>
                                            <p:strVal val="#ppt_w*0.70"/>
                                          </p:val>
                                        </p:tav>
                                        <p:tav tm="100000">
                                          <p:val>
                                            <p:strVal val="#ppt_w"/>
                                          </p:val>
                                        </p:tav>
                                      </p:tavLst>
                                    </p:anim>
                                    <p:anim calcmode="lin" valueType="num">
                                      <p:cBhvr>
                                        <p:cTn id="26" dur="1000" fill="hold"/>
                                        <p:tgtEl>
                                          <p:spTgt spid="16"/>
                                        </p:tgtEl>
                                        <p:attrNameLst>
                                          <p:attrName>ppt_h</p:attrName>
                                        </p:attrNameLst>
                                      </p:cBhvr>
                                      <p:tavLst>
                                        <p:tav tm="0">
                                          <p:val>
                                            <p:strVal val="#ppt_h"/>
                                          </p:val>
                                        </p:tav>
                                        <p:tav tm="100000">
                                          <p:val>
                                            <p:strVal val="#ppt_h"/>
                                          </p:val>
                                        </p:tav>
                                      </p:tavLst>
                                    </p:anim>
                                    <p:animEffect transition="in" filter="fade">
                                      <p:cBhvr>
                                        <p:cTn id="27" dur="1000"/>
                                        <p:tgtEl>
                                          <p:spTgt spid="16"/>
                                        </p:tgtEl>
                                      </p:cBhvr>
                                    </p:animEffect>
                                  </p:childTnLst>
                                </p:cTn>
                              </p:par>
                              <p:par>
                                <p:cTn id="28" presetID="55" presetClass="entr" presetSubtype="0" fill="hold" grpId="0" nodeType="with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p:cTn id="30" dur="1000" fill="hold"/>
                                        <p:tgtEl>
                                          <p:spTgt spid="4"/>
                                        </p:tgtEl>
                                        <p:attrNameLst>
                                          <p:attrName>ppt_w</p:attrName>
                                        </p:attrNameLst>
                                      </p:cBhvr>
                                      <p:tavLst>
                                        <p:tav tm="0">
                                          <p:val>
                                            <p:strVal val="#ppt_w*0.70"/>
                                          </p:val>
                                        </p:tav>
                                        <p:tav tm="100000">
                                          <p:val>
                                            <p:strVal val="#ppt_w"/>
                                          </p:val>
                                        </p:tav>
                                      </p:tavLst>
                                    </p:anim>
                                    <p:anim calcmode="lin" valueType="num">
                                      <p:cBhvr>
                                        <p:cTn id="31" dur="1000" fill="hold"/>
                                        <p:tgtEl>
                                          <p:spTgt spid="4"/>
                                        </p:tgtEl>
                                        <p:attrNameLst>
                                          <p:attrName>ppt_h</p:attrName>
                                        </p:attrNameLst>
                                      </p:cBhvr>
                                      <p:tavLst>
                                        <p:tav tm="0">
                                          <p:val>
                                            <p:strVal val="#ppt_h"/>
                                          </p:val>
                                        </p:tav>
                                        <p:tav tm="100000">
                                          <p:val>
                                            <p:strVal val="#ppt_h"/>
                                          </p:val>
                                        </p:tav>
                                      </p:tavLst>
                                    </p:anim>
                                    <p:animEffect transition="in" filter="fade">
                                      <p:cBhvr>
                                        <p:cTn id="32" dur="10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55"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1000" fill="hold"/>
                                        <p:tgtEl>
                                          <p:spTgt spid="18"/>
                                        </p:tgtEl>
                                        <p:attrNameLst>
                                          <p:attrName>ppt_w</p:attrName>
                                        </p:attrNameLst>
                                      </p:cBhvr>
                                      <p:tavLst>
                                        <p:tav tm="0">
                                          <p:val>
                                            <p:strVal val="#ppt_w*0.70"/>
                                          </p:val>
                                        </p:tav>
                                        <p:tav tm="100000">
                                          <p:val>
                                            <p:strVal val="#ppt_w"/>
                                          </p:val>
                                        </p:tav>
                                      </p:tavLst>
                                    </p:anim>
                                    <p:anim calcmode="lin" valueType="num">
                                      <p:cBhvr>
                                        <p:cTn id="38" dur="1000" fill="hold"/>
                                        <p:tgtEl>
                                          <p:spTgt spid="18"/>
                                        </p:tgtEl>
                                        <p:attrNameLst>
                                          <p:attrName>ppt_h</p:attrName>
                                        </p:attrNameLst>
                                      </p:cBhvr>
                                      <p:tavLst>
                                        <p:tav tm="0">
                                          <p:val>
                                            <p:strVal val="#ppt_h"/>
                                          </p:val>
                                        </p:tav>
                                        <p:tav tm="100000">
                                          <p:val>
                                            <p:strVal val="#ppt_h"/>
                                          </p:val>
                                        </p:tav>
                                      </p:tavLst>
                                    </p:anim>
                                    <p:animEffect transition="in" filter="fade">
                                      <p:cBhvr>
                                        <p:cTn id="39" dur="1000"/>
                                        <p:tgtEl>
                                          <p:spTgt spid="18"/>
                                        </p:tgtEl>
                                      </p:cBhvr>
                                    </p:animEffect>
                                  </p:childTnLst>
                                </p:cTn>
                              </p:par>
                              <p:par>
                                <p:cTn id="40" presetID="55" presetClass="entr" presetSubtype="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1000" fill="hold"/>
                                        <p:tgtEl>
                                          <p:spTgt spid="13"/>
                                        </p:tgtEl>
                                        <p:attrNameLst>
                                          <p:attrName>ppt_w</p:attrName>
                                        </p:attrNameLst>
                                      </p:cBhvr>
                                      <p:tavLst>
                                        <p:tav tm="0">
                                          <p:val>
                                            <p:strVal val="#ppt_w*0.70"/>
                                          </p:val>
                                        </p:tav>
                                        <p:tav tm="100000">
                                          <p:val>
                                            <p:strVal val="#ppt_w"/>
                                          </p:val>
                                        </p:tav>
                                      </p:tavLst>
                                    </p:anim>
                                    <p:anim calcmode="lin" valueType="num">
                                      <p:cBhvr>
                                        <p:cTn id="43" dur="1000" fill="hold"/>
                                        <p:tgtEl>
                                          <p:spTgt spid="13"/>
                                        </p:tgtEl>
                                        <p:attrNameLst>
                                          <p:attrName>ppt_h</p:attrName>
                                        </p:attrNameLst>
                                      </p:cBhvr>
                                      <p:tavLst>
                                        <p:tav tm="0">
                                          <p:val>
                                            <p:strVal val="#ppt_h"/>
                                          </p:val>
                                        </p:tav>
                                        <p:tav tm="100000">
                                          <p:val>
                                            <p:strVal val="#ppt_h"/>
                                          </p:val>
                                        </p:tav>
                                      </p:tavLst>
                                    </p:anim>
                                    <p:animEffect transition="in" filter="fade">
                                      <p:cBhvr>
                                        <p:cTn id="44" dur="10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p:cTn id="49" dur="1000" fill="hold"/>
                                        <p:tgtEl>
                                          <p:spTgt spid="17"/>
                                        </p:tgtEl>
                                        <p:attrNameLst>
                                          <p:attrName>ppt_w</p:attrName>
                                        </p:attrNameLst>
                                      </p:cBhvr>
                                      <p:tavLst>
                                        <p:tav tm="0">
                                          <p:val>
                                            <p:strVal val="#ppt_w*0.70"/>
                                          </p:val>
                                        </p:tav>
                                        <p:tav tm="100000">
                                          <p:val>
                                            <p:strVal val="#ppt_w"/>
                                          </p:val>
                                        </p:tav>
                                      </p:tavLst>
                                    </p:anim>
                                    <p:anim calcmode="lin" valueType="num">
                                      <p:cBhvr>
                                        <p:cTn id="50" dur="1000" fill="hold"/>
                                        <p:tgtEl>
                                          <p:spTgt spid="17"/>
                                        </p:tgtEl>
                                        <p:attrNameLst>
                                          <p:attrName>ppt_h</p:attrName>
                                        </p:attrNameLst>
                                      </p:cBhvr>
                                      <p:tavLst>
                                        <p:tav tm="0">
                                          <p:val>
                                            <p:strVal val="#ppt_h"/>
                                          </p:val>
                                        </p:tav>
                                        <p:tav tm="100000">
                                          <p:val>
                                            <p:strVal val="#ppt_h"/>
                                          </p:val>
                                        </p:tav>
                                      </p:tavLst>
                                    </p:anim>
                                    <p:animEffect transition="in" filter="fade">
                                      <p:cBhvr>
                                        <p:cTn id="51" dur="1000"/>
                                        <p:tgtEl>
                                          <p:spTgt spid="17"/>
                                        </p:tgtEl>
                                      </p:cBhvr>
                                    </p:animEffect>
                                  </p:childTnLst>
                                </p:cTn>
                              </p:par>
                              <p:par>
                                <p:cTn id="52" presetID="55" presetClass="entr" presetSubtype="0" fill="hold" grpId="0" nodeType="with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p:cTn id="54" dur="1000" fill="hold"/>
                                        <p:tgtEl>
                                          <p:spTgt spid="14"/>
                                        </p:tgtEl>
                                        <p:attrNameLst>
                                          <p:attrName>ppt_w</p:attrName>
                                        </p:attrNameLst>
                                      </p:cBhvr>
                                      <p:tavLst>
                                        <p:tav tm="0">
                                          <p:val>
                                            <p:strVal val="#ppt_w*0.70"/>
                                          </p:val>
                                        </p:tav>
                                        <p:tav tm="100000">
                                          <p:val>
                                            <p:strVal val="#ppt_w"/>
                                          </p:val>
                                        </p:tav>
                                      </p:tavLst>
                                    </p:anim>
                                    <p:anim calcmode="lin" valueType="num">
                                      <p:cBhvr>
                                        <p:cTn id="55" dur="1000" fill="hold"/>
                                        <p:tgtEl>
                                          <p:spTgt spid="14"/>
                                        </p:tgtEl>
                                        <p:attrNameLst>
                                          <p:attrName>ppt_h</p:attrName>
                                        </p:attrNameLst>
                                      </p:cBhvr>
                                      <p:tavLst>
                                        <p:tav tm="0">
                                          <p:val>
                                            <p:strVal val="#ppt_h"/>
                                          </p:val>
                                        </p:tav>
                                        <p:tav tm="100000">
                                          <p:val>
                                            <p:strVal val="#ppt_h"/>
                                          </p:val>
                                        </p:tav>
                                      </p:tavLst>
                                    </p:anim>
                                    <p:animEffect transition="in" filter="fade">
                                      <p:cBhvr>
                                        <p:cTn id="56"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13"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1E43EF7-373D-9D43-AC79-7F2951848F60}"/>
              </a:ext>
            </a:extLst>
          </p:cNvPr>
          <p:cNvSpPr>
            <a:spLocks noGrp="1"/>
          </p:cNvSpPr>
          <p:nvPr>
            <p:ph type="title"/>
          </p:nvPr>
        </p:nvSpPr>
        <p:spPr>
          <a:xfrm>
            <a:off x="315951" y="118046"/>
            <a:ext cx="9900424" cy="1325563"/>
          </a:xfrm>
        </p:spPr>
        <p:txBody>
          <a:bodyPr>
            <a:normAutofit/>
          </a:bodyPr>
          <a:lstStyle/>
          <a:p>
            <a:r>
              <a:rPr lang="fr-FR" dirty="0">
                <a:latin typeface="+mn-lt"/>
              </a:rPr>
              <a:t>Votation du 7 mars 2021 </a:t>
            </a:r>
            <a:r>
              <a:rPr lang="fr-FR" b="1" dirty="0">
                <a:latin typeface="+mn-lt"/>
              </a:rPr>
              <a:t>en Suisse </a:t>
            </a:r>
            <a:r>
              <a:rPr lang="fr-FR" dirty="0">
                <a:latin typeface="+mn-lt"/>
              </a:rPr>
              <a:t>: </a:t>
            </a:r>
            <a:r>
              <a:rPr lang="fr-FR" b="1" dirty="0">
                <a:latin typeface="+mn-lt"/>
              </a:rPr>
              <a:t>l’</a:t>
            </a:r>
            <a:r>
              <a:rPr lang="fr-FR" b="1" dirty="0" err="1">
                <a:latin typeface="+mn-lt"/>
              </a:rPr>
              <a:t>e-ID</a:t>
            </a:r>
            <a:endParaRPr lang="fr-FR" b="1" dirty="0">
              <a:latin typeface="+mn-lt"/>
            </a:endParaRPr>
          </a:p>
        </p:txBody>
      </p:sp>
      <p:sp>
        <p:nvSpPr>
          <p:cNvPr id="4" name="Rectangle 3">
            <a:extLst>
              <a:ext uri="{FF2B5EF4-FFF2-40B4-BE49-F238E27FC236}">
                <a16:creationId xmlns:a16="http://schemas.microsoft.com/office/drawing/2014/main" id="{A04AF14F-341F-434E-808F-E2BDE5258C55}"/>
              </a:ext>
            </a:extLst>
          </p:cNvPr>
          <p:cNvSpPr/>
          <p:nvPr/>
        </p:nvSpPr>
        <p:spPr>
          <a:xfrm>
            <a:off x="181745" y="1000207"/>
            <a:ext cx="1415772" cy="1569660"/>
          </a:xfrm>
          <a:prstGeom prst="rect">
            <a:avLst/>
          </a:prstGeom>
        </p:spPr>
        <p:txBody>
          <a:bodyPr wrap="none">
            <a:spAutoFit/>
          </a:bodyPr>
          <a:lstStyle/>
          <a:p>
            <a:r>
              <a:rPr lang="fr-CH" sz="9600" dirty="0"/>
              <a:t>🇨🇭</a:t>
            </a:r>
            <a:endParaRPr lang="fr-FR" sz="9600" dirty="0"/>
          </a:p>
        </p:txBody>
      </p:sp>
      <p:pic>
        <p:nvPicPr>
          <p:cNvPr id="7" name="Image 6">
            <a:extLst>
              <a:ext uri="{FF2B5EF4-FFF2-40B4-BE49-F238E27FC236}">
                <a16:creationId xmlns:a16="http://schemas.microsoft.com/office/drawing/2014/main" id="{BA8F6B49-CA81-F54C-A899-42EE521918B3}"/>
              </a:ext>
            </a:extLst>
          </p:cNvPr>
          <p:cNvPicPr>
            <a:picLocks noChangeAspect="1"/>
          </p:cNvPicPr>
          <p:nvPr/>
        </p:nvPicPr>
        <p:blipFill>
          <a:blip r:embed="rId2"/>
          <a:stretch>
            <a:fillRect/>
          </a:stretch>
        </p:blipFill>
        <p:spPr>
          <a:xfrm>
            <a:off x="1397186" y="1236623"/>
            <a:ext cx="6174822" cy="1948985"/>
          </a:xfrm>
          <a:prstGeom prst="rect">
            <a:avLst/>
          </a:prstGeom>
        </p:spPr>
      </p:pic>
      <p:sp>
        <p:nvSpPr>
          <p:cNvPr id="8" name="Rectangle 7">
            <a:extLst>
              <a:ext uri="{FF2B5EF4-FFF2-40B4-BE49-F238E27FC236}">
                <a16:creationId xmlns:a16="http://schemas.microsoft.com/office/drawing/2014/main" id="{B2C448DB-9F77-F147-9232-9707C0D8C1A3}"/>
              </a:ext>
            </a:extLst>
          </p:cNvPr>
          <p:cNvSpPr/>
          <p:nvPr/>
        </p:nvSpPr>
        <p:spPr>
          <a:xfrm>
            <a:off x="315951" y="3423424"/>
            <a:ext cx="7138637" cy="3477875"/>
          </a:xfrm>
          <a:prstGeom prst="rect">
            <a:avLst/>
          </a:prstGeom>
        </p:spPr>
        <p:txBody>
          <a:bodyPr wrap="square">
            <a:spAutoFit/>
          </a:bodyPr>
          <a:lstStyle/>
          <a:p>
            <a:r>
              <a:rPr lang="fr-CH" sz="2000" b="1" dirty="0">
                <a:highlight>
                  <a:srgbClr val="FFFF00"/>
                </a:highlight>
              </a:rPr>
              <a:t>Pour faire des achats ou obtenir des services en ligne, il est généralement nécessaire de s’identifier.</a:t>
            </a:r>
            <a:r>
              <a:rPr lang="fr-CH" sz="2000" dirty="0"/>
              <a:t> Il existe déjà différentes procédures, souvent au moyen d’un identifiant et d’un mot de passe. </a:t>
            </a:r>
            <a:r>
              <a:rPr lang="fr-CH" sz="2000" b="1" dirty="0"/>
              <a:t>Toutefois, en Suisse, aucune d’entre elles n’est encadrée par la loi ou ne fait l’objet d’une garantie de la Confédération quant à sa sécurité et sa fiabilité. </a:t>
            </a:r>
            <a:r>
              <a:rPr lang="fr-CH" sz="2000" b="1" dirty="0">
                <a:highlight>
                  <a:srgbClr val="FFFF00"/>
                </a:highlight>
              </a:rPr>
              <a:t>C’est pourquoi le Conseil fédéral et le Parlement ont préparé une loi instaurant un système d’identification reconnu par la Confédération : l’</a:t>
            </a:r>
            <a:r>
              <a:rPr lang="fr-CH" sz="2000" b="1" dirty="0" err="1">
                <a:highlight>
                  <a:srgbClr val="FFFF00"/>
                </a:highlight>
              </a:rPr>
              <a:t>e-ID</a:t>
            </a:r>
            <a:r>
              <a:rPr lang="fr-CH" sz="2000" b="1" dirty="0">
                <a:highlight>
                  <a:srgbClr val="FFFF00"/>
                </a:highlight>
              </a:rPr>
              <a:t>. </a:t>
            </a:r>
          </a:p>
          <a:p>
            <a:endParaRPr lang="fr-CH" sz="2000" b="1" dirty="0"/>
          </a:p>
          <a:p>
            <a:r>
              <a:rPr lang="fr-CH" sz="2000" b="1" dirty="0"/>
              <a:t>La loi est soumise au vote, car une demande de référendum a abouti. </a:t>
            </a:r>
            <a:endParaRPr lang="fr-FR" sz="2000" b="1" dirty="0"/>
          </a:p>
        </p:txBody>
      </p:sp>
      <p:sp>
        <p:nvSpPr>
          <p:cNvPr id="9" name="Rectangle 8">
            <a:extLst>
              <a:ext uri="{FF2B5EF4-FFF2-40B4-BE49-F238E27FC236}">
                <a16:creationId xmlns:a16="http://schemas.microsoft.com/office/drawing/2014/main" id="{8043459E-3555-974D-BC84-9E7294A1F662}"/>
              </a:ext>
            </a:extLst>
          </p:cNvPr>
          <p:cNvSpPr/>
          <p:nvPr/>
        </p:nvSpPr>
        <p:spPr>
          <a:xfrm>
            <a:off x="7727795" y="2646526"/>
            <a:ext cx="4148254" cy="4093428"/>
          </a:xfrm>
          <a:prstGeom prst="rect">
            <a:avLst/>
          </a:prstGeom>
        </p:spPr>
        <p:txBody>
          <a:bodyPr wrap="square">
            <a:spAutoFit/>
          </a:bodyPr>
          <a:lstStyle/>
          <a:p>
            <a:r>
              <a:rPr lang="fr-CH" sz="2000" b="1" dirty="0">
                <a:highlight>
                  <a:srgbClr val="FFFF00"/>
                </a:highlight>
              </a:rPr>
              <a:t>La nouvelle loi sur l’</a:t>
            </a:r>
            <a:r>
              <a:rPr lang="fr-CH" sz="2000" b="1" dirty="0" err="1">
                <a:highlight>
                  <a:srgbClr val="FFFF00"/>
                </a:highlight>
              </a:rPr>
              <a:t>e-ID</a:t>
            </a:r>
            <a:r>
              <a:rPr lang="fr-CH" sz="2000" b="1" dirty="0">
                <a:highlight>
                  <a:srgbClr val="FFFF00"/>
                </a:highlight>
              </a:rPr>
              <a:t> définit une procédure d’identification univoque utilisable pour faire des achats ou obtenir des services sur Internet de manière simple et sûre </a:t>
            </a:r>
            <a:r>
              <a:rPr lang="fr-CH" sz="2000" dirty="0"/>
              <a:t>(par ex. ouvrir un compte bancaire ou commander un document officiel). </a:t>
            </a:r>
            <a:r>
              <a:rPr lang="fr-CH" sz="2000" b="1" dirty="0"/>
              <a:t>L’acquisition d’une </a:t>
            </a:r>
            <a:r>
              <a:rPr lang="fr-CH" sz="2000" b="1" dirty="0" err="1"/>
              <a:t>e-ID</a:t>
            </a:r>
            <a:r>
              <a:rPr lang="fr-CH" sz="2000" b="1" dirty="0"/>
              <a:t> est facultative. </a:t>
            </a:r>
          </a:p>
          <a:p>
            <a:r>
              <a:rPr lang="fr-CH" sz="2000" b="1" dirty="0">
                <a:highlight>
                  <a:srgbClr val="FFFF00"/>
                </a:highlight>
              </a:rPr>
              <a:t>La Confédération confie la mise en œuvre technique aux fournisseurs, qui peuvent être des entreprises, des cantons ou des communes</a:t>
            </a:r>
            <a:r>
              <a:rPr lang="fr-CH" sz="2000" dirty="0"/>
              <a:t>, et surveille leur activité. </a:t>
            </a:r>
            <a:endParaRPr lang="fr-FR" sz="2000" dirty="0"/>
          </a:p>
        </p:txBody>
      </p:sp>
    </p:spTree>
    <p:extLst>
      <p:ext uri="{BB962C8B-B14F-4D97-AF65-F5344CB8AC3E}">
        <p14:creationId xmlns:p14="http://schemas.microsoft.com/office/powerpoint/2010/main" val="2304765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par>
                                <p:cTn id="9" presetID="12" presetClass="entr" presetSubtype="8"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p:tgtEl>
                                          <p:spTgt spid="7"/>
                                        </p:tgtEl>
                                        <p:attrNameLst>
                                          <p:attrName>ppt_x</p:attrName>
                                        </p:attrNameLst>
                                      </p:cBhvr>
                                      <p:tavLst>
                                        <p:tav tm="0">
                                          <p:val>
                                            <p:strVal val="#ppt_x-#ppt_w*1.125000"/>
                                          </p:val>
                                        </p:tav>
                                        <p:tav tm="100000">
                                          <p:val>
                                            <p:strVal val="#ppt_x"/>
                                          </p:val>
                                        </p:tav>
                                      </p:tavLst>
                                    </p:anim>
                                    <p:animEffect transition="in" filter="wipe(righ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 calcmode="lin" valueType="num">
                                      <p:cBhvr>
                                        <p:cTn id="17" dur="1000" fill="hold"/>
                                        <p:tgtEl>
                                          <p:spTgt spid="8">
                                            <p:txEl>
                                              <p:pRg st="0" end="0"/>
                                            </p:txEl>
                                          </p:spTgt>
                                        </p:tgtEl>
                                        <p:attrNameLst>
                                          <p:attrName>ppt_w</p:attrName>
                                        </p:attrNameLst>
                                      </p:cBhvr>
                                      <p:tavLst>
                                        <p:tav tm="0">
                                          <p:val>
                                            <p:strVal val="#ppt_w*0.70"/>
                                          </p:val>
                                        </p:tav>
                                        <p:tav tm="100000">
                                          <p:val>
                                            <p:strVal val="#ppt_w"/>
                                          </p:val>
                                        </p:tav>
                                      </p:tavLst>
                                    </p:anim>
                                    <p:anim calcmode="lin" valueType="num">
                                      <p:cBhvr>
                                        <p:cTn id="18" dur="1000" fill="hold"/>
                                        <p:tgtEl>
                                          <p:spTgt spid="8">
                                            <p:txEl>
                                              <p:pRg st="0" end="0"/>
                                            </p:txEl>
                                          </p:spTgt>
                                        </p:tgtEl>
                                        <p:attrNameLst>
                                          <p:attrName>ppt_h</p:attrName>
                                        </p:attrNameLst>
                                      </p:cBhvr>
                                      <p:tavLst>
                                        <p:tav tm="0">
                                          <p:val>
                                            <p:strVal val="#ppt_h"/>
                                          </p:val>
                                        </p:tav>
                                        <p:tav tm="100000">
                                          <p:val>
                                            <p:strVal val="#ppt_h"/>
                                          </p:val>
                                        </p:tav>
                                      </p:tavLst>
                                    </p:anim>
                                    <p:animEffect transition="in" filter="fade">
                                      <p:cBhvr>
                                        <p:cTn id="19" dur="1000"/>
                                        <p:tgtEl>
                                          <p:spTgt spid="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8" fill="hold" nodeType="clickEffect">
                                  <p:stCondLst>
                                    <p:cond delay="0"/>
                                  </p:stCondLst>
                                  <p:childTnLst>
                                    <p:set>
                                      <p:cBhvr>
                                        <p:cTn id="23" dur="1" fill="hold">
                                          <p:stCondLst>
                                            <p:cond delay="0"/>
                                          </p:stCondLst>
                                        </p:cTn>
                                        <p:tgtEl>
                                          <p:spTgt spid="8">
                                            <p:txEl>
                                              <p:pRg st="2" end="2"/>
                                            </p:txEl>
                                          </p:spTgt>
                                        </p:tgtEl>
                                        <p:attrNameLst>
                                          <p:attrName>style.visibility</p:attrName>
                                        </p:attrNameLst>
                                      </p:cBhvr>
                                      <p:to>
                                        <p:strVal val="visible"/>
                                      </p:to>
                                    </p:set>
                                    <p:anim calcmode="lin" valueType="num">
                                      <p:cBhvr additive="base">
                                        <p:cTn id="24" dur="500"/>
                                        <p:tgtEl>
                                          <p:spTgt spid="8">
                                            <p:txEl>
                                              <p:pRg st="2" end="2"/>
                                            </p:txEl>
                                          </p:spTgt>
                                        </p:tgtEl>
                                        <p:attrNameLst>
                                          <p:attrName>ppt_x</p:attrName>
                                        </p:attrNameLst>
                                      </p:cBhvr>
                                      <p:tavLst>
                                        <p:tav tm="0">
                                          <p:val>
                                            <p:strVal val="#ppt_x-#ppt_w*1.125000"/>
                                          </p:val>
                                        </p:tav>
                                        <p:tav tm="100000">
                                          <p:val>
                                            <p:strVal val="#ppt_x"/>
                                          </p:val>
                                        </p:tav>
                                      </p:tavLst>
                                    </p:anim>
                                    <p:animEffect transition="in" filter="wipe(right)">
                                      <p:cBhvr>
                                        <p:cTn id="25" dur="500"/>
                                        <p:tgtEl>
                                          <p:spTgt spid="8">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5"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1000" fill="hold"/>
                                        <p:tgtEl>
                                          <p:spTgt spid="9"/>
                                        </p:tgtEl>
                                        <p:attrNameLst>
                                          <p:attrName>ppt_w</p:attrName>
                                        </p:attrNameLst>
                                      </p:cBhvr>
                                      <p:tavLst>
                                        <p:tav tm="0">
                                          <p:val>
                                            <p:strVal val="#ppt_w*0.70"/>
                                          </p:val>
                                        </p:tav>
                                        <p:tav tm="100000">
                                          <p:val>
                                            <p:strVal val="#ppt_w"/>
                                          </p:val>
                                        </p:tav>
                                      </p:tavLst>
                                    </p:anim>
                                    <p:anim calcmode="lin" valueType="num">
                                      <p:cBhvr>
                                        <p:cTn id="31" dur="1000" fill="hold"/>
                                        <p:tgtEl>
                                          <p:spTgt spid="9"/>
                                        </p:tgtEl>
                                        <p:attrNameLst>
                                          <p:attrName>ppt_h</p:attrName>
                                        </p:attrNameLst>
                                      </p:cBhvr>
                                      <p:tavLst>
                                        <p:tav tm="0">
                                          <p:val>
                                            <p:strVal val="#ppt_h"/>
                                          </p:val>
                                        </p:tav>
                                        <p:tav tm="100000">
                                          <p:val>
                                            <p:strVal val="#ppt_h"/>
                                          </p:val>
                                        </p:tav>
                                      </p:tavLst>
                                    </p:anim>
                                    <p:animEffect transition="in" filter="fade">
                                      <p:cBhvr>
                                        <p:cTn id="3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31CD96-0613-8444-A852-D9C4FEADCFDC}"/>
              </a:ext>
            </a:extLst>
          </p:cNvPr>
          <p:cNvSpPr>
            <a:spLocks noGrp="1"/>
          </p:cNvSpPr>
          <p:nvPr>
            <p:ph type="title"/>
          </p:nvPr>
        </p:nvSpPr>
        <p:spPr/>
        <p:txBody>
          <a:bodyPr/>
          <a:lstStyle/>
          <a:p>
            <a:r>
              <a:rPr lang="fr-FR" dirty="0">
                <a:latin typeface="+mn-lt"/>
              </a:rPr>
              <a:t>Résultat : </a:t>
            </a:r>
            <a:r>
              <a:rPr lang="fr-CH" b="1" dirty="0">
                <a:latin typeface="+mn-lt"/>
              </a:rPr>
              <a:t>loi rejetée à 64,4% des votants</a:t>
            </a:r>
            <a:r>
              <a:rPr lang="fr-CH" dirty="0">
                <a:latin typeface="+mn-lt"/>
              </a:rPr>
              <a:t>.</a:t>
            </a:r>
            <a:endParaRPr lang="fr-FR" dirty="0">
              <a:latin typeface="+mn-lt"/>
            </a:endParaRPr>
          </a:p>
        </p:txBody>
      </p:sp>
      <p:pic>
        <p:nvPicPr>
          <p:cNvPr id="12" name="Image 11">
            <a:extLst>
              <a:ext uri="{FF2B5EF4-FFF2-40B4-BE49-F238E27FC236}">
                <a16:creationId xmlns:a16="http://schemas.microsoft.com/office/drawing/2014/main" id="{C5F0038B-5D3F-4740-9299-71CDEA774128}"/>
              </a:ext>
            </a:extLst>
          </p:cNvPr>
          <p:cNvPicPr>
            <a:picLocks noChangeAspect="1"/>
          </p:cNvPicPr>
          <p:nvPr/>
        </p:nvPicPr>
        <p:blipFill>
          <a:blip r:embed="rId2"/>
          <a:stretch>
            <a:fillRect/>
          </a:stretch>
        </p:blipFill>
        <p:spPr>
          <a:xfrm>
            <a:off x="819061" y="5116705"/>
            <a:ext cx="4767866" cy="912369"/>
          </a:xfrm>
          <a:prstGeom prst="rect">
            <a:avLst/>
          </a:prstGeom>
        </p:spPr>
      </p:pic>
      <p:pic>
        <p:nvPicPr>
          <p:cNvPr id="13" name="Image 12">
            <a:extLst>
              <a:ext uri="{FF2B5EF4-FFF2-40B4-BE49-F238E27FC236}">
                <a16:creationId xmlns:a16="http://schemas.microsoft.com/office/drawing/2014/main" id="{FBE3C464-0B2F-EF47-A393-563F1B463933}"/>
              </a:ext>
            </a:extLst>
          </p:cNvPr>
          <p:cNvPicPr>
            <a:picLocks noChangeAspect="1"/>
          </p:cNvPicPr>
          <p:nvPr/>
        </p:nvPicPr>
        <p:blipFill>
          <a:blip r:embed="rId3"/>
          <a:stretch>
            <a:fillRect/>
          </a:stretch>
        </p:blipFill>
        <p:spPr>
          <a:xfrm>
            <a:off x="838200" y="4545470"/>
            <a:ext cx="2108200" cy="431800"/>
          </a:xfrm>
          <a:prstGeom prst="rect">
            <a:avLst/>
          </a:prstGeom>
        </p:spPr>
      </p:pic>
      <p:pic>
        <p:nvPicPr>
          <p:cNvPr id="14" name="Image 13">
            <a:extLst>
              <a:ext uri="{FF2B5EF4-FFF2-40B4-BE49-F238E27FC236}">
                <a16:creationId xmlns:a16="http://schemas.microsoft.com/office/drawing/2014/main" id="{37C12894-13D8-3140-9D91-A1B37CA0A9CC}"/>
              </a:ext>
            </a:extLst>
          </p:cNvPr>
          <p:cNvPicPr>
            <a:picLocks noChangeAspect="1"/>
          </p:cNvPicPr>
          <p:nvPr/>
        </p:nvPicPr>
        <p:blipFill>
          <a:blip r:embed="rId4"/>
          <a:stretch>
            <a:fillRect/>
          </a:stretch>
        </p:blipFill>
        <p:spPr>
          <a:xfrm>
            <a:off x="819061" y="2508135"/>
            <a:ext cx="11023600" cy="2108200"/>
          </a:xfrm>
          <a:prstGeom prst="rect">
            <a:avLst/>
          </a:prstGeom>
        </p:spPr>
      </p:pic>
      <p:pic>
        <p:nvPicPr>
          <p:cNvPr id="15" name="Image 14">
            <a:extLst>
              <a:ext uri="{FF2B5EF4-FFF2-40B4-BE49-F238E27FC236}">
                <a16:creationId xmlns:a16="http://schemas.microsoft.com/office/drawing/2014/main" id="{2439F352-9139-8741-B31C-9A1C59D86994}"/>
              </a:ext>
            </a:extLst>
          </p:cNvPr>
          <p:cNvPicPr>
            <a:picLocks noChangeAspect="1"/>
          </p:cNvPicPr>
          <p:nvPr/>
        </p:nvPicPr>
        <p:blipFill>
          <a:blip r:embed="rId5"/>
          <a:stretch>
            <a:fillRect/>
          </a:stretch>
        </p:blipFill>
        <p:spPr>
          <a:xfrm>
            <a:off x="838200" y="1346286"/>
            <a:ext cx="3073400" cy="977900"/>
          </a:xfrm>
          <a:prstGeom prst="rect">
            <a:avLst/>
          </a:prstGeom>
        </p:spPr>
      </p:pic>
      <mc:AlternateContent xmlns:mc="http://schemas.openxmlformats.org/markup-compatibility/2006" xmlns:p14="http://schemas.microsoft.com/office/powerpoint/2010/main">
        <mc:Choice Requires="p14">
          <p:contentPart p14:bwMode="auto" r:id="rId6">
            <p14:nvContentPartPr>
              <p14:cNvPr id="20" name="Encre 19">
                <a:extLst>
                  <a:ext uri="{FF2B5EF4-FFF2-40B4-BE49-F238E27FC236}">
                    <a16:creationId xmlns:a16="http://schemas.microsoft.com/office/drawing/2014/main" id="{9C7A6D15-2864-E14D-9D4A-D1C916E0A729}"/>
                  </a:ext>
                </a:extLst>
              </p14:cNvPr>
              <p14:cNvContentPartPr/>
              <p14:nvPr/>
            </p14:nvContentPartPr>
            <p14:xfrm>
              <a:off x="10807149" y="3726593"/>
              <a:ext cx="1055520" cy="731520"/>
            </p14:xfrm>
          </p:contentPart>
        </mc:Choice>
        <mc:Fallback xmlns="">
          <p:pic>
            <p:nvPicPr>
              <p:cNvPr id="20" name="Encre 19">
                <a:extLst>
                  <a:ext uri="{FF2B5EF4-FFF2-40B4-BE49-F238E27FC236}">
                    <a16:creationId xmlns:a16="http://schemas.microsoft.com/office/drawing/2014/main" id="{9C7A6D15-2864-E14D-9D4A-D1C916E0A729}"/>
                  </a:ext>
                </a:extLst>
              </p:cNvPr>
              <p:cNvPicPr/>
              <p:nvPr/>
            </p:nvPicPr>
            <p:blipFill>
              <a:blip r:embed="rId7"/>
              <a:stretch>
                <a:fillRect/>
              </a:stretch>
            </p:blipFill>
            <p:spPr>
              <a:xfrm>
                <a:off x="10753509" y="3618593"/>
                <a:ext cx="1163160" cy="947160"/>
              </a:xfrm>
              <a:prstGeom prst="rect">
                <a:avLst/>
              </a:prstGeom>
            </p:spPr>
          </p:pic>
        </mc:Fallback>
      </mc:AlternateContent>
      <p:sp>
        <p:nvSpPr>
          <p:cNvPr id="21" name="Rectangle 20">
            <a:extLst>
              <a:ext uri="{FF2B5EF4-FFF2-40B4-BE49-F238E27FC236}">
                <a16:creationId xmlns:a16="http://schemas.microsoft.com/office/drawing/2014/main" id="{5ECC111A-4A94-944B-BDAE-C3BA977A2059}"/>
              </a:ext>
            </a:extLst>
          </p:cNvPr>
          <p:cNvSpPr/>
          <p:nvPr/>
        </p:nvSpPr>
        <p:spPr>
          <a:xfrm>
            <a:off x="4003713" y="1609546"/>
            <a:ext cx="5084790" cy="523220"/>
          </a:xfrm>
          <a:prstGeom prst="rect">
            <a:avLst/>
          </a:prstGeom>
        </p:spPr>
        <p:txBody>
          <a:bodyPr wrap="none">
            <a:spAutoFit/>
          </a:bodyPr>
          <a:lstStyle/>
          <a:p>
            <a:r>
              <a:rPr lang="fr-CH" sz="2800" b="0" i="0" dirty="0">
                <a:solidFill>
                  <a:srgbClr val="000000"/>
                </a:solidFill>
                <a:effectLst/>
                <a:latin typeface="Frutiger Neue"/>
              </a:rPr>
              <a:t>Votation populaire du 07.03.2021</a:t>
            </a:r>
            <a:endParaRPr lang="fr-FR" sz="2800" dirty="0"/>
          </a:p>
        </p:txBody>
      </p:sp>
    </p:spTree>
    <p:extLst>
      <p:ext uri="{BB962C8B-B14F-4D97-AF65-F5344CB8AC3E}">
        <p14:creationId xmlns:p14="http://schemas.microsoft.com/office/powerpoint/2010/main" val="1953197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ppt_x</p:attrName>
                                        </p:attrNameLst>
                                      </p:cBhvr>
                                      <p:tavLst>
                                        <p:tav tm="0">
                                          <p:val>
                                            <p:strVal val="#ppt_x-#ppt_w*1.125000"/>
                                          </p:val>
                                        </p:tav>
                                        <p:tav tm="100000">
                                          <p:val>
                                            <p:strVal val="#ppt_x"/>
                                          </p:val>
                                        </p:tav>
                                      </p:tavLst>
                                    </p:anim>
                                    <p:animEffect transition="in" filter="wipe(right)">
                                      <p:cBhvr>
                                        <p:cTn id="8" dur="500"/>
                                        <p:tgtEl>
                                          <p:spTgt spid="15"/>
                                        </p:tgtEl>
                                      </p:cBhvr>
                                    </p:animEffect>
                                  </p:childTnLst>
                                </p:cTn>
                              </p:par>
                              <p:par>
                                <p:cTn id="9" presetID="12" presetClass="entr" presetSubtype="8"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p:tgtEl>
                                          <p:spTgt spid="21"/>
                                        </p:tgtEl>
                                        <p:attrNameLst>
                                          <p:attrName>ppt_x</p:attrName>
                                        </p:attrNameLst>
                                      </p:cBhvr>
                                      <p:tavLst>
                                        <p:tav tm="0">
                                          <p:val>
                                            <p:strVal val="#ppt_x-#ppt_w*1.125000"/>
                                          </p:val>
                                        </p:tav>
                                        <p:tav tm="100000">
                                          <p:val>
                                            <p:strVal val="#ppt_x"/>
                                          </p:val>
                                        </p:tav>
                                      </p:tavLst>
                                    </p:anim>
                                    <p:animEffect transition="in" filter="wipe(right)">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0.70"/>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p:cTn id="24" dur="1000" fill="hold"/>
                                        <p:tgtEl>
                                          <p:spTgt spid="20"/>
                                        </p:tgtEl>
                                        <p:attrNameLst>
                                          <p:attrName>ppt_w</p:attrName>
                                        </p:attrNameLst>
                                      </p:cBhvr>
                                      <p:tavLst>
                                        <p:tav tm="0">
                                          <p:val>
                                            <p:strVal val="#ppt_w*0.70"/>
                                          </p:val>
                                        </p:tav>
                                        <p:tav tm="100000">
                                          <p:val>
                                            <p:strVal val="#ppt_w"/>
                                          </p:val>
                                        </p:tav>
                                      </p:tavLst>
                                    </p:anim>
                                    <p:anim calcmode="lin" valueType="num">
                                      <p:cBhvr>
                                        <p:cTn id="25" dur="1000" fill="hold"/>
                                        <p:tgtEl>
                                          <p:spTgt spid="20"/>
                                        </p:tgtEl>
                                        <p:attrNameLst>
                                          <p:attrName>ppt_h</p:attrName>
                                        </p:attrNameLst>
                                      </p:cBhvr>
                                      <p:tavLst>
                                        <p:tav tm="0">
                                          <p:val>
                                            <p:strVal val="#ppt_h"/>
                                          </p:val>
                                        </p:tav>
                                        <p:tav tm="100000">
                                          <p:val>
                                            <p:strVal val="#ppt_h"/>
                                          </p:val>
                                        </p:tav>
                                      </p:tavLst>
                                    </p:anim>
                                    <p:animEffect transition="in" filter="fade">
                                      <p:cBhvr>
                                        <p:cTn id="26" dur="1000"/>
                                        <p:tgtEl>
                                          <p:spTgt spid="20"/>
                                        </p:tgtEl>
                                      </p:cBhvr>
                                    </p:animEffect>
                                  </p:childTnLst>
                                </p:cTn>
                              </p:par>
                              <p:par>
                                <p:cTn id="27" presetID="55"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1000" fill="hold"/>
                                        <p:tgtEl>
                                          <p:spTgt spid="14"/>
                                        </p:tgtEl>
                                        <p:attrNameLst>
                                          <p:attrName>ppt_w</p:attrName>
                                        </p:attrNameLst>
                                      </p:cBhvr>
                                      <p:tavLst>
                                        <p:tav tm="0">
                                          <p:val>
                                            <p:strVal val="#ppt_w*0.70"/>
                                          </p:val>
                                        </p:tav>
                                        <p:tav tm="100000">
                                          <p:val>
                                            <p:strVal val="#ppt_w"/>
                                          </p:val>
                                        </p:tav>
                                      </p:tavLst>
                                    </p:anim>
                                    <p:anim calcmode="lin" valueType="num">
                                      <p:cBhvr>
                                        <p:cTn id="30" dur="1000" fill="hold"/>
                                        <p:tgtEl>
                                          <p:spTgt spid="14"/>
                                        </p:tgtEl>
                                        <p:attrNameLst>
                                          <p:attrName>ppt_h</p:attrName>
                                        </p:attrNameLst>
                                      </p:cBhvr>
                                      <p:tavLst>
                                        <p:tav tm="0">
                                          <p:val>
                                            <p:strVal val="#ppt_h"/>
                                          </p:val>
                                        </p:tav>
                                        <p:tav tm="100000">
                                          <p:val>
                                            <p:strVal val="#ppt_h"/>
                                          </p:val>
                                        </p:tav>
                                      </p:tavLst>
                                    </p:anim>
                                    <p:animEffect transition="in" filter="fade">
                                      <p:cBhvr>
                                        <p:cTn id="31" dur="10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55"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p:cTn id="36" dur="1000" fill="hold"/>
                                        <p:tgtEl>
                                          <p:spTgt spid="12"/>
                                        </p:tgtEl>
                                        <p:attrNameLst>
                                          <p:attrName>ppt_w</p:attrName>
                                        </p:attrNameLst>
                                      </p:cBhvr>
                                      <p:tavLst>
                                        <p:tav tm="0">
                                          <p:val>
                                            <p:strVal val="#ppt_w*0.70"/>
                                          </p:val>
                                        </p:tav>
                                        <p:tav tm="100000">
                                          <p:val>
                                            <p:strVal val="#ppt_w"/>
                                          </p:val>
                                        </p:tav>
                                      </p:tavLst>
                                    </p:anim>
                                    <p:anim calcmode="lin" valueType="num">
                                      <p:cBhvr>
                                        <p:cTn id="37" dur="1000" fill="hold"/>
                                        <p:tgtEl>
                                          <p:spTgt spid="12"/>
                                        </p:tgtEl>
                                        <p:attrNameLst>
                                          <p:attrName>ppt_h</p:attrName>
                                        </p:attrNameLst>
                                      </p:cBhvr>
                                      <p:tavLst>
                                        <p:tav tm="0">
                                          <p:val>
                                            <p:strVal val="#ppt_h"/>
                                          </p:val>
                                        </p:tav>
                                        <p:tav tm="100000">
                                          <p:val>
                                            <p:strVal val="#ppt_h"/>
                                          </p:val>
                                        </p:tav>
                                      </p:tavLst>
                                    </p:anim>
                                    <p:animEffect transition="in" filter="fade">
                                      <p:cBhvr>
                                        <p:cTn id="38"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31CD96-0613-8444-A852-D9C4FEADCFDC}"/>
              </a:ext>
            </a:extLst>
          </p:cNvPr>
          <p:cNvSpPr>
            <a:spLocks noGrp="1"/>
          </p:cNvSpPr>
          <p:nvPr>
            <p:ph type="title"/>
          </p:nvPr>
        </p:nvSpPr>
        <p:spPr>
          <a:xfrm>
            <a:off x="838199" y="365125"/>
            <a:ext cx="11126273" cy="1325563"/>
          </a:xfrm>
        </p:spPr>
        <p:txBody>
          <a:bodyPr>
            <a:normAutofit/>
          </a:bodyPr>
          <a:lstStyle/>
          <a:p>
            <a:r>
              <a:rPr lang="fr-CH" sz="4200" b="1" dirty="0">
                <a:latin typeface="+mn-lt"/>
              </a:rPr>
              <a:t>Mais il en faut plus pour décourager le  gouvernement suisse …</a:t>
            </a:r>
            <a:endParaRPr lang="fr-FR" sz="4200" b="1" dirty="0">
              <a:latin typeface="+mn-lt"/>
            </a:endParaRPr>
          </a:p>
        </p:txBody>
      </p:sp>
      <p:pic>
        <p:nvPicPr>
          <p:cNvPr id="5" name="Image 4">
            <a:extLst>
              <a:ext uri="{FF2B5EF4-FFF2-40B4-BE49-F238E27FC236}">
                <a16:creationId xmlns:a16="http://schemas.microsoft.com/office/drawing/2014/main" id="{A4BD17E5-6D98-9943-B373-264973F721CB}"/>
              </a:ext>
            </a:extLst>
          </p:cNvPr>
          <p:cNvPicPr>
            <a:picLocks noChangeAspect="1"/>
          </p:cNvPicPr>
          <p:nvPr/>
        </p:nvPicPr>
        <p:blipFill>
          <a:blip r:embed="rId2"/>
          <a:stretch>
            <a:fillRect/>
          </a:stretch>
        </p:blipFill>
        <p:spPr>
          <a:xfrm>
            <a:off x="1790700" y="1681542"/>
            <a:ext cx="4305300" cy="1041400"/>
          </a:xfrm>
          <a:prstGeom prst="rect">
            <a:avLst/>
          </a:prstGeom>
        </p:spPr>
      </p:pic>
      <p:pic>
        <p:nvPicPr>
          <p:cNvPr id="6" name="Image 5">
            <a:extLst>
              <a:ext uri="{FF2B5EF4-FFF2-40B4-BE49-F238E27FC236}">
                <a16:creationId xmlns:a16="http://schemas.microsoft.com/office/drawing/2014/main" id="{A1EA78CD-7351-1648-A14C-E4CF517F899C}"/>
              </a:ext>
            </a:extLst>
          </p:cNvPr>
          <p:cNvPicPr>
            <a:picLocks noChangeAspect="1"/>
          </p:cNvPicPr>
          <p:nvPr/>
        </p:nvPicPr>
        <p:blipFill>
          <a:blip r:embed="rId3"/>
          <a:stretch>
            <a:fillRect/>
          </a:stretch>
        </p:blipFill>
        <p:spPr>
          <a:xfrm>
            <a:off x="1790700" y="2764215"/>
            <a:ext cx="1358900" cy="254000"/>
          </a:xfrm>
          <a:prstGeom prst="rect">
            <a:avLst/>
          </a:prstGeom>
        </p:spPr>
      </p:pic>
      <p:sp>
        <p:nvSpPr>
          <p:cNvPr id="7" name="Rectangle 6">
            <a:extLst>
              <a:ext uri="{FF2B5EF4-FFF2-40B4-BE49-F238E27FC236}">
                <a16:creationId xmlns:a16="http://schemas.microsoft.com/office/drawing/2014/main" id="{BD03A1E0-4ED7-8142-BA3D-1ABEC2154290}"/>
              </a:ext>
            </a:extLst>
          </p:cNvPr>
          <p:cNvSpPr/>
          <p:nvPr/>
        </p:nvSpPr>
        <p:spPr>
          <a:xfrm>
            <a:off x="838200" y="3163607"/>
            <a:ext cx="5544015" cy="1754326"/>
          </a:xfrm>
          <a:prstGeom prst="rect">
            <a:avLst/>
          </a:prstGeom>
        </p:spPr>
        <p:txBody>
          <a:bodyPr wrap="square">
            <a:spAutoFit/>
          </a:bodyPr>
          <a:lstStyle/>
          <a:p>
            <a:r>
              <a:rPr lang="fr-CH" b="1" i="0" dirty="0">
                <a:effectLst/>
                <a:highlight>
                  <a:srgbClr val="FFFF00"/>
                </a:highlight>
                <a:latin typeface="Fira Sans" panose="020F0502020204030204" pitchFamily="34" charset="0"/>
              </a:rPr>
              <a:t>La Suisse adopte une nouvelle approche pour l'introduction de l’identité électronique E-ID. </a:t>
            </a:r>
          </a:p>
          <a:p>
            <a:r>
              <a:rPr lang="fr-CH" b="0" i="0" dirty="0">
                <a:effectLst/>
                <a:latin typeface="Fira Sans" panose="020F0502020204030204" pitchFamily="34" charset="0"/>
              </a:rPr>
              <a:t>Lors d'une réunion du groupe </a:t>
            </a:r>
            <a:r>
              <a:rPr lang="fr-CH" b="0" i="0" dirty="0" err="1">
                <a:effectLst/>
                <a:latin typeface="Fira Sans" panose="020F0502020204030204" pitchFamily="34" charset="0"/>
              </a:rPr>
              <a:t>Parldigi</a:t>
            </a:r>
            <a:r>
              <a:rPr lang="fr-CH" b="0" i="0" dirty="0">
                <a:effectLst/>
                <a:latin typeface="Fira Sans" panose="020F0502020204030204" pitchFamily="34" charset="0"/>
              </a:rPr>
              <a:t>, des représentants de la Confédération ont expliqué les concepts possibles. La nouvelle approche est bien accueillie, y compris par les anciens détracteurs.</a:t>
            </a:r>
            <a:endParaRPr lang="fr-FR" dirty="0"/>
          </a:p>
        </p:txBody>
      </p:sp>
      <p:sp>
        <p:nvSpPr>
          <p:cNvPr id="8" name="Rectangle 7">
            <a:extLst>
              <a:ext uri="{FF2B5EF4-FFF2-40B4-BE49-F238E27FC236}">
                <a16:creationId xmlns:a16="http://schemas.microsoft.com/office/drawing/2014/main" id="{E857EA59-E184-6442-AD0A-93FDCF010AC2}"/>
              </a:ext>
            </a:extLst>
          </p:cNvPr>
          <p:cNvSpPr/>
          <p:nvPr/>
        </p:nvSpPr>
        <p:spPr>
          <a:xfrm>
            <a:off x="857320" y="5044285"/>
            <a:ext cx="5544015" cy="1785104"/>
          </a:xfrm>
          <a:prstGeom prst="rect">
            <a:avLst/>
          </a:prstGeom>
        </p:spPr>
        <p:txBody>
          <a:bodyPr wrap="square">
            <a:spAutoFit/>
          </a:bodyPr>
          <a:lstStyle/>
          <a:p>
            <a:r>
              <a:rPr lang="fr-CH" sz="2000" b="1" dirty="0">
                <a:highlight>
                  <a:srgbClr val="FFFF00"/>
                </a:highlight>
                <a:latin typeface="Fira Sans" panose="020F0502020204030204" pitchFamily="34" charset="0"/>
              </a:rPr>
              <a:t>Cette fois, ça devrait être la bonne, IL LE FAUT. </a:t>
            </a:r>
          </a:p>
          <a:p>
            <a:r>
              <a:rPr lang="fr-CH" dirty="0">
                <a:latin typeface="Fira Sans" panose="020F0502020204030204" pitchFamily="34" charset="0"/>
              </a:rPr>
              <a:t>Après le «non» retentissant à la loi sur l'identité électronique (E-ID) en mars dernier, </a:t>
            </a:r>
          </a:p>
          <a:p>
            <a:r>
              <a:rPr lang="fr-CH" b="1" dirty="0">
                <a:highlight>
                  <a:srgbClr val="FFFF00"/>
                </a:highlight>
                <a:latin typeface="Fira Sans" panose="020F0502020204030204" pitchFamily="34" charset="0"/>
              </a:rPr>
              <a:t>le gouvernement fédéral prépare sa prochaine tentative et a lancé une consultation publique en septembre.</a:t>
            </a:r>
          </a:p>
        </p:txBody>
      </p:sp>
      <p:sp>
        <p:nvSpPr>
          <p:cNvPr id="10" name="Rectangle 9">
            <a:extLst>
              <a:ext uri="{FF2B5EF4-FFF2-40B4-BE49-F238E27FC236}">
                <a16:creationId xmlns:a16="http://schemas.microsoft.com/office/drawing/2014/main" id="{AA3C73B1-0743-5642-87DB-095462DD948D}"/>
              </a:ext>
            </a:extLst>
          </p:cNvPr>
          <p:cNvSpPr/>
          <p:nvPr/>
        </p:nvSpPr>
        <p:spPr>
          <a:xfrm>
            <a:off x="606564" y="1398032"/>
            <a:ext cx="1415772" cy="1569660"/>
          </a:xfrm>
          <a:prstGeom prst="rect">
            <a:avLst/>
          </a:prstGeom>
        </p:spPr>
        <p:txBody>
          <a:bodyPr wrap="none">
            <a:spAutoFit/>
          </a:bodyPr>
          <a:lstStyle/>
          <a:p>
            <a:r>
              <a:rPr lang="fr-CH" sz="9600" dirty="0"/>
              <a:t>🇨🇭</a:t>
            </a:r>
            <a:endParaRPr lang="fr-FR" sz="9600" dirty="0"/>
          </a:p>
        </p:txBody>
      </p:sp>
      <p:sp>
        <p:nvSpPr>
          <p:cNvPr id="11" name="Rectangle 10">
            <a:extLst>
              <a:ext uri="{FF2B5EF4-FFF2-40B4-BE49-F238E27FC236}">
                <a16:creationId xmlns:a16="http://schemas.microsoft.com/office/drawing/2014/main" id="{2DFFF60A-8084-014E-BD97-4A8485ED5AE6}"/>
              </a:ext>
            </a:extLst>
          </p:cNvPr>
          <p:cNvSpPr/>
          <p:nvPr/>
        </p:nvSpPr>
        <p:spPr>
          <a:xfrm>
            <a:off x="6382215" y="3164681"/>
            <a:ext cx="5759605" cy="3693319"/>
          </a:xfrm>
          <a:prstGeom prst="rect">
            <a:avLst/>
          </a:prstGeom>
        </p:spPr>
        <p:txBody>
          <a:bodyPr wrap="square">
            <a:spAutoFit/>
          </a:bodyPr>
          <a:lstStyle/>
          <a:p>
            <a:r>
              <a:rPr lang="fr-CH" b="1" i="0" dirty="0">
                <a:effectLst/>
                <a:latin typeface="Fira Sans" panose="020B0503050000020004" pitchFamily="34" charset="0"/>
              </a:rPr>
              <a:t>Daniel </a:t>
            </a:r>
            <a:r>
              <a:rPr lang="fr-CH" b="1" i="0" dirty="0" err="1">
                <a:effectLst/>
                <a:latin typeface="Fira Sans" panose="020B0503050000020004" pitchFamily="34" charset="0"/>
              </a:rPr>
              <a:t>Markwalder</a:t>
            </a:r>
            <a:r>
              <a:rPr lang="fr-CH" b="1" i="0" dirty="0">
                <a:effectLst/>
                <a:latin typeface="Fira Sans" panose="020B0503050000020004" pitchFamily="34" charset="0"/>
              </a:rPr>
              <a:t>, délégué du Conseil fédéral pour la transformation numérique</a:t>
            </a:r>
            <a:r>
              <a:rPr lang="fr-CH" b="0" i="0" dirty="0">
                <a:effectLst/>
                <a:latin typeface="Fira Sans" panose="020B0503050000020004" pitchFamily="34" charset="0"/>
              </a:rPr>
              <a:t>, a expliqué les défis de la mise en œuvre technique. </a:t>
            </a:r>
          </a:p>
          <a:p>
            <a:r>
              <a:rPr lang="fr-CH" b="0" i="0" dirty="0">
                <a:effectLst/>
                <a:latin typeface="Fira Sans" panose="020B0503050000020004" pitchFamily="34" charset="0"/>
              </a:rPr>
              <a:t>Parmi les trois solutions proposées par la Confédération, </a:t>
            </a:r>
            <a:r>
              <a:rPr lang="fr-CH" b="1" i="0" dirty="0">
                <a:effectLst/>
                <a:highlight>
                  <a:srgbClr val="FFFF00"/>
                </a:highlight>
                <a:latin typeface="Fira Sans" panose="020B0503050000020004" pitchFamily="34" charset="0"/>
              </a:rPr>
              <a:t>il juge que le recours à une identité souveraine (Self-</a:t>
            </a:r>
            <a:r>
              <a:rPr lang="fr-CH" b="1" i="0" dirty="0" err="1">
                <a:effectLst/>
                <a:highlight>
                  <a:srgbClr val="FFFF00"/>
                </a:highlight>
                <a:latin typeface="Fira Sans" panose="020B0503050000020004" pitchFamily="34" charset="0"/>
              </a:rPr>
              <a:t>Sovereign</a:t>
            </a:r>
            <a:r>
              <a:rPr lang="fr-CH" b="1" i="0" dirty="0">
                <a:effectLst/>
                <a:highlight>
                  <a:srgbClr val="FFFF00"/>
                </a:highlight>
                <a:latin typeface="Fira Sans" panose="020B0503050000020004" pitchFamily="34" charset="0"/>
              </a:rPr>
              <a:t> </a:t>
            </a:r>
            <a:r>
              <a:rPr lang="fr-CH" b="1" i="0" dirty="0" err="1">
                <a:effectLst/>
                <a:highlight>
                  <a:srgbClr val="FFFF00"/>
                </a:highlight>
                <a:latin typeface="Fira Sans" panose="020B0503050000020004" pitchFamily="34" charset="0"/>
              </a:rPr>
              <a:t>Identity</a:t>
            </a:r>
            <a:r>
              <a:rPr lang="fr-CH" b="1" i="0" dirty="0">
                <a:effectLst/>
                <a:highlight>
                  <a:srgbClr val="FFFF00"/>
                </a:highlight>
                <a:latin typeface="Fira Sans" panose="020B0503050000020004" pitchFamily="34" charset="0"/>
              </a:rPr>
              <a:t> ou SSI) est la meilleure option. </a:t>
            </a:r>
          </a:p>
          <a:p>
            <a:r>
              <a:rPr lang="fr-CH" b="1" i="0" dirty="0">
                <a:effectLst/>
                <a:highlight>
                  <a:srgbClr val="FFFF00"/>
                </a:highlight>
                <a:latin typeface="Fira Sans" panose="020B0503050000020004" pitchFamily="34" charset="0"/>
              </a:rPr>
              <a:t>Avec cette variante, un portefeuille virtuel contiendrait une ou plusieurs identités d’une seule personne. </a:t>
            </a:r>
            <a:r>
              <a:rPr lang="fr-CH" b="0" i="0" dirty="0">
                <a:effectLst/>
                <a:latin typeface="Fira Sans" panose="020B0503050000020004" pitchFamily="34" charset="0"/>
              </a:rPr>
              <a:t>Selon le responsable, cette solution offre la meilleure protection des données. </a:t>
            </a:r>
            <a:r>
              <a:rPr lang="fr-CH" b="1" i="0" dirty="0">
                <a:effectLst/>
                <a:highlight>
                  <a:srgbClr val="FFFF00"/>
                </a:highlight>
                <a:latin typeface="Fira Sans" panose="020B0503050000020004" pitchFamily="34" charset="0"/>
              </a:rPr>
              <a:t>La connexion avec les systèmes tiers est directe, et l’approche est analogue à celle </a:t>
            </a:r>
            <a:r>
              <a:rPr lang="fr-CH" b="1" i="0" u="none" strike="noStrike" dirty="0">
                <a:effectLst/>
                <a:highlight>
                  <a:srgbClr val="FFFF00"/>
                </a:highlight>
                <a:latin typeface="Fira Sans" panose="020B0503050000020004" pitchFamily="34" charset="0"/>
                <a:hlinkClick r:id="rId4">
                  <a:extLst>
                    <a:ext uri="{A12FA001-AC4F-418D-AE19-62706E023703}">
                      <ahyp:hlinkClr xmlns:ahyp="http://schemas.microsoft.com/office/drawing/2018/hyperlinkcolor" val="tx"/>
                    </a:ext>
                  </a:extLst>
                </a:hlinkClick>
              </a:rPr>
              <a:t>préconisée par l’UE</a:t>
            </a:r>
            <a:r>
              <a:rPr lang="fr-CH" b="1" i="0" dirty="0">
                <a:effectLst/>
                <a:highlight>
                  <a:srgbClr val="FFFF00"/>
                </a:highlight>
                <a:latin typeface="Fira Sans" panose="020B0503050000020004" pitchFamily="34" charset="0"/>
              </a:rPr>
              <a:t>.</a:t>
            </a:r>
            <a:endParaRPr lang="fr-FR" b="1" dirty="0">
              <a:highlight>
                <a:srgbClr val="FFFF00"/>
              </a:highlight>
            </a:endParaRPr>
          </a:p>
        </p:txBody>
      </p:sp>
    </p:spTree>
    <p:extLst>
      <p:ext uri="{BB962C8B-B14F-4D97-AF65-F5344CB8AC3E}">
        <p14:creationId xmlns:p14="http://schemas.microsoft.com/office/powerpoint/2010/main" val="2668320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par>
                                <p:cTn id="9" presetID="1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p:tgtEl>
                                          <p:spTgt spid="6"/>
                                        </p:tgtEl>
                                        <p:attrNameLst>
                                          <p:attrName>ppt_x</p:attrName>
                                        </p:attrNameLst>
                                      </p:cBhvr>
                                      <p:tavLst>
                                        <p:tav tm="0">
                                          <p:val>
                                            <p:strVal val="#ppt_x-#ppt_w*1.125000"/>
                                          </p:val>
                                        </p:tav>
                                        <p:tav tm="100000">
                                          <p:val>
                                            <p:strVal val="#ppt_x"/>
                                          </p:val>
                                        </p:tav>
                                      </p:tavLst>
                                    </p:anim>
                                    <p:animEffect transition="in" filter="wipe(righ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strVal val="#ppt_w*0.70"/>
                                          </p:val>
                                        </p:tav>
                                        <p:tav tm="100000">
                                          <p:val>
                                            <p:strVal val="#ppt_w"/>
                                          </p:val>
                                        </p:tav>
                                      </p:tavLst>
                                    </p:anim>
                                    <p:anim calcmode="lin" valueType="num">
                                      <p:cBhvr>
                                        <p:cTn id="18" dur="1000" fill="hold"/>
                                        <p:tgtEl>
                                          <p:spTgt spid="7"/>
                                        </p:tgtEl>
                                        <p:attrNameLst>
                                          <p:attrName>ppt_h</p:attrName>
                                        </p:attrNameLst>
                                      </p:cBhvr>
                                      <p:tavLst>
                                        <p:tav tm="0">
                                          <p:val>
                                            <p:strVal val="#ppt_h"/>
                                          </p:val>
                                        </p:tav>
                                        <p:tav tm="100000">
                                          <p:val>
                                            <p:strVal val="#ppt_h"/>
                                          </p:val>
                                        </p:tav>
                                      </p:tavLst>
                                    </p:anim>
                                    <p:animEffect transition="in" filter="fade">
                                      <p:cBhvr>
                                        <p:cTn id="19" dur="10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1000" fill="hold"/>
                                        <p:tgtEl>
                                          <p:spTgt spid="8"/>
                                        </p:tgtEl>
                                        <p:attrNameLst>
                                          <p:attrName>ppt_w</p:attrName>
                                        </p:attrNameLst>
                                      </p:cBhvr>
                                      <p:tavLst>
                                        <p:tav tm="0">
                                          <p:val>
                                            <p:strVal val="#ppt_w*0.70"/>
                                          </p:val>
                                        </p:tav>
                                        <p:tav tm="100000">
                                          <p:val>
                                            <p:strVal val="#ppt_w"/>
                                          </p:val>
                                        </p:tav>
                                      </p:tavLst>
                                    </p:anim>
                                    <p:anim calcmode="lin" valueType="num">
                                      <p:cBhvr>
                                        <p:cTn id="25" dur="1000" fill="hold"/>
                                        <p:tgtEl>
                                          <p:spTgt spid="8"/>
                                        </p:tgtEl>
                                        <p:attrNameLst>
                                          <p:attrName>ppt_h</p:attrName>
                                        </p:attrNameLst>
                                      </p:cBhvr>
                                      <p:tavLst>
                                        <p:tav tm="0">
                                          <p:val>
                                            <p:strVal val="#ppt_h"/>
                                          </p:val>
                                        </p:tav>
                                        <p:tav tm="100000">
                                          <p:val>
                                            <p:strVal val="#ppt_h"/>
                                          </p:val>
                                        </p:tav>
                                      </p:tavLst>
                                    </p:anim>
                                    <p:animEffect transition="in" filter="fade">
                                      <p:cBhvr>
                                        <p:cTn id="26" dur="10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1000" fill="hold"/>
                                        <p:tgtEl>
                                          <p:spTgt spid="11"/>
                                        </p:tgtEl>
                                        <p:attrNameLst>
                                          <p:attrName>ppt_w</p:attrName>
                                        </p:attrNameLst>
                                      </p:cBhvr>
                                      <p:tavLst>
                                        <p:tav tm="0">
                                          <p:val>
                                            <p:strVal val="#ppt_w*0.70"/>
                                          </p:val>
                                        </p:tav>
                                        <p:tav tm="100000">
                                          <p:val>
                                            <p:strVal val="#ppt_w"/>
                                          </p:val>
                                        </p:tav>
                                      </p:tavLst>
                                    </p:anim>
                                    <p:anim calcmode="lin" valueType="num">
                                      <p:cBhvr>
                                        <p:cTn id="32" dur="1000" fill="hold"/>
                                        <p:tgtEl>
                                          <p:spTgt spid="11"/>
                                        </p:tgtEl>
                                        <p:attrNameLst>
                                          <p:attrName>ppt_h</p:attrName>
                                        </p:attrNameLst>
                                      </p:cBhvr>
                                      <p:tavLst>
                                        <p:tav tm="0">
                                          <p:val>
                                            <p:strVal val="#ppt_h"/>
                                          </p:val>
                                        </p:tav>
                                        <p:tav tm="100000">
                                          <p:val>
                                            <p:strVal val="#ppt_h"/>
                                          </p:val>
                                        </p:tav>
                                      </p:tavLst>
                                    </p:anim>
                                    <p:animEffect transition="in" filter="fade">
                                      <p:cBhvr>
                                        <p:cTn id="3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34BBC3-D7B8-974E-B2BB-6AD735D830BA}"/>
              </a:ext>
            </a:extLst>
          </p:cNvPr>
          <p:cNvSpPr>
            <a:spLocks noGrp="1"/>
          </p:cNvSpPr>
          <p:nvPr>
            <p:ph type="title"/>
          </p:nvPr>
        </p:nvSpPr>
        <p:spPr>
          <a:xfrm>
            <a:off x="2264044" y="365125"/>
            <a:ext cx="7918342" cy="1325563"/>
          </a:xfrm>
        </p:spPr>
        <p:txBody>
          <a:bodyPr/>
          <a:lstStyle/>
          <a:p>
            <a:r>
              <a:rPr lang="fr-FR" b="1" dirty="0">
                <a:latin typeface="+mn-lt"/>
              </a:rPr>
              <a:t>L’identité numérique en France</a:t>
            </a:r>
          </a:p>
        </p:txBody>
      </p:sp>
      <p:sp>
        <p:nvSpPr>
          <p:cNvPr id="3" name="Rectangle 2">
            <a:extLst>
              <a:ext uri="{FF2B5EF4-FFF2-40B4-BE49-F238E27FC236}">
                <a16:creationId xmlns:a16="http://schemas.microsoft.com/office/drawing/2014/main" id="{E6FCEB4E-1C81-F545-82E6-97F30ADB6D9A}"/>
              </a:ext>
            </a:extLst>
          </p:cNvPr>
          <p:cNvSpPr/>
          <p:nvPr/>
        </p:nvSpPr>
        <p:spPr>
          <a:xfrm>
            <a:off x="5129938" y="1912818"/>
            <a:ext cx="7422397" cy="1077218"/>
          </a:xfrm>
          <a:prstGeom prst="rect">
            <a:avLst/>
          </a:prstGeom>
        </p:spPr>
        <p:txBody>
          <a:bodyPr wrap="square">
            <a:spAutoFit/>
          </a:bodyPr>
          <a:lstStyle/>
          <a:p>
            <a:r>
              <a:rPr lang="fr-CH" sz="3200" b="1" i="0" dirty="0" err="1">
                <a:effectLst/>
                <a:latin typeface="Marianne"/>
              </a:rPr>
              <a:t>Alicem</a:t>
            </a:r>
            <a:r>
              <a:rPr lang="fr-CH" sz="3200" b="1" i="0" dirty="0">
                <a:effectLst/>
                <a:latin typeface="Marianne"/>
              </a:rPr>
              <a:t>, «la première solution d’identité numérique régalienne sécurisée»</a:t>
            </a:r>
          </a:p>
        </p:txBody>
      </p:sp>
      <p:pic>
        <p:nvPicPr>
          <p:cNvPr id="5" name="Image 4">
            <a:extLst>
              <a:ext uri="{FF2B5EF4-FFF2-40B4-BE49-F238E27FC236}">
                <a16:creationId xmlns:a16="http://schemas.microsoft.com/office/drawing/2014/main" id="{0760CDE4-73FB-6348-B655-0B2BEF4B4552}"/>
              </a:ext>
            </a:extLst>
          </p:cNvPr>
          <p:cNvPicPr>
            <a:picLocks noChangeAspect="1"/>
          </p:cNvPicPr>
          <p:nvPr/>
        </p:nvPicPr>
        <p:blipFill>
          <a:blip r:embed="rId2"/>
          <a:stretch>
            <a:fillRect/>
          </a:stretch>
        </p:blipFill>
        <p:spPr>
          <a:xfrm>
            <a:off x="2826180" y="1773530"/>
            <a:ext cx="2208078" cy="1602637"/>
          </a:xfrm>
          <a:prstGeom prst="rect">
            <a:avLst/>
          </a:prstGeom>
        </p:spPr>
      </p:pic>
      <p:pic>
        <p:nvPicPr>
          <p:cNvPr id="6" name="Image 5">
            <a:extLst>
              <a:ext uri="{FF2B5EF4-FFF2-40B4-BE49-F238E27FC236}">
                <a16:creationId xmlns:a16="http://schemas.microsoft.com/office/drawing/2014/main" id="{BFEAD76B-1426-C84C-BC66-6978DF6AC76F}"/>
              </a:ext>
            </a:extLst>
          </p:cNvPr>
          <p:cNvPicPr>
            <a:picLocks noChangeAspect="1"/>
          </p:cNvPicPr>
          <p:nvPr/>
        </p:nvPicPr>
        <p:blipFill>
          <a:blip r:embed="rId3"/>
          <a:stretch>
            <a:fillRect/>
          </a:stretch>
        </p:blipFill>
        <p:spPr>
          <a:xfrm>
            <a:off x="838200" y="1912818"/>
            <a:ext cx="1892300" cy="2374900"/>
          </a:xfrm>
          <a:prstGeom prst="rect">
            <a:avLst/>
          </a:prstGeom>
        </p:spPr>
      </p:pic>
      <p:pic>
        <p:nvPicPr>
          <p:cNvPr id="7" name="Image 6">
            <a:extLst>
              <a:ext uri="{FF2B5EF4-FFF2-40B4-BE49-F238E27FC236}">
                <a16:creationId xmlns:a16="http://schemas.microsoft.com/office/drawing/2014/main" id="{E0DA1A7C-9C94-E347-8256-35EEED4F2118}"/>
              </a:ext>
            </a:extLst>
          </p:cNvPr>
          <p:cNvPicPr>
            <a:picLocks noChangeAspect="1"/>
          </p:cNvPicPr>
          <p:nvPr/>
        </p:nvPicPr>
        <p:blipFill>
          <a:blip r:embed="rId4"/>
          <a:stretch>
            <a:fillRect/>
          </a:stretch>
        </p:blipFill>
        <p:spPr>
          <a:xfrm>
            <a:off x="2826180" y="4071163"/>
            <a:ext cx="2095500" cy="330200"/>
          </a:xfrm>
          <a:prstGeom prst="rect">
            <a:avLst/>
          </a:prstGeom>
        </p:spPr>
      </p:pic>
      <p:sp>
        <p:nvSpPr>
          <p:cNvPr id="8" name="Rectangle 7">
            <a:extLst>
              <a:ext uri="{FF2B5EF4-FFF2-40B4-BE49-F238E27FC236}">
                <a16:creationId xmlns:a16="http://schemas.microsoft.com/office/drawing/2014/main" id="{6412D4BB-6331-9146-BD22-6AED38289DB2}"/>
              </a:ext>
            </a:extLst>
          </p:cNvPr>
          <p:cNvSpPr/>
          <p:nvPr/>
        </p:nvSpPr>
        <p:spPr>
          <a:xfrm>
            <a:off x="5129938" y="3212166"/>
            <a:ext cx="6648773" cy="2677656"/>
          </a:xfrm>
          <a:prstGeom prst="rect">
            <a:avLst/>
          </a:prstGeom>
        </p:spPr>
        <p:txBody>
          <a:bodyPr wrap="square">
            <a:spAutoFit/>
          </a:bodyPr>
          <a:lstStyle/>
          <a:p>
            <a:r>
              <a:rPr lang="fr-CH" sz="2400" b="1" i="0" dirty="0" err="1">
                <a:solidFill>
                  <a:srgbClr val="000000"/>
                </a:solidFill>
                <a:effectLst/>
                <a:highlight>
                  <a:srgbClr val="FFFF00"/>
                </a:highlight>
                <a:latin typeface="Marianne"/>
              </a:rPr>
              <a:t>Alicem</a:t>
            </a:r>
            <a:r>
              <a:rPr lang="fr-CH" sz="2400" b="1" i="0" dirty="0">
                <a:solidFill>
                  <a:srgbClr val="000000"/>
                </a:solidFill>
                <a:effectLst/>
                <a:highlight>
                  <a:srgbClr val="FFFF00"/>
                </a:highlight>
                <a:latin typeface="Marianne"/>
              </a:rPr>
              <a:t> est une application pour smartphone </a:t>
            </a:r>
            <a:r>
              <a:rPr lang="fr-CH" sz="2400" b="1" i="0" dirty="0">
                <a:solidFill>
                  <a:srgbClr val="000000"/>
                </a:solidFill>
                <a:effectLst/>
                <a:latin typeface="Marianne"/>
              </a:rPr>
              <a:t>développée par le ministère de l’Intérieur et l’Agence nationale des titres sécurisés </a:t>
            </a:r>
            <a:r>
              <a:rPr lang="fr-CH" sz="2400" b="0" i="0" dirty="0">
                <a:solidFill>
                  <a:srgbClr val="000000"/>
                </a:solidFill>
                <a:effectLst/>
                <a:latin typeface="Marianne"/>
              </a:rPr>
              <a:t>(ANTS) </a:t>
            </a:r>
            <a:r>
              <a:rPr lang="fr-CH" sz="2400" b="1" i="0" dirty="0">
                <a:solidFill>
                  <a:srgbClr val="000000"/>
                </a:solidFill>
                <a:effectLst/>
                <a:highlight>
                  <a:srgbClr val="FFFF00"/>
                </a:highlight>
                <a:latin typeface="Marianne"/>
              </a:rPr>
              <a:t>qui permet à tout particulier, </a:t>
            </a:r>
            <a:r>
              <a:rPr lang="fr-CH" sz="2400" b="1" i="0" dirty="0">
                <a:solidFill>
                  <a:srgbClr val="000000"/>
                </a:solidFill>
                <a:effectLst/>
                <a:latin typeface="Marianne"/>
              </a:rPr>
              <a:t>qui décide de l'utiliser, </a:t>
            </a:r>
            <a:r>
              <a:rPr lang="fr-CH" sz="2400" b="1" i="0" dirty="0">
                <a:solidFill>
                  <a:srgbClr val="000000"/>
                </a:solidFill>
                <a:effectLst/>
                <a:highlight>
                  <a:srgbClr val="FFFF00"/>
                </a:highlight>
                <a:latin typeface="Marianne"/>
              </a:rPr>
              <a:t>de prouver son identité sur Internet de manière sécurisée, à l’aide de son smartphone et de son passeport ou de son titre de séjour.</a:t>
            </a:r>
            <a:endParaRPr lang="fr-FR" sz="2400" b="1" dirty="0">
              <a:highlight>
                <a:srgbClr val="FFFF00"/>
              </a:highlight>
            </a:endParaRPr>
          </a:p>
        </p:txBody>
      </p:sp>
    </p:spTree>
    <p:extLst>
      <p:ext uri="{BB962C8B-B14F-4D97-AF65-F5344CB8AC3E}">
        <p14:creationId xmlns:p14="http://schemas.microsoft.com/office/powerpoint/2010/main" val="2892628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ppt_x</p:attrName>
                                        </p:attrNameLst>
                                      </p:cBhvr>
                                      <p:tavLst>
                                        <p:tav tm="0">
                                          <p:val>
                                            <p:strVal val="#ppt_x-#ppt_w*1.125000"/>
                                          </p:val>
                                        </p:tav>
                                        <p:tav tm="100000">
                                          <p:val>
                                            <p:strVal val="#ppt_x"/>
                                          </p:val>
                                        </p:tav>
                                      </p:tavLst>
                                    </p:anim>
                                    <p:animEffect transition="in" filter="wipe(right)">
                                      <p:cBhvr>
                                        <p:cTn id="8" dur="500"/>
                                        <p:tgtEl>
                                          <p:spTgt spid="6"/>
                                        </p:tgtEl>
                                      </p:cBhvr>
                                    </p:animEffect>
                                  </p:childTnLst>
                                </p:cTn>
                              </p:par>
                              <p:par>
                                <p:cTn id="9" presetID="12" presetClass="entr" presetSubtype="8"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p:tgtEl>
                                          <p:spTgt spid="3"/>
                                        </p:tgtEl>
                                        <p:attrNameLst>
                                          <p:attrName>ppt_x</p:attrName>
                                        </p:attrNameLst>
                                      </p:cBhvr>
                                      <p:tavLst>
                                        <p:tav tm="0">
                                          <p:val>
                                            <p:strVal val="#ppt_x-#ppt_w*1.125000"/>
                                          </p:val>
                                        </p:tav>
                                        <p:tav tm="100000">
                                          <p:val>
                                            <p:strVal val="#ppt_x"/>
                                          </p:val>
                                        </p:tav>
                                      </p:tavLst>
                                    </p:anim>
                                    <p:animEffect transition="in" filter="wipe(righ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p:tgtEl>
                                          <p:spTgt spid="5"/>
                                        </p:tgtEl>
                                        <p:attrNameLst>
                                          <p:attrName>ppt_x</p:attrName>
                                        </p:attrNameLst>
                                      </p:cBhvr>
                                      <p:tavLst>
                                        <p:tav tm="0">
                                          <p:val>
                                            <p:strVal val="#ppt_x-#ppt_w*1.125000"/>
                                          </p:val>
                                        </p:tav>
                                        <p:tav tm="100000">
                                          <p:val>
                                            <p:strVal val="#ppt_x"/>
                                          </p:val>
                                        </p:tav>
                                      </p:tavLst>
                                    </p:anim>
                                    <p:animEffect transition="in" filter="wipe(right)">
                                      <p:cBhvr>
                                        <p:cTn id="18" dur="500"/>
                                        <p:tgtEl>
                                          <p:spTgt spid="5"/>
                                        </p:tgtEl>
                                      </p:cBhvr>
                                    </p:animEffect>
                                  </p:childTnLst>
                                </p:cTn>
                              </p:par>
                              <p:par>
                                <p:cTn id="19" presetID="12" presetClass="entr" presetSubtype="8"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p:tgtEl>
                                          <p:spTgt spid="7"/>
                                        </p:tgtEl>
                                        <p:attrNameLst>
                                          <p:attrName>ppt_x</p:attrName>
                                        </p:attrNameLst>
                                      </p:cBhvr>
                                      <p:tavLst>
                                        <p:tav tm="0">
                                          <p:val>
                                            <p:strVal val="#ppt_x-#ppt_w*1.125000"/>
                                          </p:val>
                                        </p:tav>
                                        <p:tav tm="100000">
                                          <p:val>
                                            <p:strVal val="#ppt_x"/>
                                          </p:val>
                                        </p:tav>
                                      </p:tavLst>
                                    </p:anim>
                                    <p:animEffect transition="in" filter="wipe(righ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55"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1000" fill="hold"/>
                                        <p:tgtEl>
                                          <p:spTgt spid="8"/>
                                        </p:tgtEl>
                                        <p:attrNameLst>
                                          <p:attrName>ppt_w</p:attrName>
                                        </p:attrNameLst>
                                      </p:cBhvr>
                                      <p:tavLst>
                                        <p:tav tm="0">
                                          <p:val>
                                            <p:strVal val="#ppt_w*0.70"/>
                                          </p:val>
                                        </p:tav>
                                        <p:tav tm="100000">
                                          <p:val>
                                            <p:strVal val="#ppt_w"/>
                                          </p:val>
                                        </p:tav>
                                      </p:tavLst>
                                    </p:anim>
                                    <p:anim calcmode="lin" valueType="num">
                                      <p:cBhvr>
                                        <p:cTn id="28" dur="1000" fill="hold"/>
                                        <p:tgtEl>
                                          <p:spTgt spid="8"/>
                                        </p:tgtEl>
                                        <p:attrNameLst>
                                          <p:attrName>ppt_h</p:attrName>
                                        </p:attrNameLst>
                                      </p:cBhvr>
                                      <p:tavLst>
                                        <p:tav tm="0">
                                          <p:val>
                                            <p:strVal val="#ppt_h"/>
                                          </p:val>
                                        </p:tav>
                                        <p:tav tm="100000">
                                          <p:val>
                                            <p:strVal val="#ppt_h"/>
                                          </p:val>
                                        </p:tav>
                                      </p:tavLst>
                                    </p:anim>
                                    <p:animEffect transition="in" filter="fade">
                                      <p:cBhvr>
                                        <p:cTn id="2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7B5B27-316C-FB40-B985-3AAF98EF4BAB}"/>
              </a:ext>
            </a:extLst>
          </p:cNvPr>
          <p:cNvSpPr>
            <a:spLocks noGrp="1"/>
          </p:cNvSpPr>
          <p:nvPr>
            <p:ph type="title"/>
          </p:nvPr>
        </p:nvSpPr>
        <p:spPr>
          <a:xfrm>
            <a:off x="743754" y="725733"/>
            <a:ext cx="10515600" cy="1325563"/>
          </a:xfrm>
        </p:spPr>
        <p:txBody>
          <a:bodyPr/>
          <a:lstStyle/>
          <a:p>
            <a:r>
              <a:rPr lang="fr-FR" dirty="0">
                <a:latin typeface="Calibri" panose="020F0502020204030204" pitchFamily="34" charset="0"/>
              </a:rPr>
              <a:t>					   </a:t>
            </a:r>
            <a:r>
              <a:rPr lang="fr-FR" sz="4000" b="1" dirty="0">
                <a:latin typeface="Calibri" panose="020F0502020204030204" pitchFamily="34" charset="0"/>
              </a:rPr>
              <a:t>Qu’est-ce que c’est ?</a:t>
            </a:r>
          </a:p>
        </p:txBody>
      </p:sp>
      <p:sp>
        <p:nvSpPr>
          <p:cNvPr id="4" name="Rectangle 3">
            <a:extLst>
              <a:ext uri="{FF2B5EF4-FFF2-40B4-BE49-F238E27FC236}">
                <a16:creationId xmlns:a16="http://schemas.microsoft.com/office/drawing/2014/main" id="{9A08C6D1-B381-9247-9C92-51D9E667A234}"/>
              </a:ext>
            </a:extLst>
          </p:cNvPr>
          <p:cNvSpPr/>
          <p:nvPr/>
        </p:nvSpPr>
        <p:spPr>
          <a:xfrm>
            <a:off x="1429554" y="1862921"/>
            <a:ext cx="7602934" cy="1569660"/>
          </a:xfrm>
          <a:prstGeom prst="rect">
            <a:avLst/>
          </a:prstGeom>
        </p:spPr>
        <p:txBody>
          <a:bodyPr wrap="square">
            <a:spAutoFit/>
          </a:bodyPr>
          <a:lstStyle/>
          <a:p>
            <a:r>
              <a:rPr lang="fr-CH" sz="2400" b="1" i="0" dirty="0">
                <a:effectLst/>
                <a:highlight>
                  <a:srgbClr val="FFFF00"/>
                </a:highlight>
                <a:latin typeface="-apple-system"/>
              </a:rPr>
              <a:t>Thales </a:t>
            </a:r>
            <a:r>
              <a:rPr lang="fr-CH" sz="2400" i="0" dirty="0">
                <a:effectLst/>
                <a:highlight>
                  <a:srgbClr val="FFFF00"/>
                </a:highlight>
                <a:latin typeface="-apple-system"/>
              </a:rPr>
              <a:t>est un </a:t>
            </a:r>
            <a:r>
              <a:rPr lang="fr-CH" sz="2400" b="1" i="0" dirty="0">
                <a:effectLst/>
                <a:highlight>
                  <a:srgbClr val="FFFF00"/>
                </a:highlight>
                <a:latin typeface="-apple-system"/>
              </a:rPr>
              <a:t>groupe d'électronique </a:t>
            </a:r>
            <a:r>
              <a:rPr lang="fr-CH" sz="2400" b="1" i="0" u="none" strike="noStrike" dirty="0">
                <a:effectLst/>
                <a:highlight>
                  <a:srgbClr val="FFFF00"/>
                </a:highlight>
                <a:latin typeface="-apple-system"/>
              </a:rPr>
              <a:t>français</a:t>
            </a:r>
            <a:r>
              <a:rPr lang="fr-CH" sz="2400" b="1" i="0" dirty="0">
                <a:effectLst/>
                <a:highlight>
                  <a:srgbClr val="FFFF00"/>
                </a:highlight>
                <a:latin typeface="-apple-system"/>
              </a:rPr>
              <a:t> </a:t>
            </a:r>
            <a:r>
              <a:rPr lang="fr-CH" sz="2200" i="0" dirty="0">
                <a:effectLst/>
                <a:highlight>
                  <a:srgbClr val="FFFF00"/>
                </a:highlight>
                <a:latin typeface="-apple-system"/>
              </a:rPr>
              <a:t>spécialisé</a:t>
            </a:r>
            <a:r>
              <a:rPr lang="fr-CH" sz="2400" i="0" dirty="0">
                <a:effectLst/>
                <a:highlight>
                  <a:srgbClr val="FFFF00"/>
                </a:highlight>
                <a:latin typeface="-apple-system"/>
              </a:rPr>
              <a:t> dans </a:t>
            </a:r>
            <a:r>
              <a:rPr lang="fr-CH" sz="2400" b="1" i="0" dirty="0">
                <a:effectLst/>
                <a:highlight>
                  <a:srgbClr val="FFFF00"/>
                </a:highlight>
                <a:latin typeface="-apple-system"/>
              </a:rPr>
              <a:t>l'</a:t>
            </a:r>
            <a:r>
              <a:rPr lang="fr-CH" sz="2400" b="1" i="0" u="none" strike="noStrike" dirty="0">
                <a:effectLst/>
                <a:highlight>
                  <a:srgbClr val="FFFF00"/>
                </a:highlight>
                <a:latin typeface="-apple-system"/>
              </a:rPr>
              <a:t>aérospatiale</a:t>
            </a:r>
            <a:r>
              <a:rPr lang="fr-CH" sz="2400" i="0" dirty="0">
                <a:effectLst/>
                <a:highlight>
                  <a:srgbClr val="FFFF00"/>
                </a:highlight>
                <a:latin typeface="-apple-system"/>
              </a:rPr>
              <a:t>, </a:t>
            </a:r>
            <a:r>
              <a:rPr lang="fr-CH" sz="2400" b="1" i="0" dirty="0">
                <a:effectLst/>
                <a:highlight>
                  <a:srgbClr val="FFFF00"/>
                </a:highlight>
                <a:latin typeface="-apple-system"/>
              </a:rPr>
              <a:t>la </a:t>
            </a:r>
            <a:r>
              <a:rPr lang="fr-CH" sz="2400" b="1" i="0" u="none" strike="noStrike" dirty="0">
                <a:effectLst/>
                <a:highlight>
                  <a:srgbClr val="FFFF00"/>
                </a:highlight>
                <a:latin typeface="-apple-system"/>
              </a:rPr>
              <a:t>défense</a:t>
            </a:r>
            <a:r>
              <a:rPr lang="fr-CH" sz="2400" i="0" dirty="0">
                <a:effectLst/>
                <a:highlight>
                  <a:srgbClr val="FFFF00"/>
                </a:highlight>
                <a:latin typeface="-apple-system"/>
              </a:rPr>
              <a:t>, </a:t>
            </a:r>
            <a:r>
              <a:rPr lang="fr-CH" sz="2400" b="1" i="0" dirty="0">
                <a:effectLst/>
                <a:highlight>
                  <a:srgbClr val="FFFF00"/>
                </a:highlight>
                <a:latin typeface="-apple-system"/>
              </a:rPr>
              <a:t>la sécurité</a:t>
            </a:r>
            <a:r>
              <a:rPr lang="fr-CH" sz="2400" i="0" dirty="0">
                <a:effectLst/>
                <a:highlight>
                  <a:srgbClr val="FFFF00"/>
                </a:highlight>
                <a:latin typeface="-apple-system"/>
              </a:rPr>
              <a:t> et </a:t>
            </a:r>
            <a:r>
              <a:rPr lang="fr-CH" sz="2400" b="1" i="0" dirty="0">
                <a:effectLst/>
                <a:highlight>
                  <a:srgbClr val="FFFF00"/>
                </a:highlight>
                <a:latin typeface="-apple-system"/>
              </a:rPr>
              <a:t>le transport terrestre </a:t>
            </a:r>
            <a:r>
              <a:rPr lang="fr-CH" sz="2400" b="0" i="0" dirty="0">
                <a:effectLst/>
                <a:latin typeface="-apple-system"/>
              </a:rPr>
              <a:t>dont le siège social se situe dans le quartier de </a:t>
            </a:r>
            <a:r>
              <a:rPr lang="fr-CH" sz="2400" b="0" i="0" u="none" strike="noStrike" dirty="0">
                <a:effectLst/>
                <a:latin typeface="-apple-system"/>
              </a:rPr>
              <a:t>La Défense</a:t>
            </a:r>
            <a:r>
              <a:rPr lang="fr-CH" sz="2400" b="0" i="0" dirty="0">
                <a:effectLst/>
                <a:latin typeface="-apple-system"/>
              </a:rPr>
              <a:t> à </a:t>
            </a:r>
            <a:r>
              <a:rPr lang="fr-CH" sz="2400" b="0" i="0" u="none" strike="noStrike" dirty="0">
                <a:effectLst/>
                <a:latin typeface="-apple-system"/>
              </a:rPr>
              <a:t>Paris</a:t>
            </a:r>
            <a:r>
              <a:rPr lang="fr-CH" sz="2400" b="0" i="0" dirty="0">
                <a:effectLst/>
                <a:latin typeface="-apple-system"/>
              </a:rPr>
              <a:t>.</a:t>
            </a:r>
            <a:endParaRPr lang="fr-FR" sz="2400" dirty="0"/>
          </a:p>
        </p:txBody>
      </p:sp>
      <p:sp>
        <p:nvSpPr>
          <p:cNvPr id="6" name="Rectangle 5">
            <a:extLst>
              <a:ext uri="{FF2B5EF4-FFF2-40B4-BE49-F238E27FC236}">
                <a16:creationId xmlns:a16="http://schemas.microsoft.com/office/drawing/2014/main" id="{FA7C9B11-3593-2F4B-BE90-C2CE4480A1A2}"/>
              </a:ext>
            </a:extLst>
          </p:cNvPr>
          <p:cNvSpPr/>
          <p:nvPr/>
        </p:nvSpPr>
        <p:spPr>
          <a:xfrm>
            <a:off x="1429554" y="3341250"/>
            <a:ext cx="7357607" cy="1785104"/>
          </a:xfrm>
          <a:prstGeom prst="rect">
            <a:avLst/>
          </a:prstGeom>
        </p:spPr>
        <p:txBody>
          <a:bodyPr wrap="square">
            <a:spAutoFit/>
          </a:bodyPr>
          <a:lstStyle/>
          <a:p>
            <a:r>
              <a:rPr lang="fr-CH" sz="2200" dirty="0">
                <a:latin typeface="-apple-system"/>
              </a:rPr>
              <a:t>Coté à la bourse de Paris, présent dans 80 pays et employant 80 000 salariés au 2 avril 2019, </a:t>
            </a:r>
            <a:r>
              <a:rPr lang="fr-CH" sz="2200" b="1" dirty="0">
                <a:highlight>
                  <a:srgbClr val="FFFF00"/>
                </a:highlight>
                <a:latin typeface="-apple-system"/>
              </a:rPr>
              <a:t>Thales est l'un des leaders mondiaux des équipements à destination des industries de l'aéronautique, de l'espace, de la défense, de la sécurité et des modes de transport.</a:t>
            </a:r>
            <a:endParaRPr lang="fr-FR" sz="2200" b="1" dirty="0">
              <a:highlight>
                <a:srgbClr val="FFFF00"/>
              </a:highlight>
              <a:latin typeface="-apple-system"/>
            </a:endParaRPr>
          </a:p>
        </p:txBody>
      </p:sp>
      <p:sp>
        <p:nvSpPr>
          <p:cNvPr id="7" name="Rectangle 6">
            <a:extLst>
              <a:ext uri="{FF2B5EF4-FFF2-40B4-BE49-F238E27FC236}">
                <a16:creationId xmlns:a16="http://schemas.microsoft.com/office/drawing/2014/main" id="{1A47D5F7-0D23-EF40-AAC3-7818AB4D2EE4}"/>
              </a:ext>
            </a:extLst>
          </p:cNvPr>
          <p:cNvSpPr/>
          <p:nvPr/>
        </p:nvSpPr>
        <p:spPr>
          <a:xfrm>
            <a:off x="1429555" y="5243505"/>
            <a:ext cx="7602934" cy="1446550"/>
          </a:xfrm>
          <a:prstGeom prst="rect">
            <a:avLst/>
          </a:prstGeom>
        </p:spPr>
        <p:txBody>
          <a:bodyPr wrap="square">
            <a:spAutoFit/>
          </a:bodyPr>
          <a:lstStyle/>
          <a:p>
            <a:r>
              <a:rPr lang="fr-CH" sz="2200" b="1" dirty="0">
                <a:highlight>
                  <a:srgbClr val="FFFF00"/>
                </a:highlight>
                <a:latin typeface="-apple-system"/>
              </a:rPr>
              <a:t>Les origines du groupe remontent à 1998</a:t>
            </a:r>
            <a:r>
              <a:rPr lang="fr-CH" sz="2200" b="1" dirty="0">
                <a:latin typeface="-apple-system"/>
              </a:rPr>
              <a:t> </a:t>
            </a:r>
            <a:r>
              <a:rPr lang="fr-CH" sz="2200" dirty="0">
                <a:latin typeface="-apple-system"/>
              </a:rPr>
              <a:t>lorsque les branches spécialisées </a:t>
            </a:r>
            <a:r>
              <a:rPr lang="fr-CH" sz="2200" b="1" dirty="0">
                <a:highlight>
                  <a:srgbClr val="FFFF00"/>
                </a:highlight>
                <a:latin typeface="-apple-system"/>
              </a:rPr>
              <a:t>dans les activités militaires d'Alcatel, de Dassault Électronique et de Thomson-CSF</a:t>
            </a:r>
            <a:r>
              <a:rPr lang="fr-CH" sz="2200" dirty="0">
                <a:latin typeface="-apple-system"/>
              </a:rPr>
              <a:t> sont réunies pour former une nouvelle société. </a:t>
            </a:r>
            <a:r>
              <a:rPr lang="fr-CH" sz="2200" b="1" dirty="0">
                <a:highlight>
                  <a:srgbClr val="FFFF00"/>
                </a:highlight>
                <a:latin typeface="-apple-system"/>
              </a:rPr>
              <a:t>Fin 2000, l’entreprise prend son nom actuel.</a:t>
            </a:r>
            <a:endParaRPr lang="fr-FR" sz="2200" b="1" dirty="0">
              <a:highlight>
                <a:srgbClr val="FFFF00"/>
              </a:highlight>
              <a:latin typeface="-apple-system"/>
            </a:endParaRPr>
          </a:p>
        </p:txBody>
      </p:sp>
      <p:pic>
        <p:nvPicPr>
          <p:cNvPr id="8" name="Image 7">
            <a:extLst>
              <a:ext uri="{FF2B5EF4-FFF2-40B4-BE49-F238E27FC236}">
                <a16:creationId xmlns:a16="http://schemas.microsoft.com/office/drawing/2014/main" id="{3C4B496A-4CDF-3443-BE4E-1C87E165A64B}"/>
              </a:ext>
            </a:extLst>
          </p:cNvPr>
          <p:cNvPicPr>
            <a:picLocks noChangeAspect="1"/>
          </p:cNvPicPr>
          <p:nvPr/>
        </p:nvPicPr>
        <p:blipFill>
          <a:blip r:embed="rId2"/>
          <a:stretch>
            <a:fillRect/>
          </a:stretch>
        </p:blipFill>
        <p:spPr>
          <a:xfrm>
            <a:off x="1429554" y="571701"/>
            <a:ext cx="4130630" cy="1037646"/>
          </a:xfrm>
          <a:prstGeom prst="rect">
            <a:avLst/>
          </a:prstGeom>
        </p:spPr>
      </p:pic>
      <p:pic>
        <p:nvPicPr>
          <p:cNvPr id="3" name="Image 2">
            <a:extLst>
              <a:ext uri="{FF2B5EF4-FFF2-40B4-BE49-F238E27FC236}">
                <a16:creationId xmlns:a16="http://schemas.microsoft.com/office/drawing/2014/main" id="{6F887F57-AEB0-114C-8C4A-BA2084A70980}"/>
              </a:ext>
            </a:extLst>
          </p:cNvPr>
          <p:cNvPicPr>
            <a:picLocks noChangeAspect="1"/>
          </p:cNvPicPr>
          <p:nvPr/>
        </p:nvPicPr>
        <p:blipFill>
          <a:blip r:embed="rId3"/>
          <a:stretch>
            <a:fillRect/>
          </a:stretch>
        </p:blipFill>
        <p:spPr>
          <a:xfrm>
            <a:off x="9128988" y="1822978"/>
            <a:ext cx="2889132" cy="4867077"/>
          </a:xfrm>
          <a:prstGeom prst="rect">
            <a:avLst/>
          </a:prstGeom>
        </p:spPr>
      </p:pic>
    </p:spTree>
    <p:extLst>
      <p:ext uri="{BB962C8B-B14F-4D97-AF65-F5344CB8AC3E}">
        <p14:creationId xmlns:p14="http://schemas.microsoft.com/office/powerpoint/2010/main" val="3352687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strVal val="#ppt_w*0.70"/>
                                          </p:val>
                                        </p:tav>
                                        <p:tav tm="100000">
                                          <p:val>
                                            <p:strVal val="#ppt_w"/>
                                          </p:val>
                                        </p:tav>
                                      </p:tavLst>
                                    </p:anim>
                                    <p:anim calcmode="lin" valueType="num">
                                      <p:cBhvr>
                                        <p:cTn id="14" dur="1000" fill="hold"/>
                                        <p:tgtEl>
                                          <p:spTgt spid="4"/>
                                        </p:tgtEl>
                                        <p:attrNameLst>
                                          <p:attrName>ppt_h</p:attrName>
                                        </p:attrNameLst>
                                      </p:cBhvr>
                                      <p:tavLst>
                                        <p:tav tm="0">
                                          <p:val>
                                            <p:strVal val="#ppt_h"/>
                                          </p:val>
                                        </p:tav>
                                        <p:tav tm="100000">
                                          <p:val>
                                            <p:strVal val="#ppt_h"/>
                                          </p:val>
                                        </p:tav>
                                      </p:tavLst>
                                    </p:anim>
                                    <p:animEffect transition="in" filter="fade">
                                      <p:cBhvr>
                                        <p:cTn id="15" dur="1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strVal val="#ppt_w*0.70"/>
                                          </p:val>
                                        </p:tav>
                                        <p:tav tm="100000">
                                          <p:val>
                                            <p:strVal val="#ppt_w"/>
                                          </p:val>
                                        </p:tav>
                                      </p:tavLst>
                                    </p:anim>
                                    <p:anim calcmode="lin" valueType="num">
                                      <p:cBhvr>
                                        <p:cTn id="21" dur="1000" fill="hold"/>
                                        <p:tgtEl>
                                          <p:spTgt spid="6"/>
                                        </p:tgtEl>
                                        <p:attrNameLst>
                                          <p:attrName>ppt_h</p:attrName>
                                        </p:attrNameLst>
                                      </p:cBhvr>
                                      <p:tavLst>
                                        <p:tav tm="0">
                                          <p:val>
                                            <p:strVal val="#ppt_h"/>
                                          </p:val>
                                        </p:tav>
                                        <p:tav tm="100000">
                                          <p:val>
                                            <p:strVal val="#ppt_h"/>
                                          </p:val>
                                        </p:tav>
                                      </p:tavLst>
                                    </p:anim>
                                    <p:animEffect transition="in" filter="fade">
                                      <p:cBhvr>
                                        <p:cTn id="22" dur="1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55"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1000" fill="hold"/>
                                        <p:tgtEl>
                                          <p:spTgt spid="7"/>
                                        </p:tgtEl>
                                        <p:attrNameLst>
                                          <p:attrName>ppt_w</p:attrName>
                                        </p:attrNameLst>
                                      </p:cBhvr>
                                      <p:tavLst>
                                        <p:tav tm="0">
                                          <p:val>
                                            <p:strVal val="#ppt_w*0.70"/>
                                          </p:val>
                                        </p:tav>
                                        <p:tav tm="100000">
                                          <p:val>
                                            <p:strVal val="#ppt_w"/>
                                          </p:val>
                                        </p:tav>
                                      </p:tavLst>
                                    </p:anim>
                                    <p:anim calcmode="lin" valueType="num">
                                      <p:cBhvr>
                                        <p:cTn id="28" dur="1000" fill="hold"/>
                                        <p:tgtEl>
                                          <p:spTgt spid="7"/>
                                        </p:tgtEl>
                                        <p:attrNameLst>
                                          <p:attrName>ppt_h</p:attrName>
                                        </p:attrNameLst>
                                      </p:cBhvr>
                                      <p:tavLst>
                                        <p:tav tm="0">
                                          <p:val>
                                            <p:strVal val="#ppt_h"/>
                                          </p:val>
                                        </p:tav>
                                        <p:tav tm="100000">
                                          <p:val>
                                            <p:strVal val="#ppt_h"/>
                                          </p:val>
                                        </p:tav>
                                      </p:tavLst>
                                    </p:anim>
                                    <p:animEffect transition="in" filter="fade">
                                      <p:cBhvr>
                                        <p:cTn id="2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7" grpId="0"/>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1962</TotalTime>
  <Words>2907</Words>
  <Application>Microsoft Macintosh PowerPoint</Application>
  <PresentationFormat>Grand écran</PresentationFormat>
  <Paragraphs>196</Paragraphs>
  <Slides>29</Slides>
  <Notes>0</Notes>
  <HiddenSlides>0</HiddenSlides>
  <MMClips>0</MMClips>
  <ScaleCrop>false</ScaleCrop>
  <HeadingPairs>
    <vt:vector size="6" baseType="variant">
      <vt:variant>
        <vt:lpstr>Polices utilisées</vt:lpstr>
      </vt:variant>
      <vt:variant>
        <vt:i4>14</vt:i4>
      </vt:variant>
      <vt:variant>
        <vt:lpstr>Thème</vt:lpstr>
      </vt:variant>
      <vt:variant>
        <vt:i4>1</vt:i4>
      </vt:variant>
      <vt:variant>
        <vt:lpstr>Titres des diapositives</vt:lpstr>
      </vt:variant>
      <vt:variant>
        <vt:i4>29</vt:i4>
      </vt:variant>
    </vt:vector>
  </HeadingPairs>
  <TitlesOfParts>
    <vt:vector size="44" baseType="lpstr">
      <vt:lpstr>-apple-system</vt:lpstr>
      <vt:lpstr>Arial</vt:lpstr>
      <vt:lpstr>Calibri</vt:lpstr>
      <vt:lpstr>Calibri Light</vt:lpstr>
      <vt:lpstr>Century Gothic</vt:lpstr>
      <vt:lpstr>Fira Sans</vt:lpstr>
      <vt:lpstr>Frutiger Neue</vt:lpstr>
      <vt:lpstr>gibson</vt:lpstr>
      <vt:lpstr>Gordita</vt:lpstr>
      <vt:lpstr>Helvetica Neue</vt:lpstr>
      <vt:lpstr>inherit</vt:lpstr>
      <vt:lpstr>Marianne</vt:lpstr>
      <vt:lpstr>open_sansbold</vt:lpstr>
      <vt:lpstr>open_sansregular</vt:lpstr>
      <vt:lpstr>Thème Office</vt:lpstr>
      <vt:lpstr>Présentation PowerPoint</vt:lpstr>
      <vt:lpstr>    </vt:lpstr>
      <vt:lpstr>    </vt:lpstr>
      <vt:lpstr>     Le Manifeste de l’Alliance</vt:lpstr>
      <vt:lpstr>Votation du 7 mars 2021 en Suisse : l’e-ID</vt:lpstr>
      <vt:lpstr>Résultat : loi rejetée à 64,4% des votants.</vt:lpstr>
      <vt:lpstr>Mais il en faut plus pour décourager le  gouvernement suisse …</vt:lpstr>
      <vt:lpstr>L’identité numérique en France</vt:lpstr>
      <vt:lpstr>        Qu’est-ce que c’est ?</vt:lpstr>
      <vt:lpstr>       Actionnaires de</vt:lpstr>
      <vt:lpstr>       Actionnaires de</vt:lpstr>
      <vt:lpstr>     Reconnaissance Faciale</vt:lpstr>
      <vt:lpstr>     Reconnaissance Faciale</vt:lpstr>
      <vt:lpstr>     Reconnaissance Faciale</vt:lpstr>
      <vt:lpstr>     Reconnaissance Faciale</vt:lpstr>
      <vt:lpstr>     Reconnaissance Faciale</vt:lpstr>
      <vt:lpstr>     Reconnaissance Faciale</vt:lpstr>
      <vt:lpstr>     Reconnaissance Faciale</vt:lpstr>
      <vt:lpstr>     Reconnaissance Faciale</vt:lpstr>
      <vt:lpstr>     Reconnaissance Faciale</vt:lpstr>
      <vt:lpstr>Identité numérique</vt:lpstr>
      <vt:lpstr>Identité numérique</vt:lpstr>
      <vt:lpstr>Identité numérique</vt:lpstr>
      <vt:lpstr>Identité numérique</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THALES</dc:title>
  <dc:creator>Microsoft Office User</dc:creator>
  <cp:lastModifiedBy>Microsoft Office User</cp:lastModifiedBy>
  <cp:revision>144</cp:revision>
  <dcterms:created xsi:type="dcterms:W3CDTF">2021-09-30T01:39:37Z</dcterms:created>
  <dcterms:modified xsi:type="dcterms:W3CDTF">2021-10-01T10:22:39Z</dcterms:modified>
</cp:coreProperties>
</file>