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3" r:id="rId3"/>
    <p:sldId id="294" r:id="rId4"/>
    <p:sldId id="300" r:id="rId5"/>
    <p:sldId id="293" r:id="rId6"/>
    <p:sldId id="258" r:id="rId7"/>
    <p:sldId id="304" r:id="rId8"/>
    <p:sldId id="272" r:id="rId9"/>
    <p:sldId id="275" r:id="rId10"/>
    <p:sldId id="274" r:id="rId11"/>
    <p:sldId id="295" r:id="rId12"/>
    <p:sldId id="287" r:id="rId13"/>
    <p:sldId id="273" r:id="rId14"/>
    <p:sldId id="296" r:id="rId15"/>
    <p:sldId id="301" r:id="rId16"/>
    <p:sldId id="279" r:id="rId17"/>
    <p:sldId id="278" r:id="rId18"/>
    <p:sldId id="297" r:id="rId19"/>
    <p:sldId id="277" r:id="rId20"/>
    <p:sldId id="276" r:id="rId21"/>
    <p:sldId id="302" r:id="rId22"/>
    <p:sldId id="286" r:id="rId23"/>
    <p:sldId id="288" r:id="rId24"/>
    <p:sldId id="284" r:id="rId25"/>
    <p:sldId id="283" r:id="rId26"/>
    <p:sldId id="298" r:id="rId27"/>
    <p:sldId id="289" r:id="rId28"/>
    <p:sldId id="282" r:id="rId29"/>
    <p:sldId id="281" r:id="rId30"/>
    <p:sldId id="290" r:id="rId31"/>
    <p:sldId id="299" r:id="rId32"/>
    <p:sldId id="280" r:id="rId33"/>
    <p:sldId id="291" r:id="rId34"/>
    <p:sldId id="271"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28"/>
  </p:normalViewPr>
  <p:slideViewPr>
    <p:cSldViewPr snapToGrid="0" snapToObjects="1">
      <p:cViewPr varScale="1">
        <p:scale>
          <a:sx n="115" d="100"/>
          <a:sy n="115" d="100"/>
        </p:scale>
        <p:origin x="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6FA7B-3C27-0840-99F9-7C3AC592F95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E0C703A-D11E-AC4F-A199-0AA700C5F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7CEB191-243E-C54F-A5B3-D933340A24CA}"/>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A7DCD382-07C7-0748-A98B-5B23CAC235C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8F7BF4E-6A0D-C24D-92A2-C7854710F179}"/>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37183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332D7-06D7-1D4E-B706-A1D525E6CA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611BB7A-3F54-6A4B-A9D4-2679BC8A1F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416291-C311-124D-98BA-6537BBDCBF79}"/>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69ACA15E-B666-554B-AF87-1D84BF9B158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26E7F32-FE0A-A345-8BA9-1D3F3CB75A3A}"/>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214136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5B2B36-8591-4547-97CF-11DD94F987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B80C4-9626-CC47-88C7-4121ED842D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5E4FD3-31C9-A243-8232-4CCB0F9C7A1F}"/>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71E14F2E-1CD3-D641-9A44-53678724231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93662A2-53B1-CA4A-8D77-4313AC8E9B85}"/>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7702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1AC47-25F1-1B49-B5AC-39D5786D24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0E9D5A-D9DD-2842-BA84-CBB10BE027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A18A1-284F-DB4D-AB41-B53E5261CDA7}"/>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279AE2BF-5F49-3140-9FE9-22902B0C7E8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26C9137-C1E3-3F45-B17D-A55814764D3D}"/>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47983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9E0B8-ECC4-D948-8911-974F203C15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1EC25F4-EB99-9141-A907-7578CAB78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A0AF45D-8322-6F41-8850-69B1C0A47770}"/>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F40257D1-2F54-B74E-82CF-7BC04C901F1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68C43ED0-3AFB-E24D-B7D6-F57AC41F125A}"/>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4805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E6AC6-B55C-224D-B8DE-F60E2941CE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C38516-21B5-2C4D-80B5-FA16E6652D4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3BBC716-5035-3E4B-8F99-1512C0D591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81C5A44-E753-4441-8204-05BEE98D20B8}"/>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6" name="Espace réservé du pied de page 5">
            <a:extLst>
              <a:ext uri="{FF2B5EF4-FFF2-40B4-BE49-F238E27FC236}">
                <a16:creationId xmlns:a16="http://schemas.microsoft.com/office/drawing/2014/main" id="{3D556926-8774-A541-80FC-9B37A7D4475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80A13E6-C20B-8049-838C-7AFF9E8182D6}"/>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36841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54FA17-13F0-6B42-9F15-EBDC2ACB28D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1BF76C-7EC7-0F46-A5B5-BBFC30D85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133AC7A-5982-7545-9489-3946F248FD9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DC3919-83D8-C34B-8AF6-DAB5951FE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F2BAF-2B7D-FE43-8EFA-6A99356665B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C63AECF-ECF5-A249-9B12-D68CCFA0ACC4}"/>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8" name="Espace réservé du pied de page 7">
            <a:extLst>
              <a:ext uri="{FF2B5EF4-FFF2-40B4-BE49-F238E27FC236}">
                <a16:creationId xmlns:a16="http://schemas.microsoft.com/office/drawing/2014/main" id="{3B08FB04-404D-7C4D-93EF-04D5CC4F73BA}"/>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465EFB3C-A87D-5A43-8A8C-BCAC82CBDD76}"/>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87368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4919F-8430-9642-A2F8-B6162631D1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67442E5-C81A-D64A-9835-0490577077DE}"/>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4" name="Espace réservé du pied de page 3">
            <a:extLst>
              <a:ext uri="{FF2B5EF4-FFF2-40B4-BE49-F238E27FC236}">
                <a16:creationId xmlns:a16="http://schemas.microsoft.com/office/drawing/2014/main" id="{3BDEDA93-F2B5-6247-96C7-B7CC2D1CAF42}"/>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A0835574-1B8C-B94A-9D9D-467CF96DEC24}"/>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0514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51B034-ADA6-294D-BDBC-7CD5C61BF8AE}"/>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3" name="Espace réservé du pied de page 2">
            <a:extLst>
              <a:ext uri="{FF2B5EF4-FFF2-40B4-BE49-F238E27FC236}">
                <a16:creationId xmlns:a16="http://schemas.microsoft.com/office/drawing/2014/main" id="{0A435E01-9E16-2743-89D2-9342499D52E7}"/>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379877-92D1-1848-8B7F-C4149B14D3B0}"/>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21980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0E8090-F688-ED43-A09B-E923448774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A33668-BE3E-3643-B918-21E3A79F09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DB8F139-5BDC-5F48-8902-3E25BF686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FDAA3E-D5E4-C14C-A724-4B69D0FDCF17}"/>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6" name="Espace réservé du pied de page 5">
            <a:extLst>
              <a:ext uri="{FF2B5EF4-FFF2-40B4-BE49-F238E27FC236}">
                <a16:creationId xmlns:a16="http://schemas.microsoft.com/office/drawing/2014/main" id="{B35749EF-F916-3543-B2EB-1E93C61D20D0}"/>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091F309-DEDD-F04F-ADB7-18784FD88FC1}"/>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60565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A4510-312B-B74B-B787-D837107FF9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542329-CE83-A644-8CC2-5F16A3AB7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09880C72-99C0-B14E-A9A4-D37671784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D5FDE2-556E-7748-9495-F9419E1F3893}"/>
              </a:ext>
            </a:extLst>
          </p:cNvPr>
          <p:cNvSpPr>
            <a:spLocks noGrp="1"/>
          </p:cNvSpPr>
          <p:nvPr>
            <p:ph type="dt" sz="half" idx="10"/>
          </p:nvPr>
        </p:nvSpPr>
        <p:spPr/>
        <p:txBody>
          <a:bodyPr/>
          <a:lstStyle/>
          <a:p>
            <a:fld id="{FA48662A-5576-6A4C-AD71-E0ACDAA7F3AB}" type="datetimeFigureOut">
              <a:rPr lang="fr-FR" smtClean="0"/>
              <a:t>20/08/2021</a:t>
            </a:fld>
            <a:endParaRPr lang="fr-FR" dirty="0"/>
          </a:p>
        </p:txBody>
      </p:sp>
      <p:sp>
        <p:nvSpPr>
          <p:cNvPr id="6" name="Espace réservé du pied de page 5">
            <a:extLst>
              <a:ext uri="{FF2B5EF4-FFF2-40B4-BE49-F238E27FC236}">
                <a16:creationId xmlns:a16="http://schemas.microsoft.com/office/drawing/2014/main" id="{977FE824-6F45-A249-A27F-D88E0693464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433D0B8-C4D0-984A-B79B-7F923EE48BCF}"/>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99093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CAA13C-9007-7840-9FA2-5152E91715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1B8CE5-F81D-D840-97B5-50FFF1092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4EF843-D051-D740-867C-692CB19A8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8662A-5576-6A4C-AD71-E0ACDAA7F3AB}" type="datetimeFigureOut">
              <a:rPr lang="fr-FR" smtClean="0"/>
              <a:t>20/08/2021</a:t>
            </a:fld>
            <a:endParaRPr lang="fr-FR" dirty="0"/>
          </a:p>
        </p:txBody>
      </p:sp>
      <p:sp>
        <p:nvSpPr>
          <p:cNvPr id="5" name="Espace réservé du pied de page 4">
            <a:extLst>
              <a:ext uri="{FF2B5EF4-FFF2-40B4-BE49-F238E27FC236}">
                <a16:creationId xmlns:a16="http://schemas.microsoft.com/office/drawing/2014/main" id="{DA8ECF91-672D-9D41-A87E-AEB690C5A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E743179F-ED10-ED47-820D-657329227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7D20-8B52-D948-BD6E-FCC31A360948}" type="slidenum">
              <a:rPr lang="fr-FR" smtClean="0"/>
              <a:t>‹N°›</a:t>
            </a:fld>
            <a:endParaRPr lang="fr-FR" dirty="0"/>
          </a:p>
        </p:txBody>
      </p:sp>
    </p:spTree>
    <p:extLst>
      <p:ext uri="{BB962C8B-B14F-4D97-AF65-F5344CB8AC3E}">
        <p14:creationId xmlns:p14="http://schemas.microsoft.com/office/powerpoint/2010/main" val="78703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DA966D-6CC6-7246-89BB-9B15BB770574}"/>
              </a:ext>
            </a:extLst>
          </p:cNvPr>
          <p:cNvSpPr>
            <a:spLocks noGrp="1"/>
          </p:cNvSpPr>
          <p:nvPr>
            <p:ph type="ctrTitle"/>
          </p:nvPr>
        </p:nvSpPr>
        <p:spPr>
          <a:xfrm>
            <a:off x="1523999" y="959438"/>
            <a:ext cx="9144000" cy="2387600"/>
          </a:xfrm>
        </p:spPr>
        <p:txBody>
          <a:bodyPr>
            <a:normAutofit/>
          </a:bodyPr>
          <a:lstStyle/>
          <a:p>
            <a:r>
              <a:rPr lang="fr-CH" dirty="0"/>
              <a:t>L'avenir de la vie 1981</a:t>
            </a:r>
            <a:br>
              <a:rPr lang="fr-CH" dirty="0"/>
            </a:br>
            <a:r>
              <a:rPr lang="fr-CH" sz="4800" dirty="0"/>
              <a:t>(Michel Salomon)</a:t>
            </a:r>
            <a:endParaRPr lang="fr-FR" sz="4800" dirty="0"/>
          </a:p>
        </p:txBody>
      </p:sp>
      <p:sp>
        <p:nvSpPr>
          <p:cNvPr id="3" name="Sous-titre 2">
            <a:extLst>
              <a:ext uri="{FF2B5EF4-FFF2-40B4-BE49-F238E27FC236}">
                <a16:creationId xmlns:a16="http://schemas.microsoft.com/office/drawing/2014/main" id="{DBA12A76-D50D-E24A-8339-BC2D9B89CC4D}"/>
              </a:ext>
            </a:extLst>
          </p:cNvPr>
          <p:cNvSpPr>
            <a:spLocks noGrp="1"/>
          </p:cNvSpPr>
          <p:nvPr>
            <p:ph type="subTitle" idx="1"/>
          </p:nvPr>
        </p:nvSpPr>
        <p:spPr>
          <a:xfrm>
            <a:off x="3510196" y="3273151"/>
            <a:ext cx="5171607" cy="580218"/>
          </a:xfrm>
        </p:spPr>
        <p:txBody>
          <a:bodyPr>
            <a:noAutofit/>
          </a:bodyPr>
          <a:lstStyle/>
          <a:p>
            <a:r>
              <a:rPr lang="fr-CH" sz="3200" dirty="0"/>
              <a:t>Réponses de Jacques Attali </a:t>
            </a:r>
            <a:br>
              <a:rPr lang="fr-CH" sz="3200" dirty="0"/>
            </a:br>
            <a:endParaRPr lang="fr-FR" sz="3200" dirty="0">
              <a:latin typeface="Phosphate Inline" panose="02000506050000020004" pitchFamily="2" charset="77"/>
              <a:cs typeface="Phosphate Inline" panose="02000506050000020004" pitchFamily="2" charset="77"/>
            </a:endParaRPr>
          </a:p>
        </p:txBody>
      </p:sp>
      <p:pic>
        <p:nvPicPr>
          <p:cNvPr id="4" name="Image 3">
            <a:extLst>
              <a:ext uri="{FF2B5EF4-FFF2-40B4-BE49-F238E27FC236}">
                <a16:creationId xmlns:a16="http://schemas.microsoft.com/office/drawing/2014/main" id="{CDA27BBA-DDC8-3D4A-B736-C75A5DA1E711}"/>
              </a:ext>
            </a:extLst>
          </p:cNvPr>
          <p:cNvPicPr>
            <a:picLocks noChangeAspect="1"/>
          </p:cNvPicPr>
          <p:nvPr/>
        </p:nvPicPr>
        <p:blipFill>
          <a:blip r:embed="rId2"/>
          <a:stretch>
            <a:fillRect/>
          </a:stretch>
        </p:blipFill>
        <p:spPr>
          <a:xfrm>
            <a:off x="8310416" y="3085887"/>
            <a:ext cx="3591932" cy="3591932"/>
          </a:xfrm>
          <a:prstGeom prst="rect">
            <a:avLst/>
          </a:prstGeom>
        </p:spPr>
      </p:pic>
      <p:sp>
        <p:nvSpPr>
          <p:cNvPr id="5" name="ZoneTexte 4">
            <a:extLst>
              <a:ext uri="{FF2B5EF4-FFF2-40B4-BE49-F238E27FC236}">
                <a16:creationId xmlns:a16="http://schemas.microsoft.com/office/drawing/2014/main" id="{6E47E4A9-9DE5-B046-8681-D4C0AA5AD7A9}"/>
              </a:ext>
            </a:extLst>
          </p:cNvPr>
          <p:cNvSpPr txBox="1"/>
          <p:nvPr/>
        </p:nvSpPr>
        <p:spPr>
          <a:xfrm>
            <a:off x="1237785" y="1226634"/>
            <a:ext cx="184731" cy="369332"/>
          </a:xfrm>
          <a:prstGeom prst="rect">
            <a:avLst/>
          </a:prstGeom>
          <a:noFill/>
        </p:spPr>
        <p:txBody>
          <a:bodyPr wrap="none" rtlCol="0">
            <a:spAutoFit/>
          </a:bodyPr>
          <a:lstStyle/>
          <a:p>
            <a:endParaRPr lang="fr-FR" dirty="0"/>
          </a:p>
        </p:txBody>
      </p:sp>
      <p:pic>
        <p:nvPicPr>
          <p:cNvPr id="9" name="Image 8">
            <a:extLst>
              <a:ext uri="{FF2B5EF4-FFF2-40B4-BE49-F238E27FC236}">
                <a16:creationId xmlns:a16="http://schemas.microsoft.com/office/drawing/2014/main" id="{AE3E154A-A750-4F46-ACAC-DD3EA2E223E0}"/>
              </a:ext>
            </a:extLst>
          </p:cNvPr>
          <p:cNvPicPr>
            <a:picLocks noChangeAspect="1"/>
          </p:cNvPicPr>
          <p:nvPr/>
        </p:nvPicPr>
        <p:blipFill>
          <a:blip r:embed="rId3"/>
          <a:stretch>
            <a:fillRect/>
          </a:stretch>
        </p:blipFill>
        <p:spPr>
          <a:xfrm>
            <a:off x="4397633" y="712517"/>
            <a:ext cx="3144029" cy="1153772"/>
          </a:xfrm>
          <a:prstGeom prst="rect">
            <a:avLst/>
          </a:prstGeom>
        </p:spPr>
      </p:pic>
      <p:pic>
        <p:nvPicPr>
          <p:cNvPr id="10" name="Image 9">
            <a:extLst>
              <a:ext uri="{FF2B5EF4-FFF2-40B4-BE49-F238E27FC236}">
                <a16:creationId xmlns:a16="http://schemas.microsoft.com/office/drawing/2014/main" id="{6D589E77-4F74-EC41-B819-4D2A98D75778}"/>
              </a:ext>
            </a:extLst>
          </p:cNvPr>
          <p:cNvPicPr>
            <a:picLocks noChangeAspect="1"/>
          </p:cNvPicPr>
          <p:nvPr/>
        </p:nvPicPr>
        <p:blipFill>
          <a:blip r:embed="rId4"/>
          <a:stretch>
            <a:fillRect/>
          </a:stretch>
        </p:blipFill>
        <p:spPr>
          <a:xfrm>
            <a:off x="4292599" y="4429919"/>
            <a:ext cx="3606800" cy="2247900"/>
          </a:xfrm>
          <a:prstGeom prst="rect">
            <a:avLst/>
          </a:prstGeom>
        </p:spPr>
      </p:pic>
      <p:sp>
        <p:nvSpPr>
          <p:cNvPr id="11" name="Rectangle 10">
            <a:extLst>
              <a:ext uri="{FF2B5EF4-FFF2-40B4-BE49-F238E27FC236}">
                <a16:creationId xmlns:a16="http://schemas.microsoft.com/office/drawing/2014/main" id="{FA676AE5-F256-0644-AE48-B31ADF4BEC19}"/>
              </a:ext>
            </a:extLst>
          </p:cNvPr>
          <p:cNvSpPr/>
          <p:nvPr/>
        </p:nvSpPr>
        <p:spPr>
          <a:xfrm>
            <a:off x="4461700" y="3779023"/>
            <a:ext cx="3478665" cy="523220"/>
          </a:xfrm>
          <a:prstGeom prst="rect">
            <a:avLst/>
          </a:prstGeom>
        </p:spPr>
        <p:txBody>
          <a:bodyPr wrap="square">
            <a:spAutoFit/>
          </a:bodyPr>
          <a:lstStyle/>
          <a:p>
            <a:r>
              <a:rPr lang="fr-CH" sz="2800" dirty="0">
                <a:latin typeface="Phosphate Inline" panose="02000506050000020004" pitchFamily="2" charset="77"/>
                <a:cs typeface="Phosphate Inline" panose="02000506050000020004" pitchFamily="2" charset="77"/>
              </a:rPr>
              <a:t>morceaux choisis</a:t>
            </a:r>
            <a:endParaRPr lang="fr-FR" sz="2800" dirty="0"/>
          </a:p>
        </p:txBody>
      </p:sp>
    </p:spTree>
    <p:extLst>
      <p:ext uri="{BB962C8B-B14F-4D97-AF65-F5344CB8AC3E}">
        <p14:creationId xmlns:p14="http://schemas.microsoft.com/office/powerpoint/2010/main" val="4819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610662" y="365125"/>
            <a:ext cx="4743138" cy="1325563"/>
          </a:xfrm>
        </p:spPr>
        <p:txBody>
          <a:bodyPr/>
          <a:lstStyle/>
          <a:p>
            <a:pPr algn="ctr"/>
            <a:r>
              <a:rPr lang="fr-FR" dirty="0"/>
              <a:t>p. 268</a:t>
            </a:r>
          </a:p>
        </p:txBody>
      </p:sp>
      <p:sp>
        <p:nvSpPr>
          <p:cNvPr id="2" name="Rectangle 1">
            <a:extLst>
              <a:ext uri="{FF2B5EF4-FFF2-40B4-BE49-F238E27FC236}">
                <a16:creationId xmlns:a16="http://schemas.microsoft.com/office/drawing/2014/main" id="{C8381850-6C24-3440-9D30-AEA26D5555C6}"/>
              </a:ext>
            </a:extLst>
          </p:cNvPr>
          <p:cNvSpPr/>
          <p:nvPr/>
        </p:nvSpPr>
        <p:spPr>
          <a:xfrm>
            <a:off x="599138" y="3720102"/>
            <a:ext cx="12023048" cy="3170099"/>
          </a:xfrm>
          <a:prstGeom prst="rect">
            <a:avLst/>
          </a:prstGeom>
        </p:spPr>
        <p:txBody>
          <a:bodyPr wrap="square">
            <a:spAutoFit/>
          </a:bodyPr>
          <a:lstStyle/>
          <a:p>
            <a:r>
              <a:rPr lang="fr-CH" sz="2000" dirty="0">
                <a:latin typeface="Helvetica Neue" panose="02000503000000020004" pitchFamily="2" charset="0"/>
              </a:rPr>
              <a:t>Etre pauvre ou malade signifiait la même chose du XIIIe au XIXe siècle. Donc la stratégie à l’égard du pauvre en politique celle à l’égard du malade ne sont pas différentes. Quand on est pauvre, on tombe malade, quand on est malade, on devient pauvre. </a:t>
            </a:r>
            <a:r>
              <a:rPr lang="fr-CH" sz="2000" dirty="0">
                <a:effectLst/>
                <a:latin typeface="Helvetica Neue" panose="02000503000000020004" pitchFamily="2" charset="0"/>
              </a:rPr>
              <a:t>La maladie et la pauvreté n'existent pas encore. </a:t>
            </a:r>
          </a:p>
          <a:p>
            <a:r>
              <a:rPr lang="fr-CH" sz="2000" dirty="0">
                <a:effectLst/>
                <a:highlight>
                  <a:srgbClr val="FFFF00"/>
                </a:highlight>
                <a:latin typeface="Helvetica Neue" panose="02000503000000020004" pitchFamily="2" charset="0"/>
              </a:rPr>
              <a:t>Ce qui existe, c'était d'être pauvre et malade. </a:t>
            </a:r>
            <a:r>
              <a:rPr lang="fr-CH" sz="2000" b="1" dirty="0">
                <a:effectLst/>
                <a:highlight>
                  <a:srgbClr val="FFFF00"/>
                </a:highlight>
                <a:latin typeface="Helvetica Neue" panose="02000503000000020004" pitchFamily="2" charset="0"/>
              </a:rPr>
              <a:t>le pauvre ou le malade étant désigné, la bonne stratégie consiste à le séparer, à le contenir, non à le guérir mais à le détruire</a:t>
            </a:r>
            <a:r>
              <a:rPr lang="fr-CH" sz="2000" dirty="0">
                <a:highlight>
                  <a:srgbClr val="FFFF00"/>
                </a:highlight>
                <a:latin typeface="Helvetica Neue" panose="02000503000000020004" pitchFamily="2" charset="0"/>
              </a:rPr>
              <a:t> : </a:t>
            </a:r>
            <a:r>
              <a:rPr lang="fr-CH" sz="2000" dirty="0">
                <a:latin typeface="Helvetica Neue" panose="02000503000000020004" pitchFamily="2" charset="0"/>
              </a:rPr>
              <a:t>on a appelé cela, </a:t>
            </a:r>
            <a:endParaRPr lang="fr-CH" sz="2000" dirty="0">
              <a:effectLst/>
              <a:latin typeface="Helvetica Neue" panose="02000503000000020004" pitchFamily="2" charset="0"/>
            </a:endParaRPr>
          </a:p>
          <a:p>
            <a:r>
              <a:rPr lang="fr-CH" sz="2000" dirty="0">
                <a:latin typeface="Helvetica Neue" panose="02000503000000020004" pitchFamily="2" charset="0"/>
              </a:rPr>
              <a:t>d</a:t>
            </a:r>
            <a:r>
              <a:rPr lang="fr-CH" sz="2000" dirty="0">
                <a:effectLst/>
                <a:latin typeface="Helvetica Neue" panose="02000503000000020004" pitchFamily="2" charset="0"/>
              </a:rPr>
              <a:t>ans les textes français, à l’enfermer - enfermement dans les thèses de Foucault. </a:t>
            </a:r>
          </a:p>
          <a:p>
            <a:r>
              <a:rPr lang="fr-CH" sz="2000" dirty="0">
                <a:effectLst/>
                <a:highlight>
                  <a:srgbClr val="FFFF00"/>
                </a:highlight>
                <a:latin typeface="Helvetica Neue" panose="02000503000000020004" pitchFamily="2" charset="0"/>
              </a:rPr>
              <a:t>On l’enferme de multiples façons : la quarantaine, le lazaret, l'hôpital et, en Angleterre, les «work-houses» (Maisons de travail</a:t>
            </a:r>
            <a:r>
              <a:rPr lang="fr-CH" sz="2000" dirty="0">
                <a:highlight>
                  <a:srgbClr val="FFFF00"/>
                </a:highlight>
                <a:latin typeface="Helvetica Neue" panose="02000503000000020004" pitchFamily="2" charset="0"/>
              </a:rPr>
              <a:t>)</a:t>
            </a:r>
            <a:r>
              <a:rPr lang="fr-CH" sz="2000" dirty="0">
                <a:effectLst/>
                <a:highlight>
                  <a:srgbClr val="FFFF00"/>
                </a:highlight>
                <a:latin typeface="Helvetica Neue" panose="02000503000000020004" pitchFamily="2" charset="0"/>
              </a:rPr>
              <a:t>. </a:t>
            </a:r>
          </a:p>
          <a:p>
            <a:r>
              <a:rPr lang="fr-CH" sz="2000" b="1" dirty="0">
                <a:effectLst/>
                <a:highlight>
                  <a:srgbClr val="FFFF00"/>
                </a:highlight>
                <a:latin typeface="Helvetica Neue" panose="02000503000000020004" pitchFamily="2" charset="0"/>
              </a:rPr>
              <a:t>La Loi sur les pauvres et la charité ne sont pas des moyens d'aider les personnes mais de les désigner comme telles et de les contenir. </a:t>
            </a:r>
            <a:r>
              <a:rPr lang="fr-CH" sz="2000" dirty="0">
                <a:effectLst/>
                <a:latin typeface="Helvetica Neue" panose="02000503000000020004" pitchFamily="2" charset="0"/>
              </a:rPr>
              <a:t>La charité n’est autre qu'une forme de dénonciation.</a:t>
            </a:r>
          </a:p>
        </p:txBody>
      </p:sp>
      <p:pic>
        <p:nvPicPr>
          <p:cNvPr id="6" name="Image 5">
            <a:extLst>
              <a:ext uri="{FF2B5EF4-FFF2-40B4-BE49-F238E27FC236}">
                <a16:creationId xmlns:a16="http://schemas.microsoft.com/office/drawing/2014/main" id="{EC62284C-84A5-DE4D-96E6-28D17A20C3CB}"/>
              </a:ext>
            </a:extLst>
          </p:cNvPr>
          <p:cNvPicPr>
            <a:picLocks noChangeAspect="1"/>
          </p:cNvPicPr>
          <p:nvPr/>
        </p:nvPicPr>
        <p:blipFill>
          <a:blip r:embed="rId2"/>
          <a:stretch>
            <a:fillRect/>
          </a:stretch>
        </p:blipFill>
        <p:spPr>
          <a:xfrm>
            <a:off x="168952" y="0"/>
            <a:ext cx="5412387" cy="3703732"/>
          </a:xfrm>
          <a:prstGeom prst="rect">
            <a:avLst/>
          </a:prstGeom>
        </p:spPr>
      </p:pic>
      <p:sp>
        <p:nvSpPr>
          <p:cNvPr id="7" name="Rectangle 6">
            <a:extLst>
              <a:ext uri="{FF2B5EF4-FFF2-40B4-BE49-F238E27FC236}">
                <a16:creationId xmlns:a16="http://schemas.microsoft.com/office/drawing/2014/main" id="{0F078EF9-B604-2B43-B43D-25C659F07E8E}"/>
              </a:ext>
            </a:extLst>
          </p:cNvPr>
          <p:cNvSpPr/>
          <p:nvPr/>
        </p:nvSpPr>
        <p:spPr>
          <a:xfrm>
            <a:off x="6166515" y="1866154"/>
            <a:ext cx="5412387" cy="1631216"/>
          </a:xfrm>
          <a:prstGeom prst="rect">
            <a:avLst/>
          </a:prstGeom>
        </p:spPr>
        <p:txBody>
          <a:bodyPr wrap="square">
            <a:spAutoFit/>
          </a:bodyPr>
          <a:lstStyle/>
          <a:p>
            <a:r>
              <a:rPr lang="fr-CH" sz="2000" dirty="0">
                <a:latin typeface="Helvetica Neue" panose="02000503000000020004" pitchFamily="2" charset="0"/>
              </a:rPr>
              <a:t>Le corps des hommes pauvres portent la maladie et </a:t>
            </a:r>
            <a:r>
              <a:rPr lang="fr-CH" sz="2000" dirty="0">
                <a:highlight>
                  <a:srgbClr val="FFFF00"/>
                </a:highlight>
                <a:latin typeface="Helvetica Neue" panose="02000503000000020004" pitchFamily="2" charset="0"/>
              </a:rPr>
              <a:t>il y a une unité totale entre la pauvreté</a:t>
            </a:r>
            <a:r>
              <a:rPr lang="fr-CH" sz="2000" dirty="0">
                <a:latin typeface="Helvetica Neue" panose="02000503000000020004" pitchFamily="2" charset="0"/>
              </a:rPr>
              <a:t> (qui n’existait pas avant parce que presque tout le monde était esclave ou seigneur) </a:t>
            </a:r>
            <a:r>
              <a:rPr lang="fr-CH" sz="2000" dirty="0">
                <a:highlight>
                  <a:srgbClr val="FFFF00"/>
                </a:highlight>
                <a:latin typeface="Helvetica Neue" panose="02000503000000020004" pitchFamily="2" charset="0"/>
              </a:rPr>
              <a:t>et la maladie. </a:t>
            </a:r>
          </a:p>
        </p:txBody>
      </p:sp>
    </p:spTree>
    <p:extLst>
      <p:ext uri="{BB962C8B-B14F-4D97-AF65-F5344CB8AC3E}">
        <p14:creationId xmlns:p14="http://schemas.microsoft.com/office/powerpoint/2010/main" val="1448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000406" y="181909"/>
            <a:ext cx="4743138" cy="1325563"/>
          </a:xfrm>
        </p:spPr>
        <p:txBody>
          <a:bodyPr/>
          <a:lstStyle/>
          <a:p>
            <a:pPr algn="ctr"/>
            <a:r>
              <a:rPr lang="fr-FR" dirty="0"/>
              <a:t>p. 269</a:t>
            </a:r>
          </a:p>
        </p:txBody>
      </p:sp>
      <p:sp>
        <p:nvSpPr>
          <p:cNvPr id="7" name="Rectangle 6">
            <a:extLst>
              <a:ext uri="{FF2B5EF4-FFF2-40B4-BE49-F238E27FC236}">
                <a16:creationId xmlns:a16="http://schemas.microsoft.com/office/drawing/2014/main" id="{DB3F02E8-1F2E-C446-8DF6-32DF758E48E1}"/>
              </a:ext>
            </a:extLst>
          </p:cNvPr>
          <p:cNvSpPr/>
          <p:nvPr/>
        </p:nvSpPr>
        <p:spPr>
          <a:xfrm>
            <a:off x="1004341" y="3513256"/>
            <a:ext cx="10373193" cy="2246769"/>
          </a:xfrm>
          <a:prstGeom prst="rect">
            <a:avLst/>
          </a:prstGeom>
        </p:spPr>
        <p:txBody>
          <a:bodyPr wrap="square">
            <a:spAutoFit/>
          </a:bodyPr>
          <a:lstStyle/>
          <a:p>
            <a:r>
              <a:rPr lang="fr-CH" sz="2800" dirty="0">
                <a:latin typeface="Helvetica Neue" panose="02000503000000020004" pitchFamily="2" charset="0"/>
                <a:ea typeface="Helvetica Neue" panose="02000503000000020004" pitchFamily="2" charset="0"/>
                <a:cs typeface="Helvetica Neue" panose="02000503000000020004" pitchFamily="2" charset="0"/>
              </a:rPr>
              <a:t>Mais j’en viens à la troisième période où il n’est plus possible d’enfermer les pauvres parce qu’ils sont trop nombreux. </a:t>
            </a:r>
          </a:p>
          <a:p>
            <a:r>
              <a:rPr lang="fr-CH" sz="28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Ceux-ci doivent, au contraire, être entretenus parce qu’ils deviennent des travailleurs. </a:t>
            </a:r>
          </a:p>
          <a:p>
            <a:r>
              <a:rPr lang="fr-CH" sz="28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Ils cessent d’être des corps pour devenir des machines.</a:t>
            </a:r>
            <a:r>
              <a:rPr lang="fr-CH" sz="28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2" name="Image 1">
            <a:extLst>
              <a:ext uri="{FF2B5EF4-FFF2-40B4-BE49-F238E27FC236}">
                <a16:creationId xmlns:a16="http://schemas.microsoft.com/office/drawing/2014/main" id="{60BF0833-4885-4844-9BCC-DF33DDD1CAAB}"/>
              </a:ext>
            </a:extLst>
          </p:cNvPr>
          <p:cNvPicPr>
            <a:picLocks noChangeAspect="1"/>
          </p:cNvPicPr>
          <p:nvPr/>
        </p:nvPicPr>
        <p:blipFill>
          <a:blip r:embed="rId2"/>
          <a:stretch>
            <a:fillRect/>
          </a:stretch>
        </p:blipFill>
        <p:spPr>
          <a:xfrm>
            <a:off x="1112520" y="1383030"/>
            <a:ext cx="6553200" cy="1714500"/>
          </a:xfrm>
          <a:prstGeom prst="rect">
            <a:avLst/>
          </a:prstGeom>
        </p:spPr>
      </p:pic>
    </p:spTree>
    <p:extLst>
      <p:ext uri="{BB962C8B-B14F-4D97-AF65-F5344CB8AC3E}">
        <p14:creationId xmlns:p14="http://schemas.microsoft.com/office/powerpoint/2010/main" val="376067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000406" y="181909"/>
            <a:ext cx="4743138" cy="1325563"/>
          </a:xfrm>
        </p:spPr>
        <p:txBody>
          <a:bodyPr/>
          <a:lstStyle/>
          <a:p>
            <a:pPr algn="ctr"/>
            <a:r>
              <a:rPr lang="fr-FR" dirty="0"/>
              <a:t>p. 269</a:t>
            </a:r>
          </a:p>
        </p:txBody>
      </p:sp>
      <p:sp>
        <p:nvSpPr>
          <p:cNvPr id="7" name="Rectangle 6">
            <a:extLst>
              <a:ext uri="{FF2B5EF4-FFF2-40B4-BE49-F238E27FC236}">
                <a16:creationId xmlns:a16="http://schemas.microsoft.com/office/drawing/2014/main" id="{DB3F02E8-1F2E-C446-8DF6-32DF758E48E1}"/>
              </a:ext>
            </a:extLst>
          </p:cNvPr>
          <p:cNvSpPr/>
          <p:nvPr/>
        </p:nvSpPr>
        <p:spPr>
          <a:xfrm>
            <a:off x="1004341" y="3513256"/>
            <a:ext cx="10373193" cy="1815882"/>
          </a:xfrm>
          <a:prstGeom prst="rect">
            <a:avLst/>
          </a:prstGeom>
        </p:spPr>
        <p:txBody>
          <a:bodyPr wrap="square">
            <a:spAutoFit/>
          </a:bodyPr>
          <a:lstStyle/>
          <a:p>
            <a:r>
              <a:rPr lang="fr-CH" sz="28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Pendant tout le XIXe siècle, avec la nouvelle surveillance qui est l'hygiène</a:t>
            </a:r>
            <a:r>
              <a:rPr lang="fr-CH" sz="28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800" dirty="0">
                <a:latin typeface="Helvetica Neue" panose="02000503000000020004" pitchFamily="2" charset="0"/>
                <a:ea typeface="Helvetica Neue" panose="02000503000000020004" pitchFamily="2" charset="0"/>
                <a:cs typeface="Helvetica Neue" panose="02000503000000020004" pitchFamily="2" charset="0"/>
              </a:rPr>
              <a:t>la nouvelle réparation, la nouvelle séparation médecin-chirurgien, on voit </a:t>
            </a:r>
            <a:r>
              <a:rPr lang="fr-CH" sz="28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 policier et le prêtre s’effacer derrière le médecin. </a:t>
            </a:r>
          </a:p>
        </p:txBody>
      </p:sp>
      <p:pic>
        <p:nvPicPr>
          <p:cNvPr id="8" name="Image 7">
            <a:extLst>
              <a:ext uri="{FF2B5EF4-FFF2-40B4-BE49-F238E27FC236}">
                <a16:creationId xmlns:a16="http://schemas.microsoft.com/office/drawing/2014/main" id="{81E05630-5D9E-C24E-B26D-F288DA662BBE}"/>
              </a:ext>
            </a:extLst>
          </p:cNvPr>
          <p:cNvPicPr>
            <a:picLocks noChangeAspect="1"/>
          </p:cNvPicPr>
          <p:nvPr/>
        </p:nvPicPr>
        <p:blipFill>
          <a:blip r:embed="rId2"/>
          <a:stretch>
            <a:fillRect/>
          </a:stretch>
        </p:blipFill>
        <p:spPr>
          <a:xfrm>
            <a:off x="1004341" y="1507472"/>
            <a:ext cx="7539114" cy="1464328"/>
          </a:xfrm>
          <a:prstGeom prst="rect">
            <a:avLst/>
          </a:prstGeom>
        </p:spPr>
      </p:pic>
    </p:spTree>
    <p:extLst>
      <p:ext uri="{BB962C8B-B14F-4D97-AF65-F5344CB8AC3E}">
        <p14:creationId xmlns:p14="http://schemas.microsoft.com/office/powerpoint/2010/main" val="28909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3474781" y="544142"/>
            <a:ext cx="4683177" cy="1325563"/>
          </a:xfrm>
        </p:spPr>
        <p:txBody>
          <a:bodyPr/>
          <a:lstStyle/>
          <a:p>
            <a:pPr algn="ctr"/>
            <a:r>
              <a:rPr lang="fr-FR" dirty="0"/>
              <a:t>p. 270</a:t>
            </a:r>
          </a:p>
        </p:txBody>
      </p:sp>
      <p:sp>
        <p:nvSpPr>
          <p:cNvPr id="2" name="Rectangle 1">
            <a:extLst>
              <a:ext uri="{FF2B5EF4-FFF2-40B4-BE49-F238E27FC236}">
                <a16:creationId xmlns:a16="http://schemas.microsoft.com/office/drawing/2014/main" id="{2643D9D1-9E1C-E74A-ABAF-FF73B7A1B017}"/>
              </a:ext>
            </a:extLst>
          </p:cNvPr>
          <p:cNvSpPr/>
          <p:nvPr/>
        </p:nvSpPr>
        <p:spPr>
          <a:xfrm>
            <a:off x="1543987" y="3649915"/>
            <a:ext cx="10245396" cy="1815882"/>
          </a:xfrm>
          <a:prstGeom prst="rect">
            <a:avLst/>
          </a:prstGeom>
        </p:spPr>
        <p:txBody>
          <a:bodyPr wrap="square">
            <a:spAutoFit/>
          </a:bodyPr>
          <a:lstStyle/>
          <a:p>
            <a:r>
              <a:rPr lang="fr-CH" sz="2800" dirty="0">
                <a:effectLst/>
                <a:highlight>
                  <a:srgbClr val="FFFF00"/>
                </a:highlight>
                <a:latin typeface="Helvetica Neue" panose="02000503000000020004" pitchFamily="2" charset="0"/>
              </a:rPr>
              <a:t>En conclusion, tous les concepts traditionnels disparaissent </a:t>
            </a:r>
            <a:r>
              <a:rPr lang="fr-CH" sz="2800" dirty="0">
                <a:effectLst/>
                <a:latin typeface="Helvetica Neue" panose="02000503000000020004" pitchFamily="2" charset="0"/>
              </a:rPr>
              <a:t>: production, consommation disparaissent, </a:t>
            </a:r>
            <a:r>
              <a:rPr lang="fr-CH" sz="2800" dirty="0">
                <a:effectLst/>
                <a:highlight>
                  <a:srgbClr val="FFFF00"/>
                </a:highlight>
                <a:latin typeface="Helvetica Neue" panose="02000503000000020004" pitchFamily="2" charset="0"/>
              </a:rPr>
              <a:t>vie et mort disparaissent </a:t>
            </a:r>
            <a:r>
              <a:rPr lang="fr-CH" sz="2800" b="1" dirty="0">
                <a:effectLst/>
                <a:highlight>
                  <a:srgbClr val="FFFF00"/>
                </a:highlight>
                <a:latin typeface="Helvetica Neue" panose="02000503000000020004" pitchFamily="2" charset="0"/>
              </a:rPr>
              <a:t>parce que la prothèse rend la mort un moment flou… </a:t>
            </a:r>
          </a:p>
        </p:txBody>
      </p:sp>
      <p:pic>
        <p:nvPicPr>
          <p:cNvPr id="6" name="Image 5">
            <a:extLst>
              <a:ext uri="{FF2B5EF4-FFF2-40B4-BE49-F238E27FC236}">
                <a16:creationId xmlns:a16="http://schemas.microsoft.com/office/drawing/2014/main" id="{F927CB2D-F900-1F40-951A-DE74191F290B}"/>
              </a:ext>
            </a:extLst>
          </p:cNvPr>
          <p:cNvPicPr>
            <a:picLocks noChangeAspect="1"/>
          </p:cNvPicPr>
          <p:nvPr/>
        </p:nvPicPr>
        <p:blipFill>
          <a:blip r:embed="rId2"/>
          <a:stretch>
            <a:fillRect/>
          </a:stretch>
        </p:blipFill>
        <p:spPr>
          <a:xfrm>
            <a:off x="1543987" y="1976184"/>
            <a:ext cx="7488748" cy="1325563"/>
          </a:xfrm>
          <a:prstGeom prst="rect">
            <a:avLst/>
          </a:prstGeom>
        </p:spPr>
      </p:pic>
    </p:spTree>
    <p:extLst>
      <p:ext uri="{BB962C8B-B14F-4D97-AF65-F5344CB8AC3E}">
        <p14:creationId xmlns:p14="http://schemas.microsoft.com/office/powerpoint/2010/main" val="35151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3474781" y="544142"/>
            <a:ext cx="4683177" cy="1325563"/>
          </a:xfrm>
        </p:spPr>
        <p:txBody>
          <a:bodyPr/>
          <a:lstStyle/>
          <a:p>
            <a:pPr algn="ctr"/>
            <a:r>
              <a:rPr lang="fr-FR" dirty="0"/>
              <a:t>p. 270</a:t>
            </a:r>
          </a:p>
        </p:txBody>
      </p:sp>
      <p:sp>
        <p:nvSpPr>
          <p:cNvPr id="2" name="Rectangle 1">
            <a:extLst>
              <a:ext uri="{FF2B5EF4-FFF2-40B4-BE49-F238E27FC236}">
                <a16:creationId xmlns:a16="http://schemas.microsoft.com/office/drawing/2014/main" id="{2643D9D1-9E1C-E74A-ABAF-FF73B7A1B017}"/>
              </a:ext>
            </a:extLst>
          </p:cNvPr>
          <p:cNvSpPr/>
          <p:nvPr/>
        </p:nvSpPr>
        <p:spPr>
          <a:xfrm>
            <a:off x="1543987" y="3649915"/>
            <a:ext cx="10245396" cy="2677656"/>
          </a:xfrm>
          <a:prstGeom prst="rect">
            <a:avLst/>
          </a:prstGeom>
        </p:spPr>
        <p:txBody>
          <a:bodyPr wrap="square">
            <a:spAutoFit/>
          </a:bodyPr>
          <a:lstStyle/>
          <a:p>
            <a:r>
              <a:rPr lang="fr-CH" sz="2800" dirty="0">
                <a:effectLst/>
                <a:latin typeface="Helvetica Neue" panose="02000503000000020004" pitchFamily="2" charset="0"/>
              </a:rPr>
              <a:t>La troisième phase est constituée par l’apparition de prothèses qui permettent de désigner le mal de façon industrielle.</a:t>
            </a:r>
          </a:p>
          <a:p>
            <a:r>
              <a:rPr lang="fr-CH" sz="2800" dirty="0">
                <a:latin typeface="Helvetica Neue" panose="02000503000000020004" pitchFamily="2" charset="0"/>
              </a:rPr>
              <a:t>Ainsi, par exemple, </a:t>
            </a:r>
            <a:r>
              <a:rPr lang="fr-CH" sz="2800" dirty="0">
                <a:highlight>
                  <a:srgbClr val="FFFF00"/>
                </a:highlight>
                <a:latin typeface="Helvetica Neue" panose="02000503000000020004" pitchFamily="2" charset="0"/>
              </a:rPr>
              <a:t>les médicaments électroniques tels que la pilule couplée à un micro-ordinateur permettent de libérer dans le corps, à intervalles réguliers, des substances</a:t>
            </a:r>
            <a:r>
              <a:rPr lang="fr-CH" sz="2800" dirty="0">
                <a:latin typeface="Helvetica Neue" panose="02000503000000020004" pitchFamily="2" charset="0"/>
              </a:rPr>
              <a:t>, éléments de la régulation.</a:t>
            </a:r>
            <a:endParaRPr lang="fr-CH" sz="2800" b="1" dirty="0">
              <a:effectLst/>
              <a:latin typeface="Helvetica Neue" panose="02000503000000020004" pitchFamily="2" charset="0"/>
            </a:endParaRPr>
          </a:p>
        </p:txBody>
      </p:sp>
      <p:pic>
        <p:nvPicPr>
          <p:cNvPr id="3" name="Image 2">
            <a:extLst>
              <a:ext uri="{FF2B5EF4-FFF2-40B4-BE49-F238E27FC236}">
                <a16:creationId xmlns:a16="http://schemas.microsoft.com/office/drawing/2014/main" id="{44A02897-9AB2-8943-9219-1EF865EDEC68}"/>
              </a:ext>
            </a:extLst>
          </p:cNvPr>
          <p:cNvPicPr>
            <a:picLocks noChangeAspect="1"/>
          </p:cNvPicPr>
          <p:nvPr/>
        </p:nvPicPr>
        <p:blipFill>
          <a:blip r:embed="rId2"/>
          <a:stretch>
            <a:fillRect/>
          </a:stretch>
        </p:blipFill>
        <p:spPr>
          <a:xfrm>
            <a:off x="1664970" y="1689100"/>
            <a:ext cx="6819900" cy="1739900"/>
          </a:xfrm>
          <a:prstGeom prst="rect">
            <a:avLst/>
          </a:prstGeom>
        </p:spPr>
      </p:pic>
    </p:spTree>
    <p:extLst>
      <p:ext uri="{BB962C8B-B14F-4D97-AF65-F5344CB8AC3E}">
        <p14:creationId xmlns:p14="http://schemas.microsoft.com/office/powerpoint/2010/main" val="17851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10DE891-8F0A-0346-9CA5-112B4548399E}"/>
              </a:ext>
            </a:extLst>
          </p:cNvPr>
          <p:cNvPicPr>
            <a:picLocks noChangeAspect="1"/>
          </p:cNvPicPr>
          <p:nvPr/>
        </p:nvPicPr>
        <p:blipFill>
          <a:blip r:embed="rId2"/>
          <a:stretch>
            <a:fillRect/>
          </a:stretch>
        </p:blipFill>
        <p:spPr>
          <a:xfrm>
            <a:off x="1079500" y="901700"/>
            <a:ext cx="3200400" cy="1397000"/>
          </a:xfrm>
          <a:prstGeom prst="rect">
            <a:avLst/>
          </a:prstGeom>
        </p:spPr>
      </p:pic>
      <p:pic>
        <p:nvPicPr>
          <p:cNvPr id="5" name="Image 4">
            <a:extLst>
              <a:ext uri="{FF2B5EF4-FFF2-40B4-BE49-F238E27FC236}">
                <a16:creationId xmlns:a16="http://schemas.microsoft.com/office/drawing/2014/main" id="{2A815BEB-05F5-2041-8B36-A588D2480920}"/>
              </a:ext>
            </a:extLst>
          </p:cNvPr>
          <p:cNvPicPr>
            <a:picLocks noChangeAspect="1"/>
          </p:cNvPicPr>
          <p:nvPr/>
        </p:nvPicPr>
        <p:blipFill>
          <a:blip r:embed="rId3"/>
          <a:stretch>
            <a:fillRect/>
          </a:stretch>
        </p:blipFill>
        <p:spPr>
          <a:xfrm>
            <a:off x="5011420" y="1003300"/>
            <a:ext cx="6832600" cy="1295400"/>
          </a:xfrm>
          <a:prstGeom prst="rect">
            <a:avLst/>
          </a:prstGeom>
        </p:spPr>
      </p:pic>
      <p:pic>
        <p:nvPicPr>
          <p:cNvPr id="6" name="Image 5">
            <a:extLst>
              <a:ext uri="{FF2B5EF4-FFF2-40B4-BE49-F238E27FC236}">
                <a16:creationId xmlns:a16="http://schemas.microsoft.com/office/drawing/2014/main" id="{244C7DBA-F874-2749-9871-02FF769E6EA0}"/>
              </a:ext>
            </a:extLst>
          </p:cNvPr>
          <p:cNvPicPr>
            <a:picLocks noChangeAspect="1"/>
          </p:cNvPicPr>
          <p:nvPr/>
        </p:nvPicPr>
        <p:blipFill>
          <a:blip r:embed="rId4"/>
          <a:stretch>
            <a:fillRect/>
          </a:stretch>
        </p:blipFill>
        <p:spPr>
          <a:xfrm>
            <a:off x="1365250" y="2682240"/>
            <a:ext cx="9461500" cy="2133600"/>
          </a:xfrm>
          <a:prstGeom prst="rect">
            <a:avLst/>
          </a:prstGeom>
        </p:spPr>
      </p:pic>
      <p:pic>
        <p:nvPicPr>
          <p:cNvPr id="7" name="Image 6">
            <a:extLst>
              <a:ext uri="{FF2B5EF4-FFF2-40B4-BE49-F238E27FC236}">
                <a16:creationId xmlns:a16="http://schemas.microsoft.com/office/drawing/2014/main" id="{E0993A13-F5A2-D14E-9F1F-C888DD356A78}"/>
              </a:ext>
            </a:extLst>
          </p:cNvPr>
          <p:cNvPicPr>
            <a:picLocks noChangeAspect="1"/>
          </p:cNvPicPr>
          <p:nvPr/>
        </p:nvPicPr>
        <p:blipFill>
          <a:blip r:embed="rId5"/>
          <a:stretch>
            <a:fillRect/>
          </a:stretch>
        </p:blipFill>
        <p:spPr>
          <a:xfrm>
            <a:off x="1365250" y="4984750"/>
            <a:ext cx="9563100" cy="1739900"/>
          </a:xfrm>
          <a:prstGeom prst="rect">
            <a:avLst/>
          </a:prstGeom>
        </p:spPr>
      </p:pic>
    </p:spTree>
    <p:extLst>
      <p:ext uri="{BB962C8B-B14F-4D97-AF65-F5344CB8AC3E}">
        <p14:creationId xmlns:p14="http://schemas.microsoft.com/office/powerpoint/2010/main" val="340870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715592" y="365125"/>
            <a:ext cx="4638207" cy="1325563"/>
          </a:xfrm>
        </p:spPr>
        <p:txBody>
          <a:bodyPr/>
          <a:lstStyle/>
          <a:p>
            <a:pPr algn="ctr"/>
            <a:r>
              <a:rPr lang="fr-FR" dirty="0"/>
              <a:t>p. 270</a:t>
            </a:r>
          </a:p>
        </p:txBody>
      </p:sp>
      <p:sp>
        <p:nvSpPr>
          <p:cNvPr id="3" name="Rectangle 2">
            <a:extLst>
              <a:ext uri="{FF2B5EF4-FFF2-40B4-BE49-F238E27FC236}">
                <a16:creationId xmlns:a16="http://schemas.microsoft.com/office/drawing/2014/main" id="{5B8F4C08-DE3E-8742-B0B5-5A17F3197505}"/>
              </a:ext>
            </a:extLst>
          </p:cNvPr>
          <p:cNvSpPr/>
          <p:nvPr/>
        </p:nvSpPr>
        <p:spPr>
          <a:xfrm>
            <a:off x="404735" y="3071257"/>
            <a:ext cx="11650064" cy="3539430"/>
          </a:xfrm>
          <a:prstGeom prst="rect">
            <a:avLst/>
          </a:prstGeom>
        </p:spPr>
        <p:txBody>
          <a:bodyPr wrap="square">
            <a:spAutoFit/>
          </a:bodyPr>
          <a:lstStyle/>
          <a:p>
            <a:r>
              <a:rPr lang="fr-CH" sz="2800" dirty="0">
                <a:effectLst/>
                <a:highlight>
                  <a:srgbClr val="FFFF00"/>
                </a:highlight>
                <a:latin typeface="Helvetica Neue" panose="02000503000000020004" pitchFamily="2" charset="0"/>
              </a:rPr>
              <a:t>Je crois que l'important de la vie ne sera plus de travailler mais d'être en situation de consommer,</a:t>
            </a:r>
            <a:r>
              <a:rPr lang="fr-CH" sz="2800" dirty="0">
                <a:effectLst/>
                <a:latin typeface="Helvetica Neue" panose="02000503000000020004" pitchFamily="2" charset="0"/>
              </a:rPr>
              <a:t> </a:t>
            </a:r>
            <a:r>
              <a:rPr lang="fr-CH" sz="2800" dirty="0">
                <a:effectLst/>
                <a:highlight>
                  <a:srgbClr val="FFFF00"/>
                </a:highlight>
                <a:latin typeface="Helvetica Neue" panose="02000503000000020004" pitchFamily="2" charset="0"/>
              </a:rPr>
              <a:t>d'être un consommateur parmi d'autres machines </a:t>
            </a:r>
            <a:r>
              <a:rPr lang="fr-CH" sz="2800" dirty="0">
                <a:highlight>
                  <a:srgbClr val="FFFF00"/>
                </a:highlight>
                <a:latin typeface="Helvetica Neue" panose="02000503000000020004" pitchFamily="2" charset="0"/>
              </a:rPr>
              <a:t>de</a:t>
            </a:r>
            <a:r>
              <a:rPr lang="fr-CH" sz="2800" dirty="0">
                <a:effectLst/>
                <a:highlight>
                  <a:srgbClr val="FFFF00"/>
                </a:highlight>
                <a:latin typeface="Helvetica Neue" panose="02000503000000020004" pitchFamily="2" charset="0"/>
              </a:rPr>
              <a:t> consommation</a:t>
            </a:r>
            <a:r>
              <a:rPr lang="fr-CH" sz="2800" dirty="0">
                <a:effectLst/>
                <a:latin typeface="Helvetica Neue" panose="02000503000000020004" pitchFamily="2" charset="0"/>
              </a:rPr>
              <a:t>. La science sociale dominante jusqu’à présent a été la science des machines. Marx est un clinicien car il désigne le mal, la classe capitaliste, et il l'élimine. Il tient, dans un sens, le même discours que Pasteur. </a:t>
            </a:r>
          </a:p>
          <a:p>
            <a:r>
              <a:rPr lang="fr-CH" sz="2800" dirty="0">
                <a:effectLst/>
                <a:highlight>
                  <a:srgbClr val="FFFF00"/>
                </a:highlight>
                <a:latin typeface="Helvetica Neue" panose="02000503000000020004" pitchFamily="2" charset="0"/>
              </a:rPr>
              <a:t>La grande science sociale dominante sera la science des codes, </a:t>
            </a:r>
            <a:r>
              <a:rPr lang="fr-CH" sz="2800" b="1" dirty="0">
                <a:effectLst/>
                <a:highlight>
                  <a:srgbClr val="FFFF00"/>
                </a:highlight>
                <a:latin typeface="Helvetica Neue" panose="02000503000000020004" pitchFamily="2" charset="0"/>
              </a:rPr>
              <a:t>informatique puis génétique. </a:t>
            </a:r>
          </a:p>
        </p:txBody>
      </p:sp>
      <p:pic>
        <p:nvPicPr>
          <p:cNvPr id="7" name="Image 6">
            <a:extLst>
              <a:ext uri="{FF2B5EF4-FFF2-40B4-BE49-F238E27FC236}">
                <a16:creationId xmlns:a16="http://schemas.microsoft.com/office/drawing/2014/main" id="{637AA5B7-4349-2543-9F0B-A1987904886B}"/>
              </a:ext>
            </a:extLst>
          </p:cNvPr>
          <p:cNvPicPr>
            <a:picLocks noChangeAspect="1"/>
          </p:cNvPicPr>
          <p:nvPr/>
        </p:nvPicPr>
        <p:blipFill>
          <a:blip r:embed="rId2"/>
          <a:stretch>
            <a:fillRect/>
          </a:stretch>
        </p:blipFill>
        <p:spPr>
          <a:xfrm>
            <a:off x="527050" y="388382"/>
            <a:ext cx="6870700" cy="2552700"/>
          </a:xfrm>
          <a:prstGeom prst="rect">
            <a:avLst/>
          </a:prstGeom>
        </p:spPr>
      </p:pic>
    </p:spTree>
    <p:extLst>
      <p:ext uri="{BB962C8B-B14F-4D97-AF65-F5344CB8AC3E}">
        <p14:creationId xmlns:p14="http://schemas.microsoft.com/office/powerpoint/2010/main" val="27503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998503" y="440624"/>
            <a:ext cx="3978639" cy="1325563"/>
          </a:xfrm>
        </p:spPr>
        <p:txBody>
          <a:bodyPr/>
          <a:lstStyle/>
          <a:p>
            <a:pPr algn="ctr"/>
            <a:r>
              <a:rPr lang="fr-FR" dirty="0"/>
              <a:t>p. 272</a:t>
            </a:r>
          </a:p>
        </p:txBody>
      </p:sp>
      <p:sp>
        <p:nvSpPr>
          <p:cNvPr id="3" name="Rectangle 2">
            <a:extLst>
              <a:ext uri="{FF2B5EF4-FFF2-40B4-BE49-F238E27FC236}">
                <a16:creationId xmlns:a16="http://schemas.microsoft.com/office/drawing/2014/main" id="{C9558141-E38F-9C4C-9A63-25C1559F1A55}"/>
              </a:ext>
            </a:extLst>
          </p:cNvPr>
          <p:cNvSpPr/>
          <p:nvPr/>
        </p:nvSpPr>
        <p:spPr>
          <a:xfrm>
            <a:off x="404734" y="3105758"/>
            <a:ext cx="11787266" cy="2677656"/>
          </a:xfrm>
          <a:prstGeom prst="rect">
            <a:avLst/>
          </a:prstGeom>
        </p:spPr>
        <p:txBody>
          <a:bodyPr wrap="square">
            <a:spAutoFit/>
          </a:bodyPr>
          <a:lstStyle/>
          <a:p>
            <a:r>
              <a:rPr lang="fr-CH" sz="2800" b="1" dirty="0">
                <a:effectLst/>
                <a:highlight>
                  <a:srgbClr val="FFFF00"/>
                </a:highlight>
                <a:latin typeface="Helvetica Neue" panose="02000503000000020004" pitchFamily="2" charset="0"/>
              </a:rPr>
              <a:t>Il serait possible en effet de rendre conciliable la démocratie parlementaire avec le totalitarisme </a:t>
            </a:r>
            <a:r>
              <a:rPr lang="fr-CH" sz="2800" dirty="0">
                <a:effectLst/>
                <a:highlight>
                  <a:srgbClr val="FFFF00"/>
                </a:highlight>
                <a:latin typeface="Helvetica Neue" panose="02000503000000020004" pitchFamily="2" charset="0"/>
              </a:rPr>
              <a:t>puisqu’il suffirait de maintenir toutes les règles formelles de la démocratie parlementaire mais en même temps de généraliser l’utilisation de ces produits </a:t>
            </a:r>
            <a:r>
              <a:rPr lang="fr-CH" sz="2800" b="1" dirty="0">
                <a:effectLst/>
                <a:highlight>
                  <a:srgbClr val="FFFF00"/>
                </a:highlight>
                <a:latin typeface="Helvetica Neue" panose="02000503000000020004" pitchFamily="2" charset="0"/>
              </a:rPr>
              <a:t>pour que le totalitarisme soit quotidien.</a:t>
            </a:r>
          </a:p>
          <a:p>
            <a:endParaRPr lang="fr-CH" sz="2800" dirty="0">
              <a:highlight>
                <a:srgbClr val="FFFF00"/>
              </a:highlight>
              <a:latin typeface="Helvetica Neue" panose="02000503000000020004" pitchFamily="2" charset="0"/>
            </a:endParaRPr>
          </a:p>
        </p:txBody>
      </p:sp>
      <p:pic>
        <p:nvPicPr>
          <p:cNvPr id="6" name="Image 5">
            <a:extLst>
              <a:ext uri="{FF2B5EF4-FFF2-40B4-BE49-F238E27FC236}">
                <a16:creationId xmlns:a16="http://schemas.microsoft.com/office/drawing/2014/main" id="{76A9DDB1-E55C-C942-B8D5-AC8C39973B1B}"/>
              </a:ext>
            </a:extLst>
          </p:cNvPr>
          <p:cNvPicPr>
            <a:picLocks noChangeAspect="1"/>
          </p:cNvPicPr>
          <p:nvPr/>
        </p:nvPicPr>
        <p:blipFill>
          <a:blip r:embed="rId2"/>
          <a:stretch>
            <a:fillRect/>
          </a:stretch>
        </p:blipFill>
        <p:spPr>
          <a:xfrm>
            <a:off x="524510" y="937372"/>
            <a:ext cx="6816524" cy="1638187"/>
          </a:xfrm>
          <a:prstGeom prst="rect">
            <a:avLst/>
          </a:prstGeom>
        </p:spPr>
      </p:pic>
    </p:spTree>
    <p:extLst>
      <p:ext uri="{BB962C8B-B14F-4D97-AF65-F5344CB8AC3E}">
        <p14:creationId xmlns:p14="http://schemas.microsoft.com/office/powerpoint/2010/main" val="40259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998503" y="440624"/>
            <a:ext cx="3978639" cy="1325563"/>
          </a:xfrm>
        </p:spPr>
        <p:txBody>
          <a:bodyPr/>
          <a:lstStyle/>
          <a:p>
            <a:pPr algn="ctr"/>
            <a:r>
              <a:rPr lang="fr-FR" dirty="0"/>
              <a:t>p. 272</a:t>
            </a:r>
          </a:p>
        </p:txBody>
      </p:sp>
      <p:sp>
        <p:nvSpPr>
          <p:cNvPr id="3" name="Rectangle 2">
            <a:extLst>
              <a:ext uri="{FF2B5EF4-FFF2-40B4-BE49-F238E27FC236}">
                <a16:creationId xmlns:a16="http://schemas.microsoft.com/office/drawing/2014/main" id="{C9558141-E38F-9C4C-9A63-25C1559F1A55}"/>
              </a:ext>
            </a:extLst>
          </p:cNvPr>
          <p:cNvSpPr/>
          <p:nvPr/>
        </p:nvSpPr>
        <p:spPr>
          <a:xfrm>
            <a:off x="404734" y="3105758"/>
            <a:ext cx="11787266" cy="2677656"/>
          </a:xfrm>
          <a:prstGeom prst="rect">
            <a:avLst/>
          </a:prstGeom>
        </p:spPr>
        <p:txBody>
          <a:bodyPr wrap="square">
            <a:spAutoFit/>
          </a:bodyPr>
          <a:lstStyle/>
          <a:p>
            <a:r>
              <a:rPr lang="fr-CH" sz="2400" dirty="0">
                <a:effectLst/>
                <a:highlight>
                  <a:srgbClr val="FFFF00"/>
                </a:highlight>
                <a:latin typeface="Helvetica Neue" panose="02000503000000020004" pitchFamily="2" charset="0"/>
              </a:rPr>
              <a:t>Je ne crois pas </a:t>
            </a:r>
            <a:r>
              <a:rPr lang="fr-CH" sz="2400" dirty="0">
                <a:highlight>
                  <a:srgbClr val="FFFF00"/>
                </a:highlight>
                <a:latin typeface="Helvetica Neue" panose="02000503000000020004" pitchFamily="2" charset="0"/>
              </a:rPr>
              <a:t>à l’</a:t>
            </a:r>
            <a:r>
              <a:rPr lang="fr-CH" sz="2400" dirty="0">
                <a:effectLst/>
                <a:highlight>
                  <a:srgbClr val="FFFF00"/>
                </a:highlight>
                <a:latin typeface="Helvetica Neue" panose="02000503000000020004" pitchFamily="2" charset="0"/>
              </a:rPr>
              <a:t>orwellisme, parce que c’est une forme de totalitarisme technique avec un « Big Brother » visible et centralisé. </a:t>
            </a:r>
          </a:p>
          <a:p>
            <a:r>
              <a:rPr lang="fr-CH" sz="2400" b="1" dirty="0">
                <a:effectLst/>
                <a:highlight>
                  <a:srgbClr val="FFFF00"/>
                </a:highlight>
                <a:latin typeface="Helvetica Neue" panose="02000503000000020004" pitchFamily="2" charset="0"/>
              </a:rPr>
              <a:t>Je crois plutôt à un totalitarisme implicite avec un « Big Brother » invisible et décentralisé. </a:t>
            </a:r>
          </a:p>
          <a:p>
            <a:r>
              <a:rPr lang="fr-CH" sz="2400" dirty="0">
                <a:effectLst/>
                <a:highlight>
                  <a:srgbClr val="FFFF00"/>
                </a:highlight>
                <a:latin typeface="Helvetica Neue" panose="02000503000000020004" pitchFamily="2" charset="0"/>
              </a:rPr>
              <a:t>Ces machines pour surveiller notre santé, que nous pourrions avoir pour notre bien</a:t>
            </a:r>
            <a:r>
              <a:rPr lang="fr-CH" sz="2400">
                <a:effectLst/>
                <a:highlight>
                  <a:srgbClr val="FFFF00"/>
                </a:highlight>
                <a:latin typeface="Helvetica Neue" panose="02000503000000020004" pitchFamily="2" charset="0"/>
              </a:rPr>
              <a:t>, nous </a:t>
            </a:r>
            <a:r>
              <a:rPr lang="fr-CH" sz="2400" dirty="0">
                <a:effectLst/>
                <a:highlight>
                  <a:srgbClr val="FFFF00"/>
                </a:highlight>
                <a:latin typeface="Helvetica Neue" panose="02000503000000020004" pitchFamily="2" charset="0"/>
              </a:rPr>
              <a:t>asserviront pour notre bien. </a:t>
            </a:r>
          </a:p>
          <a:p>
            <a:r>
              <a:rPr lang="fr-CH" sz="2400" b="1" dirty="0">
                <a:effectLst/>
                <a:highlight>
                  <a:srgbClr val="FFFF00"/>
                </a:highlight>
                <a:latin typeface="Helvetica Neue" panose="02000503000000020004" pitchFamily="2" charset="0"/>
              </a:rPr>
              <a:t>En quelque sorte, nous subirons un conditionnement doux et permanent.</a:t>
            </a:r>
          </a:p>
        </p:txBody>
      </p:sp>
      <p:pic>
        <p:nvPicPr>
          <p:cNvPr id="2" name="Image 1">
            <a:extLst>
              <a:ext uri="{FF2B5EF4-FFF2-40B4-BE49-F238E27FC236}">
                <a16:creationId xmlns:a16="http://schemas.microsoft.com/office/drawing/2014/main" id="{FFE32B49-4634-FE47-A208-3C38E6BDA38B}"/>
              </a:ext>
            </a:extLst>
          </p:cNvPr>
          <p:cNvPicPr>
            <a:picLocks noChangeAspect="1"/>
          </p:cNvPicPr>
          <p:nvPr/>
        </p:nvPicPr>
        <p:blipFill>
          <a:blip r:embed="rId2"/>
          <a:stretch>
            <a:fillRect/>
          </a:stretch>
        </p:blipFill>
        <p:spPr>
          <a:xfrm>
            <a:off x="529590" y="794636"/>
            <a:ext cx="6785610" cy="2149479"/>
          </a:xfrm>
          <a:prstGeom prst="rect">
            <a:avLst/>
          </a:prstGeom>
        </p:spPr>
      </p:pic>
    </p:spTree>
    <p:extLst>
      <p:ext uri="{BB962C8B-B14F-4D97-AF65-F5344CB8AC3E}">
        <p14:creationId xmlns:p14="http://schemas.microsoft.com/office/powerpoint/2010/main" val="18218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285219" y="215224"/>
            <a:ext cx="4293433" cy="1325563"/>
          </a:xfrm>
        </p:spPr>
        <p:txBody>
          <a:bodyPr/>
          <a:lstStyle/>
          <a:p>
            <a:pPr algn="ctr"/>
            <a:r>
              <a:rPr lang="fr-FR" dirty="0"/>
              <a:t>p. 272</a:t>
            </a:r>
          </a:p>
        </p:txBody>
      </p:sp>
      <p:sp>
        <p:nvSpPr>
          <p:cNvPr id="3" name="Rectangle 2">
            <a:extLst>
              <a:ext uri="{FF2B5EF4-FFF2-40B4-BE49-F238E27FC236}">
                <a16:creationId xmlns:a16="http://schemas.microsoft.com/office/drawing/2014/main" id="{FA32672C-322F-9943-AF33-5AFC41AF3497}"/>
              </a:ext>
            </a:extLst>
          </p:cNvPr>
          <p:cNvSpPr/>
          <p:nvPr/>
        </p:nvSpPr>
        <p:spPr>
          <a:xfrm>
            <a:off x="214858" y="3809355"/>
            <a:ext cx="11977141" cy="2554545"/>
          </a:xfrm>
          <a:prstGeom prst="rect">
            <a:avLst/>
          </a:prstGeom>
        </p:spPr>
        <p:txBody>
          <a:bodyPr wrap="square">
            <a:spAutoFit/>
          </a:bodyPr>
          <a:lstStyle/>
          <a:p>
            <a:r>
              <a:rPr lang="fr-CH" sz="2000" dirty="0">
                <a:effectLst/>
                <a:latin typeface="Helvetica Neue" panose="02000503000000020004" pitchFamily="2" charset="0"/>
              </a:rPr>
              <a:t>M.S. : Comment voyez-vous l'homme du XXIe siècle ?</a:t>
            </a:r>
          </a:p>
          <a:p>
            <a:r>
              <a:rPr lang="fr-CH" sz="2000" dirty="0">
                <a:effectLst/>
                <a:latin typeface="Helvetica Neue" panose="02000503000000020004" pitchFamily="2" charset="0"/>
              </a:rPr>
              <a:t>J.A. : </a:t>
            </a:r>
            <a:r>
              <a:rPr lang="fr-CH" sz="2000" dirty="0">
                <a:effectLst/>
                <a:highlight>
                  <a:srgbClr val="FFFF00"/>
                </a:highlight>
                <a:latin typeface="Helvetica Neue" panose="02000503000000020004" pitchFamily="2" charset="0"/>
              </a:rPr>
              <a:t>Je crois qu'il faut très nettement distinguer deux sortes d'hommes du XXIe siècle, c’est-à-dire : l'homme du XXIe siècle des pays riches et l'homme du XXIe siècle des pays pauvres. Le premier sera certainement un homme beaucoup plus angoissé qu'aujourd'hui, mais </a:t>
            </a:r>
            <a:r>
              <a:rPr lang="fr-CH" sz="2000" b="1" dirty="0">
                <a:highlight>
                  <a:srgbClr val="FFFF00"/>
                </a:highlight>
                <a:latin typeface="Helvetica Neue" panose="02000503000000020004" pitchFamily="2" charset="0"/>
              </a:rPr>
              <a:t>qui</a:t>
            </a:r>
            <a:r>
              <a:rPr lang="fr-CH" sz="2000" b="1" dirty="0">
                <a:effectLst/>
                <a:highlight>
                  <a:srgbClr val="FFFF00"/>
                </a:highlight>
                <a:latin typeface="Helvetica Neue" panose="02000503000000020004" pitchFamily="2" charset="0"/>
              </a:rPr>
              <a:t> trouvera la réponse au mal de vivre dans une fuite passive, dans les machines anti-douleurs et anti-angoisse, dans les drogues, et qui tentera à tout prix de vivre une sorte de forme marchande de la convivialité.</a:t>
            </a:r>
          </a:p>
          <a:p>
            <a:r>
              <a:rPr lang="fr-CH" sz="2000" dirty="0">
                <a:effectLst/>
                <a:latin typeface="Helvetica Neue" panose="02000503000000020004" pitchFamily="2" charset="0"/>
              </a:rPr>
              <a:t>Mais à côté de cela, je suis convaincu que l’immense majorité, qui </a:t>
            </a:r>
            <a:r>
              <a:rPr lang="fr-CH" sz="2000" dirty="0">
                <a:latin typeface="Helvetica Neue" panose="02000503000000020004" pitchFamily="2" charset="0"/>
              </a:rPr>
              <a:t>aura connaissance de c</a:t>
            </a:r>
            <a:r>
              <a:rPr lang="fr-CH" sz="2000" dirty="0">
                <a:effectLst/>
                <a:latin typeface="Helvetica Neue" panose="02000503000000020004" pitchFamily="2" charset="0"/>
              </a:rPr>
              <a:t>es machines et du mode de vie des riches mais qui n'y aura pas accès, sera extraordinairement agressive et violente. </a:t>
            </a:r>
          </a:p>
        </p:txBody>
      </p:sp>
      <p:pic>
        <p:nvPicPr>
          <p:cNvPr id="6" name="Image 5">
            <a:extLst>
              <a:ext uri="{FF2B5EF4-FFF2-40B4-BE49-F238E27FC236}">
                <a16:creationId xmlns:a16="http://schemas.microsoft.com/office/drawing/2014/main" id="{4FB0BE07-AF66-534C-AC82-882A713FEB06}"/>
              </a:ext>
            </a:extLst>
          </p:cNvPr>
          <p:cNvPicPr>
            <a:picLocks noChangeAspect="1"/>
          </p:cNvPicPr>
          <p:nvPr/>
        </p:nvPicPr>
        <p:blipFill>
          <a:blip r:embed="rId2"/>
          <a:stretch>
            <a:fillRect/>
          </a:stretch>
        </p:blipFill>
        <p:spPr>
          <a:xfrm>
            <a:off x="214858" y="215224"/>
            <a:ext cx="6045200" cy="3365500"/>
          </a:xfrm>
          <a:prstGeom prst="rect">
            <a:avLst/>
          </a:prstGeom>
        </p:spPr>
      </p:pic>
    </p:spTree>
    <p:extLst>
      <p:ext uri="{BB962C8B-B14F-4D97-AF65-F5344CB8AC3E}">
        <p14:creationId xmlns:p14="http://schemas.microsoft.com/office/powerpoint/2010/main" val="96992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7F175A-B540-7F49-8621-14F5EDD8AC03}"/>
              </a:ext>
            </a:extLst>
          </p:cNvPr>
          <p:cNvPicPr>
            <a:picLocks noChangeAspect="1"/>
          </p:cNvPicPr>
          <p:nvPr/>
        </p:nvPicPr>
        <p:blipFill>
          <a:blip r:embed="rId2"/>
          <a:stretch>
            <a:fillRect/>
          </a:stretch>
        </p:blipFill>
        <p:spPr>
          <a:xfrm>
            <a:off x="4014107" y="0"/>
            <a:ext cx="4163786" cy="6858000"/>
          </a:xfrm>
          <a:prstGeom prst="rect">
            <a:avLst/>
          </a:prstGeom>
        </p:spPr>
      </p:pic>
    </p:spTree>
    <p:extLst>
      <p:ext uri="{BB962C8B-B14F-4D97-AF65-F5344CB8AC3E}">
        <p14:creationId xmlns:p14="http://schemas.microsoft.com/office/powerpoint/2010/main" val="72166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120328" y="365125"/>
            <a:ext cx="4233472" cy="1325563"/>
          </a:xfrm>
        </p:spPr>
        <p:txBody>
          <a:bodyPr/>
          <a:lstStyle/>
          <a:p>
            <a:pPr algn="ctr"/>
            <a:r>
              <a:rPr lang="fr-FR" dirty="0"/>
              <a:t>p. 272-273</a:t>
            </a:r>
          </a:p>
        </p:txBody>
      </p:sp>
      <p:sp>
        <p:nvSpPr>
          <p:cNvPr id="3" name="Rectangle 2">
            <a:extLst>
              <a:ext uri="{FF2B5EF4-FFF2-40B4-BE49-F238E27FC236}">
                <a16:creationId xmlns:a16="http://schemas.microsoft.com/office/drawing/2014/main" id="{065E9A25-504E-D647-AD9D-64DCEBB5116D}"/>
              </a:ext>
            </a:extLst>
          </p:cNvPr>
          <p:cNvSpPr/>
          <p:nvPr/>
        </p:nvSpPr>
        <p:spPr>
          <a:xfrm>
            <a:off x="154898" y="4059661"/>
            <a:ext cx="12037102" cy="2246769"/>
          </a:xfrm>
          <a:prstGeom prst="rect">
            <a:avLst/>
          </a:prstGeom>
        </p:spPr>
        <p:txBody>
          <a:bodyPr wrap="square">
            <a:spAutoFit/>
          </a:bodyPr>
          <a:lstStyle/>
          <a:p>
            <a:r>
              <a:rPr lang="fr-CH" sz="2000" dirty="0">
                <a:latin typeface="Helvetica Neue" panose="02000503000000020004" pitchFamily="2" charset="0"/>
                <a:ea typeface="Helvetica Neue" panose="02000503000000020004" pitchFamily="2" charset="0"/>
                <a:cs typeface="Helvetica Neue" panose="02000503000000020004" pitchFamily="2" charset="0"/>
              </a:rPr>
              <a:t>J.A. :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Je crois que le génie génétique sera dans les vingt années à venir une technique aussi banale , aussi connue et aussi présente dans la vie quotidienne que l'est aujourd'hui le moteur à explosion.</a:t>
            </a:r>
            <a:r>
              <a:rPr lang="fr-CH" sz="2000" b="1" dirty="0">
                <a:latin typeface="Helvetica Neue" panose="02000503000000020004" pitchFamily="2" charset="0"/>
                <a:ea typeface="Helvetica Neue" panose="02000503000000020004" pitchFamily="2" charset="0"/>
                <a:cs typeface="Helvetica Neue" panose="02000503000000020004" pitchFamily="2" charset="0"/>
              </a:rPr>
              <a:t> </a:t>
            </a:r>
            <a:r>
              <a:rPr lang="fr-CH" sz="2000" dirty="0">
                <a:latin typeface="Helvetica Neue" panose="02000503000000020004" pitchFamily="2" charset="0"/>
                <a:ea typeface="Helvetica Neue" panose="02000503000000020004" pitchFamily="2" charset="0"/>
                <a:cs typeface="Helvetica Neue" panose="02000503000000020004" pitchFamily="2" charset="0"/>
              </a:rPr>
              <a:t>C’est d’ailleurs le même parallèle qu’on peut établir. </a:t>
            </a:r>
          </a:p>
          <a:p>
            <a:r>
              <a:rPr lang="fr-CH" sz="2000" dirty="0">
                <a:effectLst/>
                <a:highlight>
                  <a:srgbClr val="FFFF00"/>
                </a:highlight>
                <a:latin typeface="Helvetica Neue" panose="02000503000000020004" pitchFamily="2" charset="0"/>
              </a:rPr>
              <a:t>En d'autres termes, avec le génie génétique on pourrait à peu près créer les conditions d’une humanité s’assumant elle-même librement, mais collectivement, ou alors créer les conditions d’une marchandise nouvelle, génétique cette fois-ci, </a:t>
            </a:r>
            <a:r>
              <a:rPr lang="fr-CH" sz="2000" b="1" dirty="0">
                <a:effectLst/>
                <a:highlight>
                  <a:srgbClr val="FFFF00"/>
                </a:highlight>
                <a:latin typeface="Helvetica Neue" panose="02000503000000020004" pitchFamily="2" charset="0"/>
              </a:rPr>
              <a:t>qui serait faite de copies d’hommes vendues </a:t>
            </a:r>
            <a:r>
              <a:rPr lang="fr-CH" sz="2000" b="1" dirty="0">
                <a:highlight>
                  <a:srgbClr val="FFFF00"/>
                </a:highlight>
                <a:latin typeface="Helvetica Neue" panose="02000503000000020004" pitchFamily="2" charset="0"/>
              </a:rPr>
              <a:t>aux</a:t>
            </a:r>
            <a:r>
              <a:rPr lang="fr-CH" sz="2000" b="1" dirty="0">
                <a:effectLst/>
                <a:highlight>
                  <a:srgbClr val="FFFF00"/>
                </a:highlight>
                <a:latin typeface="Helvetica Neue" panose="02000503000000020004" pitchFamily="2" charset="0"/>
              </a:rPr>
              <a:t> hommes, de chimères ou d'hybrides utilisés comme des esclaves, des robots, des moyens de travail ...</a:t>
            </a:r>
          </a:p>
        </p:txBody>
      </p:sp>
      <p:pic>
        <p:nvPicPr>
          <p:cNvPr id="7" name="Image 6">
            <a:extLst>
              <a:ext uri="{FF2B5EF4-FFF2-40B4-BE49-F238E27FC236}">
                <a16:creationId xmlns:a16="http://schemas.microsoft.com/office/drawing/2014/main" id="{F8B992A8-B9C2-654E-B518-02278E57A4B4}"/>
              </a:ext>
            </a:extLst>
          </p:cNvPr>
          <p:cNvPicPr>
            <a:picLocks noChangeAspect="1"/>
          </p:cNvPicPr>
          <p:nvPr/>
        </p:nvPicPr>
        <p:blipFill>
          <a:blip r:embed="rId2"/>
          <a:stretch>
            <a:fillRect/>
          </a:stretch>
        </p:blipFill>
        <p:spPr>
          <a:xfrm>
            <a:off x="266700" y="236168"/>
            <a:ext cx="5829300" cy="1117600"/>
          </a:xfrm>
          <a:prstGeom prst="rect">
            <a:avLst/>
          </a:prstGeom>
        </p:spPr>
      </p:pic>
      <p:pic>
        <p:nvPicPr>
          <p:cNvPr id="8" name="Image 7">
            <a:extLst>
              <a:ext uri="{FF2B5EF4-FFF2-40B4-BE49-F238E27FC236}">
                <a16:creationId xmlns:a16="http://schemas.microsoft.com/office/drawing/2014/main" id="{1D175755-F327-6F44-95C0-E43484531E00}"/>
              </a:ext>
            </a:extLst>
          </p:cNvPr>
          <p:cNvPicPr>
            <a:picLocks noChangeAspect="1"/>
          </p:cNvPicPr>
          <p:nvPr/>
        </p:nvPicPr>
        <p:blipFill>
          <a:blip r:embed="rId3"/>
          <a:stretch>
            <a:fillRect/>
          </a:stretch>
        </p:blipFill>
        <p:spPr>
          <a:xfrm>
            <a:off x="5674402" y="1639759"/>
            <a:ext cx="6362700" cy="2349500"/>
          </a:xfrm>
          <a:prstGeom prst="rect">
            <a:avLst/>
          </a:prstGeom>
        </p:spPr>
      </p:pic>
      <p:pic>
        <p:nvPicPr>
          <p:cNvPr id="9" name="Image 8">
            <a:extLst>
              <a:ext uri="{FF2B5EF4-FFF2-40B4-BE49-F238E27FC236}">
                <a16:creationId xmlns:a16="http://schemas.microsoft.com/office/drawing/2014/main" id="{1CAC2817-600D-3848-B77E-ED873DC321E5}"/>
              </a:ext>
            </a:extLst>
          </p:cNvPr>
          <p:cNvPicPr>
            <a:picLocks noChangeAspect="1"/>
          </p:cNvPicPr>
          <p:nvPr/>
        </p:nvPicPr>
        <p:blipFill>
          <a:blip r:embed="rId4"/>
          <a:stretch>
            <a:fillRect/>
          </a:stretch>
        </p:blipFill>
        <p:spPr>
          <a:xfrm>
            <a:off x="266700" y="1353768"/>
            <a:ext cx="5829300" cy="773392"/>
          </a:xfrm>
          <a:prstGeom prst="rect">
            <a:avLst/>
          </a:prstGeom>
        </p:spPr>
      </p:pic>
    </p:spTree>
    <p:extLst>
      <p:ext uri="{BB962C8B-B14F-4D97-AF65-F5344CB8AC3E}">
        <p14:creationId xmlns:p14="http://schemas.microsoft.com/office/powerpoint/2010/main" val="2126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B73C6B-AB1A-384F-B992-5D52BD99F4EE}"/>
              </a:ext>
            </a:extLst>
          </p:cNvPr>
          <p:cNvPicPr>
            <a:picLocks noChangeAspect="1"/>
          </p:cNvPicPr>
          <p:nvPr/>
        </p:nvPicPr>
        <p:blipFill>
          <a:blip r:embed="rId2"/>
          <a:stretch>
            <a:fillRect/>
          </a:stretch>
        </p:blipFill>
        <p:spPr>
          <a:xfrm>
            <a:off x="814716" y="398235"/>
            <a:ext cx="8026400" cy="825500"/>
          </a:xfrm>
          <a:prstGeom prst="rect">
            <a:avLst/>
          </a:prstGeom>
        </p:spPr>
      </p:pic>
      <p:pic>
        <p:nvPicPr>
          <p:cNvPr id="5" name="Image 4">
            <a:extLst>
              <a:ext uri="{FF2B5EF4-FFF2-40B4-BE49-F238E27FC236}">
                <a16:creationId xmlns:a16="http://schemas.microsoft.com/office/drawing/2014/main" id="{EFDBAA5D-42A8-C149-981A-6886302F8309}"/>
              </a:ext>
            </a:extLst>
          </p:cNvPr>
          <p:cNvPicPr>
            <a:picLocks noChangeAspect="1"/>
          </p:cNvPicPr>
          <p:nvPr/>
        </p:nvPicPr>
        <p:blipFill>
          <a:blip r:embed="rId3"/>
          <a:stretch>
            <a:fillRect/>
          </a:stretch>
        </p:blipFill>
        <p:spPr>
          <a:xfrm>
            <a:off x="1010809" y="1382486"/>
            <a:ext cx="4722816" cy="1237343"/>
          </a:xfrm>
          <a:prstGeom prst="rect">
            <a:avLst/>
          </a:prstGeom>
        </p:spPr>
      </p:pic>
      <p:pic>
        <p:nvPicPr>
          <p:cNvPr id="7" name="Image 6">
            <a:extLst>
              <a:ext uri="{FF2B5EF4-FFF2-40B4-BE49-F238E27FC236}">
                <a16:creationId xmlns:a16="http://schemas.microsoft.com/office/drawing/2014/main" id="{A78DDBC0-AFE9-9C42-8740-BC550E156E18}"/>
              </a:ext>
            </a:extLst>
          </p:cNvPr>
          <p:cNvPicPr>
            <a:picLocks noChangeAspect="1"/>
          </p:cNvPicPr>
          <p:nvPr/>
        </p:nvPicPr>
        <p:blipFill>
          <a:blip r:embed="rId4"/>
          <a:stretch>
            <a:fillRect/>
          </a:stretch>
        </p:blipFill>
        <p:spPr>
          <a:xfrm>
            <a:off x="1010810" y="2619829"/>
            <a:ext cx="5433534" cy="4201007"/>
          </a:xfrm>
          <a:prstGeom prst="rect">
            <a:avLst/>
          </a:prstGeom>
        </p:spPr>
      </p:pic>
      <p:pic>
        <p:nvPicPr>
          <p:cNvPr id="8" name="Image 7">
            <a:extLst>
              <a:ext uri="{FF2B5EF4-FFF2-40B4-BE49-F238E27FC236}">
                <a16:creationId xmlns:a16="http://schemas.microsoft.com/office/drawing/2014/main" id="{94218820-5FDE-FE47-9BB6-4B462BF81DB8}"/>
              </a:ext>
            </a:extLst>
          </p:cNvPr>
          <p:cNvPicPr>
            <a:picLocks noChangeAspect="1"/>
          </p:cNvPicPr>
          <p:nvPr/>
        </p:nvPicPr>
        <p:blipFill>
          <a:blip r:embed="rId5"/>
          <a:stretch>
            <a:fillRect/>
          </a:stretch>
        </p:blipFill>
        <p:spPr>
          <a:xfrm>
            <a:off x="9001648" y="0"/>
            <a:ext cx="3190352" cy="6858000"/>
          </a:xfrm>
          <a:prstGeom prst="rect">
            <a:avLst/>
          </a:prstGeom>
        </p:spPr>
      </p:pic>
    </p:spTree>
    <p:extLst>
      <p:ext uri="{BB962C8B-B14F-4D97-AF65-F5344CB8AC3E}">
        <p14:creationId xmlns:p14="http://schemas.microsoft.com/office/powerpoint/2010/main" val="30089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535710" y="365125"/>
            <a:ext cx="4818089" cy="1325563"/>
          </a:xfrm>
        </p:spPr>
        <p:txBody>
          <a:bodyPr/>
          <a:lstStyle/>
          <a:p>
            <a:pPr algn="ctr"/>
            <a:r>
              <a:rPr lang="fr-FR" dirty="0"/>
              <a:t>p. 273</a:t>
            </a:r>
          </a:p>
        </p:txBody>
      </p:sp>
      <p:sp>
        <p:nvSpPr>
          <p:cNvPr id="4" name="Rectangle 3">
            <a:extLst>
              <a:ext uri="{FF2B5EF4-FFF2-40B4-BE49-F238E27FC236}">
                <a16:creationId xmlns:a16="http://schemas.microsoft.com/office/drawing/2014/main" id="{637B536A-EE16-0243-B188-3A6D28A798D6}"/>
              </a:ext>
            </a:extLst>
          </p:cNvPr>
          <p:cNvSpPr/>
          <p:nvPr/>
        </p:nvSpPr>
        <p:spPr>
          <a:xfrm>
            <a:off x="182880" y="3441680"/>
            <a:ext cx="12009120" cy="3416320"/>
          </a:xfrm>
          <a:prstGeom prst="rect">
            <a:avLst/>
          </a:prstGeom>
        </p:spPr>
        <p:txBody>
          <a:bodyPr wrap="square">
            <a:spAutoFit/>
          </a:bodyPr>
          <a:lstStyle/>
          <a:p>
            <a:r>
              <a:rPr lang="fr-CH" sz="2400" dirty="0">
                <a:latin typeface="Helvetica Neue" panose="02000503000000020004" pitchFamily="2" charset="0"/>
                <a:ea typeface="Helvetica Neue" panose="02000503000000020004" pitchFamily="2" charset="0"/>
                <a:cs typeface="Helvetica Neue" panose="02000503000000020004" pitchFamily="2" charset="0"/>
              </a:rPr>
              <a:t>M.S. : Est-il possible et souhaitable de vivre 120 ans ? </a:t>
            </a:r>
          </a:p>
          <a:p>
            <a:r>
              <a:rPr lang="fr-CH" sz="2400" dirty="0">
                <a:latin typeface="Helvetica Neue" panose="02000503000000020004" pitchFamily="2" charset="0"/>
                <a:ea typeface="Helvetica Neue" panose="02000503000000020004" pitchFamily="2" charset="0"/>
                <a:cs typeface="Helvetica Neue" panose="02000503000000020004" pitchFamily="2" charset="0"/>
              </a:rPr>
              <a:t>J.A. : Médicalement, je n’en sais rien. On m'a toujours dit que c'était possible. Est-ce souhaitable ? Je répondrai en plusieurs temps. D'abord, </a:t>
            </a:r>
            <a:r>
              <a:rPr lang="fr-CH" sz="2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je crois que dans la logique même du système industriel dans lequel nous nous trouvons, l’allongement de la durée de la vie n’est plus un objectif souhaité par la logique du pouvoir. </a:t>
            </a:r>
            <a:r>
              <a:rPr lang="fr-CH" sz="2400" dirty="0">
                <a:latin typeface="Helvetica Neue" panose="02000503000000020004" pitchFamily="2" charset="0"/>
                <a:ea typeface="Helvetica Neue" panose="02000503000000020004" pitchFamily="2" charset="0"/>
                <a:cs typeface="Helvetica Neue" panose="02000503000000020004" pitchFamily="2" charset="0"/>
              </a:rPr>
              <a:t>Pourquoi ? Parce qu’aussi longtemps qu’il s’agissait d’allonger l’espérance de vie afin d’atteindre le seuil maximum de rentabilité de la machine humaine, en termes de travail, c’était parfait. </a:t>
            </a:r>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Mais dès qu’on dépasse 60/65 ans, l’homme vit plus longtemps qu’il ne produit et il coûte alors cher à la société. </a:t>
            </a:r>
          </a:p>
        </p:txBody>
      </p:sp>
      <p:pic>
        <p:nvPicPr>
          <p:cNvPr id="8" name="Image 7">
            <a:extLst>
              <a:ext uri="{FF2B5EF4-FFF2-40B4-BE49-F238E27FC236}">
                <a16:creationId xmlns:a16="http://schemas.microsoft.com/office/drawing/2014/main" id="{7BB7528E-98AF-F244-BF63-A2D336C965EB}"/>
              </a:ext>
            </a:extLst>
          </p:cNvPr>
          <p:cNvPicPr>
            <a:picLocks noChangeAspect="1"/>
          </p:cNvPicPr>
          <p:nvPr/>
        </p:nvPicPr>
        <p:blipFill>
          <a:blip r:embed="rId2"/>
          <a:stretch>
            <a:fillRect/>
          </a:stretch>
        </p:blipFill>
        <p:spPr>
          <a:xfrm>
            <a:off x="306070" y="160020"/>
            <a:ext cx="5789930" cy="3195226"/>
          </a:xfrm>
          <a:prstGeom prst="rect">
            <a:avLst/>
          </a:prstGeom>
        </p:spPr>
      </p:pic>
    </p:spTree>
    <p:extLst>
      <p:ext uri="{BB962C8B-B14F-4D97-AF65-F5344CB8AC3E}">
        <p14:creationId xmlns:p14="http://schemas.microsoft.com/office/powerpoint/2010/main" val="19295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3312825" y="365125"/>
            <a:ext cx="4818089" cy="1325563"/>
          </a:xfrm>
        </p:spPr>
        <p:txBody>
          <a:bodyPr/>
          <a:lstStyle/>
          <a:p>
            <a:pPr algn="ctr"/>
            <a:r>
              <a:rPr lang="fr-FR" dirty="0"/>
              <a:t>p. 273</a:t>
            </a:r>
          </a:p>
        </p:txBody>
      </p:sp>
      <p:sp>
        <p:nvSpPr>
          <p:cNvPr id="3" name="Rectangle 2">
            <a:extLst>
              <a:ext uri="{FF2B5EF4-FFF2-40B4-BE49-F238E27FC236}">
                <a16:creationId xmlns:a16="http://schemas.microsoft.com/office/drawing/2014/main" id="{17BD5FDA-6D99-1343-839E-A42CBE352447}"/>
              </a:ext>
            </a:extLst>
          </p:cNvPr>
          <p:cNvSpPr/>
          <p:nvPr/>
        </p:nvSpPr>
        <p:spPr>
          <a:xfrm>
            <a:off x="1103277" y="3661918"/>
            <a:ext cx="10907842" cy="1384995"/>
          </a:xfrm>
          <a:prstGeom prst="rect">
            <a:avLst/>
          </a:prstGeom>
        </p:spPr>
        <p:txBody>
          <a:bodyPr wrap="square">
            <a:spAutoFit/>
          </a:bodyPr>
          <a:lstStyle/>
          <a:p>
            <a:r>
              <a:rPr lang="fr-CH" sz="2800" dirty="0">
                <a:effectLst/>
                <a:highlight>
                  <a:srgbClr val="FFFF00"/>
                </a:highlight>
                <a:latin typeface="Helvetica Neue" panose="02000503000000020004" pitchFamily="2" charset="0"/>
              </a:rPr>
              <a:t>En effet, du point de vue de la société, </a:t>
            </a:r>
            <a:r>
              <a:rPr lang="fr-CH" sz="2800" b="1" dirty="0">
                <a:effectLst/>
                <a:highlight>
                  <a:srgbClr val="FFFF00"/>
                </a:highlight>
                <a:latin typeface="Helvetica Neue" panose="02000503000000020004" pitchFamily="2" charset="0"/>
              </a:rPr>
              <a:t>il est bien préférable que la machine humaine s'arrête brutalement plutôt qu’elle ne se détériore progressivement.</a:t>
            </a:r>
          </a:p>
        </p:txBody>
      </p:sp>
      <p:pic>
        <p:nvPicPr>
          <p:cNvPr id="2" name="Image 1">
            <a:extLst>
              <a:ext uri="{FF2B5EF4-FFF2-40B4-BE49-F238E27FC236}">
                <a16:creationId xmlns:a16="http://schemas.microsoft.com/office/drawing/2014/main" id="{FB6E7035-83B4-FC46-A19E-11B3BBEB03E5}"/>
              </a:ext>
            </a:extLst>
          </p:cNvPr>
          <p:cNvPicPr>
            <a:picLocks noChangeAspect="1"/>
          </p:cNvPicPr>
          <p:nvPr/>
        </p:nvPicPr>
        <p:blipFill>
          <a:blip r:embed="rId2"/>
          <a:stretch>
            <a:fillRect/>
          </a:stretch>
        </p:blipFill>
        <p:spPr>
          <a:xfrm>
            <a:off x="626534" y="1610171"/>
            <a:ext cx="8905506" cy="1585912"/>
          </a:xfrm>
          <a:prstGeom prst="rect">
            <a:avLst/>
          </a:prstGeom>
        </p:spPr>
      </p:pic>
    </p:spTree>
    <p:extLst>
      <p:ext uri="{BB962C8B-B14F-4D97-AF65-F5344CB8AC3E}">
        <p14:creationId xmlns:p14="http://schemas.microsoft.com/office/powerpoint/2010/main" val="35004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910466" y="365125"/>
            <a:ext cx="4443334" cy="1325563"/>
          </a:xfrm>
        </p:spPr>
        <p:txBody>
          <a:bodyPr/>
          <a:lstStyle/>
          <a:p>
            <a:pPr algn="ctr"/>
            <a:r>
              <a:rPr lang="fr-FR" dirty="0"/>
              <a:t>p. 274-275</a:t>
            </a:r>
          </a:p>
        </p:txBody>
      </p:sp>
      <p:sp>
        <p:nvSpPr>
          <p:cNvPr id="3" name="Rectangle 2">
            <a:extLst>
              <a:ext uri="{FF2B5EF4-FFF2-40B4-BE49-F238E27FC236}">
                <a16:creationId xmlns:a16="http://schemas.microsoft.com/office/drawing/2014/main" id="{E603B5D9-770C-7E4C-B9FF-F99870D0ABA5}"/>
              </a:ext>
            </a:extLst>
          </p:cNvPr>
          <p:cNvSpPr/>
          <p:nvPr/>
        </p:nvSpPr>
        <p:spPr>
          <a:xfrm>
            <a:off x="0" y="3072348"/>
            <a:ext cx="12192000" cy="3785652"/>
          </a:xfrm>
          <a:prstGeom prst="rect">
            <a:avLst/>
          </a:prstGeom>
        </p:spPr>
        <p:txBody>
          <a:bodyPr wrap="square">
            <a:spAutoFit/>
          </a:bodyPr>
          <a:lstStyle/>
          <a:p>
            <a:r>
              <a:rPr lang="fr-CH" sz="2400" dirty="0">
                <a:effectLst/>
                <a:latin typeface="Helvetica Neue" panose="02000503000000020004" pitchFamily="2" charset="0"/>
              </a:rPr>
              <a:t>JA. : </a:t>
            </a:r>
            <a:r>
              <a:rPr lang="fr-CH" sz="2400" b="1" dirty="0">
                <a:effectLst/>
                <a:highlight>
                  <a:srgbClr val="FFFF00"/>
                </a:highlight>
                <a:latin typeface="Helvetica Neue" panose="02000503000000020004" pitchFamily="2" charset="0"/>
              </a:rPr>
              <a:t>L'euthanasie sera un des instruments essentiels de nos sociétés futures dans tous les cas de figures. </a:t>
            </a:r>
            <a:r>
              <a:rPr lang="fr-CH" sz="2400" dirty="0">
                <a:latin typeface="Helvetica Neue" panose="02000503000000020004" pitchFamily="2" charset="0"/>
              </a:rPr>
              <a:t>Dans une</a:t>
            </a:r>
            <a:r>
              <a:rPr lang="fr-CH" sz="2400" dirty="0">
                <a:effectLst/>
                <a:latin typeface="Helvetica Neue" panose="02000503000000020004" pitchFamily="2" charset="0"/>
              </a:rPr>
              <a:t> logique socialiste, pour commencer, le problème se pose comme suit : </a:t>
            </a:r>
            <a:r>
              <a:rPr lang="fr-CH" sz="2400" b="1" dirty="0">
                <a:effectLst/>
                <a:highlight>
                  <a:srgbClr val="FFFF00"/>
                </a:highlight>
                <a:latin typeface="Helvetica Neue" panose="02000503000000020004" pitchFamily="2" charset="0"/>
              </a:rPr>
              <a:t>la logique socialiste c’est la liberté fondamentale, c’est le suicide</a:t>
            </a:r>
            <a:r>
              <a:rPr lang="fr-CH" sz="2400" dirty="0">
                <a:effectLst/>
                <a:highlight>
                  <a:srgbClr val="FFFF00"/>
                </a:highlight>
                <a:latin typeface="Helvetica Neue" panose="02000503000000020004" pitchFamily="2" charset="0"/>
              </a:rPr>
              <a:t> ; </a:t>
            </a:r>
            <a:r>
              <a:rPr lang="fr-CH" sz="2400" dirty="0">
                <a:effectLst/>
                <a:latin typeface="Helvetica Neue" panose="02000503000000020004" pitchFamily="2" charset="0"/>
              </a:rPr>
              <a:t>en conséquence, le droit au suicide direct ou indirect est donc une valeur absolue dans ce type de société.  </a:t>
            </a:r>
          </a:p>
          <a:p>
            <a:r>
              <a:rPr lang="fr-CH" sz="2400" b="1" dirty="0">
                <a:effectLst/>
                <a:highlight>
                  <a:srgbClr val="FFFF00"/>
                </a:highlight>
                <a:latin typeface="Helvetica Neue" panose="02000503000000020004" pitchFamily="2" charset="0"/>
              </a:rPr>
              <a:t>Dans une société capitaliste, </a:t>
            </a:r>
            <a:r>
              <a:rPr lang="fr-CH" sz="2400" b="1" dirty="0">
                <a:solidFill>
                  <a:schemeClr val="bg1"/>
                </a:solidFill>
                <a:effectLst/>
                <a:highlight>
                  <a:srgbClr val="FF0000"/>
                </a:highlight>
                <a:latin typeface="Helvetica Neue" panose="02000503000000020004" pitchFamily="2" charset="0"/>
              </a:rPr>
              <a:t>les machines à tuer</a:t>
            </a:r>
            <a:r>
              <a:rPr lang="fr-CH" sz="2400" b="1" dirty="0">
                <a:effectLst/>
                <a:highlight>
                  <a:srgbClr val="FFFF00"/>
                </a:highlight>
                <a:latin typeface="Helvetica Neue" panose="02000503000000020004" pitchFamily="2" charset="0"/>
              </a:rPr>
              <a:t>, les prothèses qui permettent d'éliminer la vie lorsqu'elle est devenue trop insupportable ou trop chère à maintenir, seront utilisées de façon routinière. </a:t>
            </a:r>
          </a:p>
          <a:p>
            <a:r>
              <a:rPr lang="fr-CH" sz="2400" b="1" dirty="0">
                <a:effectLst/>
                <a:highlight>
                  <a:srgbClr val="FFFF00"/>
                </a:highlight>
                <a:latin typeface="Helvetica Neue" panose="02000503000000020004" pitchFamily="2" charset="0"/>
              </a:rPr>
              <a:t>L'euthanasie, qu'elle soit une expression de la liberté ou une marchandise, sera l'une des données de l'avenir. </a:t>
            </a:r>
          </a:p>
        </p:txBody>
      </p:sp>
      <p:pic>
        <p:nvPicPr>
          <p:cNvPr id="7" name="Image 6">
            <a:extLst>
              <a:ext uri="{FF2B5EF4-FFF2-40B4-BE49-F238E27FC236}">
                <a16:creationId xmlns:a16="http://schemas.microsoft.com/office/drawing/2014/main" id="{6383D637-02A0-B44E-B3F2-C260FD9AFD33}"/>
              </a:ext>
            </a:extLst>
          </p:cNvPr>
          <p:cNvPicPr>
            <a:picLocks noChangeAspect="1"/>
          </p:cNvPicPr>
          <p:nvPr/>
        </p:nvPicPr>
        <p:blipFill>
          <a:blip r:embed="rId2"/>
          <a:stretch>
            <a:fillRect/>
          </a:stretch>
        </p:blipFill>
        <p:spPr>
          <a:xfrm>
            <a:off x="-12700" y="18415"/>
            <a:ext cx="6108700" cy="2324100"/>
          </a:xfrm>
          <a:prstGeom prst="rect">
            <a:avLst/>
          </a:prstGeom>
        </p:spPr>
      </p:pic>
      <p:pic>
        <p:nvPicPr>
          <p:cNvPr id="8" name="Image 7">
            <a:extLst>
              <a:ext uri="{FF2B5EF4-FFF2-40B4-BE49-F238E27FC236}">
                <a16:creationId xmlns:a16="http://schemas.microsoft.com/office/drawing/2014/main" id="{9F2982BA-F5D8-5548-A1A7-E215E60C8FFE}"/>
              </a:ext>
            </a:extLst>
          </p:cNvPr>
          <p:cNvPicPr>
            <a:picLocks noChangeAspect="1"/>
          </p:cNvPicPr>
          <p:nvPr/>
        </p:nvPicPr>
        <p:blipFill>
          <a:blip r:embed="rId3"/>
          <a:stretch>
            <a:fillRect/>
          </a:stretch>
        </p:blipFill>
        <p:spPr>
          <a:xfrm>
            <a:off x="6083300" y="1527423"/>
            <a:ext cx="6108700" cy="1505922"/>
          </a:xfrm>
          <a:prstGeom prst="rect">
            <a:avLst/>
          </a:prstGeom>
        </p:spPr>
      </p:pic>
    </p:spTree>
    <p:extLst>
      <p:ext uri="{BB962C8B-B14F-4D97-AF65-F5344CB8AC3E}">
        <p14:creationId xmlns:p14="http://schemas.microsoft.com/office/powerpoint/2010/main" val="215397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1244162" y="0"/>
            <a:ext cx="10515600" cy="1325563"/>
          </a:xfrm>
        </p:spPr>
        <p:txBody>
          <a:bodyPr/>
          <a:lstStyle/>
          <a:p>
            <a:pPr algn="ctr"/>
            <a:r>
              <a:rPr lang="fr-FR" dirty="0"/>
              <a:t>p. 275</a:t>
            </a:r>
          </a:p>
        </p:txBody>
      </p:sp>
      <p:sp>
        <p:nvSpPr>
          <p:cNvPr id="3" name="Rectangle 2">
            <a:extLst>
              <a:ext uri="{FF2B5EF4-FFF2-40B4-BE49-F238E27FC236}">
                <a16:creationId xmlns:a16="http://schemas.microsoft.com/office/drawing/2014/main" id="{F20423AF-F790-B946-B337-00911641F27D}"/>
              </a:ext>
            </a:extLst>
          </p:cNvPr>
          <p:cNvSpPr/>
          <p:nvPr/>
        </p:nvSpPr>
        <p:spPr>
          <a:xfrm>
            <a:off x="6579052" y="117693"/>
            <a:ext cx="5384772" cy="6370975"/>
          </a:xfrm>
          <a:prstGeom prst="rect">
            <a:avLst/>
          </a:prstGeom>
        </p:spPr>
        <p:txBody>
          <a:bodyPr wrap="square">
            <a:spAutoFit/>
          </a:bodyPr>
          <a:lstStyle/>
          <a:p>
            <a:r>
              <a:rPr lang="fr-CH" sz="2400" dirty="0">
                <a:effectLst/>
                <a:latin typeface="Helvetica Neue" panose="02000503000000020004" pitchFamily="2" charset="0"/>
              </a:rPr>
              <a:t>Le problème de l'évolution de la médecine des maladies mentales se fera en deux temps. </a:t>
            </a:r>
          </a:p>
          <a:p>
            <a:r>
              <a:rPr lang="fr-CH" sz="2400" dirty="0">
                <a:effectLst/>
                <a:latin typeface="Helvetica Neue" panose="02000503000000020004" pitchFamily="2" charset="0"/>
              </a:rPr>
              <a:t>Dans un premier temps, il y aura davantage encore de drogues, les psychotropes, qui correspondent à un véritable progrès, depuis 30 ans, de la médecine mentale…  </a:t>
            </a:r>
          </a:p>
          <a:p>
            <a:r>
              <a:rPr lang="fr-CH" sz="2400" dirty="0">
                <a:highlight>
                  <a:srgbClr val="FFFF00"/>
                </a:highlight>
                <a:latin typeface="Helvetica Neue" panose="02000503000000020004" pitchFamily="2" charset="0"/>
              </a:rPr>
              <a:t>Il me semble que </a:t>
            </a:r>
            <a:r>
              <a:rPr lang="fr-CH" sz="2400" b="1" dirty="0">
                <a:highlight>
                  <a:srgbClr val="FFFF00"/>
                </a:highlight>
                <a:latin typeface="Helvetica Neue" panose="02000503000000020004" pitchFamily="2" charset="0"/>
              </a:rPr>
              <a:t>d</a:t>
            </a:r>
            <a:r>
              <a:rPr lang="fr-CH" sz="2400" b="1" dirty="0">
                <a:effectLst/>
                <a:highlight>
                  <a:srgbClr val="FFFF00"/>
                </a:highlight>
                <a:latin typeface="Helvetica Neue" panose="02000503000000020004" pitchFamily="2" charset="0"/>
              </a:rPr>
              <a:t>ans un second temps</a:t>
            </a:r>
            <a:r>
              <a:rPr lang="fr-CH" sz="2400" dirty="0">
                <a:effectLst/>
                <a:highlight>
                  <a:srgbClr val="FFFF00"/>
                </a:highlight>
                <a:latin typeface="Helvetica Neue" panose="02000503000000020004" pitchFamily="2" charset="0"/>
              </a:rPr>
              <a:t>, et pour des raisons économiques, </a:t>
            </a:r>
            <a:r>
              <a:rPr lang="fr-CH" sz="2400" b="1" dirty="0">
                <a:effectLst/>
                <a:highlight>
                  <a:srgbClr val="FFFF00"/>
                </a:highlight>
                <a:latin typeface="Helvetica Neue" panose="02000503000000020004" pitchFamily="2" charset="0"/>
              </a:rPr>
              <a:t>se mettront en place un certain nombre de moyens</a:t>
            </a:r>
            <a:r>
              <a:rPr lang="fr-CH" sz="2400" dirty="0">
                <a:effectLst/>
                <a:highlight>
                  <a:srgbClr val="FFFF00"/>
                </a:highlight>
                <a:latin typeface="Helvetica Neue" panose="02000503000000020004" pitchFamily="2" charset="0"/>
              </a:rPr>
              <a:t> </a:t>
            </a:r>
            <a:r>
              <a:rPr lang="fr-CH" sz="2400" b="1" dirty="0">
                <a:effectLst/>
                <a:highlight>
                  <a:srgbClr val="FFFF00"/>
                </a:highlight>
                <a:latin typeface="Helvetica Neue" panose="02000503000000020004" pitchFamily="2" charset="0"/>
              </a:rPr>
              <a:t>électroniques, qui seront soit des méthodes de contrôle </a:t>
            </a:r>
            <a:r>
              <a:rPr lang="fr-CH" sz="2400" dirty="0">
                <a:effectLst/>
                <a:highlight>
                  <a:srgbClr val="FFFF00"/>
                </a:highlight>
                <a:latin typeface="Helvetica Neue" panose="02000503000000020004" pitchFamily="2" charset="0"/>
              </a:rPr>
              <a:t>de la douleur (biofeedback, etc.), </a:t>
            </a:r>
            <a:r>
              <a:rPr lang="fr-CH" sz="2400" b="1" dirty="0">
                <a:effectLst/>
                <a:highlight>
                  <a:srgbClr val="FFFF00"/>
                </a:highlight>
                <a:latin typeface="Helvetica Neue" panose="02000503000000020004" pitchFamily="2" charset="0"/>
              </a:rPr>
              <a:t>soit un système informatique de dialogues psychanalytiques.</a:t>
            </a:r>
          </a:p>
        </p:txBody>
      </p:sp>
      <p:pic>
        <p:nvPicPr>
          <p:cNvPr id="7" name="Image 6">
            <a:extLst>
              <a:ext uri="{FF2B5EF4-FFF2-40B4-BE49-F238E27FC236}">
                <a16:creationId xmlns:a16="http://schemas.microsoft.com/office/drawing/2014/main" id="{D2222A9E-1ACE-DF4C-957A-667FB2B76D71}"/>
              </a:ext>
            </a:extLst>
          </p:cNvPr>
          <p:cNvPicPr>
            <a:picLocks noChangeAspect="1"/>
          </p:cNvPicPr>
          <p:nvPr/>
        </p:nvPicPr>
        <p:blipFill>
          <a:blip r:embed="rId2"/>
          <a:stretch>
            <a:fillRect/>
          </a:stretch>
        </p:blipFill>
        <p:spPr>
          <a:xfrm>
            <a:off x="217887" y="1767523"/>
            <a:ext cx="6361165" cy="2979579"/>
          </a:xfrm>
          <a:prstGeom prst="rect">
            <a:avLst/>
          </a:prstGeom>
        </p:spPr>
      </p:pic>
    </p:spTree>
    <p:extLst>
      <p:ext uri="{BB962C8B-B14F-4D97-AF65-F5344CB8AC3E}">
        <p14:creationId xmlns:p14="http://schemas.microsoft.com/office/powerpoint/2010/main" val="16739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1244162" y="0"/>
            <a:ext cx="10515600" cy="1325563"/>
          </a:xfrm>
        </p:spPr>
        <p:txBody>
          <a:bodyPr/>
          <a:lstStyle/>
          <a:p>
            <a:pPr algn="ctr"/>
            <a:r>
              <a:rPr lang="fr-FR" dirty="0"/>
              <a:t>p. 276</a:t>
            </a:r>
          </a:p>
        </p:txBody>
      </p:sp>
      <p:sp>
        <p:nvSpPr>
          <p:cNvPr id="3" name="Rectangle 2">
            <a:extLst>
              <a:ext uri="{FF2B5EF4-FFF2-40B4-BE49-F238E27FC236}">
                <a16:creationId xmlns:a16="http://schemas.microsoft.com/office/drawing/2014/main" id="{F20423AF-F790-B946-B337-00911641F27D}"/>
              </a:ext>
            </a:extLst>
          </p:cNvPr>
          <p:cNvSpPr/>
          <p:nvPr/>
        </p:nvSpPr>
        <p:spPr>
          <a:xfrm>
            <a:off x="6752070" y="612844"/>
            <a:ext cx="5439930" cy="6001643"/>
          </a:xfrm>
          <a:prstGeom prst="rect">
            <a:avLst/>
          </a:prstGeom>
        </p:spPr>
        <p:txBody>
          <a:bodyPr wrap="square">
            <a:spAutoFit/>
          </a:bodyPr>
          <a:lstStyle/>
          <a:p>
            <a:r>
              <a:rPr lang="fr-CH" sz="2400" dirty="0">
                <a:effectLst/>
                <a:latin typeface="Helvetica Neue" panose="02000503000000020004" pitchFamily="2" charset="0"/>
              </a:rPr>
              <a:t>Cette évolution aura pour conséquence de conduire à ce que j'appelle «l'explicitation du normal » ; </a:t>
            </a:r>
            <a:r>
              <a:rPr lang="fr-CH" sz="2400" dirty="0">
                <a:effectLst/>
                <a:highlight>
                  <a:srgbClr val="FFFF00"/>
                </a:highlight>
                <a:latin typeface="Helvetica Neue" panose="02000503000000020004" pitchFamily="2" charset="0"/>
              </a:rPr>
              <a:t>c'est-à-dire que les moyens électroniques permettront de définir avec précision le normal et de quantifier le comportement social</a:t>
            </a:r>
            <a:r>
              <a:rPr lang="fr-CH" sz="2400" dirty="0">
                <a:highlight>
                  <a:srgbClr val="FFFF00"/>
                </a:highlight>
                <a:latin typeface="Helvetica Neue" panose="02000503000000020004" pitchFamily="2" charset="0"/>
              </a:rPr>
              <a:t>. </a:t>
            </a:r>
          </a:p>
          <a:p>
            <a:r>
              <a:rPr lang="fr-CH" sz="2400" dirty="0">
                <a:latin typeface="Helvetica Neue" panose="02000503000000020004" pitchFamily="2" charset="0"/>
              </a:rPr>
              <a:t>Ce dernier</a:t>
            </a:r>
            <a:r>
              <a:rPr lang="fr-CH" sz="2400" dirty="0">
                <a:effectLst/>
                <a:latin typeface="Helvetica Neue" panose="02000503000000020004" pitchFamily="2" charset="0"/>
              </a:rPr>
              <a:t> deviendra économiquement consommable puisque existeront les moyens et les critères de conformité aux normes. </a:t>
            </a:r>
          </a:p>
          <a:p>
            <a:r>
              <a:rPr lang="fr-CH" sz="2400" dirty="0">
                <a:effectLst/>
                <a:highlight>
                  <a:srgbClr val="FFFF00"/>
                </a:highlight>
                <a:latin typeface="Helvetica Neue" panose="02000503000000020004" pitchFamily="2" charset="0"/>
              </a:rPr>
              <a:t>A long terme, lorsque la maladie sera vaincue, </a:t>
            </a:r>
            <a:r>
              <a:rPr lang="fr-CH" sz="2400" b="1" dirty="0">
                <a:effectLst/>
                <a:highlight>
                  <a:srgbClr val="FFFF00"/>
                </a:highlight>
                <a:latin typeface="Helvetica Neue" panose="02000503000000020004" pitchFamily="2" charset="0"/>
              </a:rPr>
              <a:t>pointe</a:t>
            </a:r>
            <a:r>
              <a:rPr lang="fr-CH" sz="2400" dirty="0">
                <a:effectLst/>
                <a:highlight>
                  <a:srgbClr val="FFFF00"/>
                </a:highlight>
                <a:latin typeface="Helvetica Neue" panose="02000503000000020004" pitchFamily="2" charset="0"/>
              </a:rPr>
              <a:t> </a:t>
            </a:r>
            <a:r>
              <a:rPr lang="fr-CH" sz="2400" b="1" dirty="0">
                <a:effectLst/>
                <a:highlight>
                  <a:srgbClr val="FFFF00"/>
                </a:highlight>
                <a:latin typeface="Helvetica Neue" panose="02000503000000020004" pitchFamily="2" charset="0"/>
              </a:rPr>
              <a:t>la tentation de conformité au "normal biologique" qui conditionne le fonctionnement d’une organisation sociale absolue.</a:t>
            </a:r>
          </a:p>
        </p:txBody>
      </p:sp>
      <p:pic>
        <p:nvPicPr>
          <p:cNvPr id="2" name="Image 1">
            <a:extLst>
              <a:ext uri="{FF2B5EF4-FFF2-40B4-BE49-F238E27FC236}">
                <a16:creationId xmlns:a16="http://schemas.microsoft.com/office/drawing/2014/main" id="{13C93D70-55CB-964B-BE43-9BA38192ABFE}"/>
              </a:ext>
            </a:extLst>
          </p:cNvPr>
          <p:cNvPicPr>
            <a:picLocks noChangeAspect="1"/>
          </p:cNvPicPr>
          <p:nvPr/>
        </p:nvPicPr>
        <p:blipFill>
          <a:blip r:embed="rId2"/>
          <a:stretch>
            <a:fillRect/>
          </a:stretch>
        </p:blipFill>
        <p:spPr>
          <a:xfrm>
            <a:off x="236970" y="1645920"/>
            <a:ext cx="6515100" cy="3048000"/>
          </a:xfrm>
          <a:prstGeom prst="rect">
            <a:avLst/>
          </a:prstGeom>
        </p:spPr>
      </p:pic>
    </p:spTree>
    <p:extLst>
      <p:ext uri="{BB962C8B-B14F-4D97-AF65-F5344CB8AC3E}">
        <p14:creationId xmlns:p14="http://schemas.microsoft.com/office/powerpoint/2010/main" val="8231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2918771" y="534445"/>
            <a:ext cx="5373996" cy="1325563"/>
          </a:xfrm>
        </p:spPr>
        <p:txBody>
          <a:bodyPr/>
          <a:lstStyle/>
          <a:p>
            <a:pPr algn="ctr"/>
            <a:r>
              <a:rPr lang="fr-FR" dirty="0"/>
              <a:t>p. 276</a:t>
            </a:r>
          </a:p>
        </p:txBody>
      </p:sp>
      <p:sp>
        <p:nvSpPr>
          <p:cNvPr id="3" name="Rectangle 2">
            <a:extLst>
              <a:ext uri="{FF2B5EF4-FFF2-40B4-BE49-F238E27FC236}">
                <a16:creationId xmlns:a16="http://schemas.microsoft.com/office/drawing/2014/main" id="{F20423AF-F790-B946-B337-00911641F27D}"/>
              </a:ext>
            </a:extLst>
          </p:cNvPr>
          <p:cNvSpPr/>
          <p:nvPr/>
        </p:nvSpPr>
        <p:spPr>
          <a:xfrm>
            <a:off x="3312826" y="3790283"/>
            <a:ext cx="8889167" cy="2677656"/>
          </a:xfrm>
          <a:prstGeom prst="rect">
            <a:avLst/>
          </a:prstGeom>
        </p:spPr>
        <p:txBody>
          <a:bodyPr wrap="square">
            <a:spAutoFit/>
          </a:bodyPr>
          <a:lstStyle/>
          <a:p>
            <a:r>
              <a:rPr lang="fr-CH" sz="2800" b="1" dirty="0">
                <a:effectLst/>
                <a:highlight>
                  <a:srgbClr val="FFFF00"/>
                </a:highlight>
                <a:latin typeface="Helvetica Neue" panose="02000503000000020004" pitchFamily="2" charset="0"/>
              </a:rPr>
              <a:t>La médecine est révélatrice de l'évolution d'une société qui s'oriente demain vers un totalitarisme décentralisé. </a:t>
            </a:r>
          </a:p>
          <a:p>
            <a:r>
              <a:rPr lang="fr-CH" sz="2800" dirty="0">
                <a:effectLst/>
                <a:highlight>
                  <a:srgbClr val="FFFF00"/>
                </a:highlight>
                <a:latin typeface="Helvetica Neue" panose="02000503000000020004" pitchFamily="2" charset="0"/>
              </a:rPr>
              <a:t>On perçoit déjà </a:t>
            </a:r>
            <a:r>
              <a:rPr lang="fr-CH" sz="2800" dirty="0">
                <a:highlight>
                  <a:srgbClr val="FFFF00"/>
                </a:highlight>
                <a:latin typeface="Helvetica Neue" panose="02000503000000020004" pitchFamily="2" charset="0"/>
              </a:rPr>
              <a:t>un certain </a:t>
            </a:r>
            <a:r>
              <a:rPr lang="fr-CH" sz="2800" dirty="0">
                <a:effectLst/>
                <a:highlight>
                  <a:srgbClr val="FFFF00"/>
                </a:highlight>
                <a:latin typeface="Helvetica Neue" panose="02000503000000020004" pitchFamily="2" charset="0"/>
              </a:rPr>
              <a:t>désir conscient ou inconscient</a:t>
            </a:r>
            <a:r>
              <a:rPr lang="fr-CH" sz="2800" dirty="0">
                <a:highlight>
                  <a:srgbClr val="FFFF00"/>
                </a:highlight>
                <a:latin typeface="Helvetica Neue" panose="02000503000000020004" pitchFamily="2" charset="0"/>
              </a:rPr>
              <a:t> </a:t>
            </a:r>
            <a:r>
              <a:rPr lang="fr-CH" sz="2800" dirty="0">
                <a:effectLst/>
                <a:highlight>
                  <a:srgbClr val="FFFF00"/>
                </a:highlight>
                <a:latin typeface="Helvetica Neue" panose="02000503000000020004" pitchFamily="2" charset="0"/>
              </a:rPr>
              <a:t>de se conformer le plus possible </a:t>
            </a:r>
            <a:r>
              <a:rPr lang="fr-CH" sz="2800" dirty="0">
                <a:highlight>
                  <a:srgbClr val="FFFF00"/>
                </a:highlight>
                <a:latin typeface="Helvetica Neue" panose="02000503000000020004" pitchFamily="2" charset="0"/>
              </a:rPr>
              <a:t>à des</a:t>
            </a:r>
            <a:r>
              <a:rPr lang="fr-CH" sz="2800" dirty="0">
                <a:effectLst/>
                <a:highlight>
                  <a:srgbClr val="FFFF00"/>
                </a:highlight>
                <a:latin typeface="Helvetica Neue" panose="02000503000000020004" pitchFamily="2" charset="0"/>
              </a:rPr>
              <a:t> normes sociales. </a:t>
            </a:r>
          </a:p>
        </p:txBody>
      </p:sp>
      <p:pic>
        <p:nvPicPr>
          <p:cNvPr id="4" name="Image 3">
            <a:extLst>
              <a:ext uri="{FF2B5EF4-FFF2-40B4-BE49-F238E27FC236}">
                <a16:creationId xmlns:a16="http://schemas.microsoft.com/office/drawing/2014/main" id="{C00ADAAF-352D-9D47-B5F4-EB3F02689AE7}"/>
              </a:ext>
            </a:extLst>
          </p:cNvPr>
          <p:cNvPicPr>
            <a:picLocks noChangeAspect="1"/>
          </p:cNvPicPr>
          <p:nvPr/>
        </p:nvPicPr>
        <p:blipFill>
          <a:blip r:embed="rId2"/>
          <a:stretch>
            <a:fillRect/>
          </a:stretch>
        </p:blipFill>
        <p:spPr>
          <a:xfrm>
            <a:off x="560070" y="2087880"/>
            <a:ext cx="7909560" cy="1463040"/>
          </a:xfrm>
          <a:prstGeom prst="rect">
            <a:avLst/>
          </a:prstGeom>
        </p:spPr>
      </p:pic>
    </p:spTree>
    <p:extLst>
      <p:ext uri="{BB962C8B-B14F-4D97-AF65-F5344CB8AC3E}">
        <p14:creationId xmlns:p14="http://schemas.microsoft.com/office/powerpoint/2010/main" val="74887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350520" y="5120640"/>
            <a:ext cx="4248462" cy="1325563"/>
          </a:xfrm>
        </p:spPr>
        <p:txBody>
          <a:bodyPr/>
          <a:lstStyle/>
          <a:p>
            <a:pPr algn="ctr"/>
            <a:r>
              <a:rPr lang="fr-FR" dirty="0"/>
              <a:t>p. 276</a:t>
            </a:r>
          </a:p>
        </p:txBody>
      </p:sp>
      <p:sp>
        <p:nvSpPr>
          <p:cNvPr id="3" name="Rectangle 2">
            <a:extLst>
              <a:ext uri="{FF2B5EF4-FFF2-40B4-BE49-F238E27FC236}">
                <a16:creationId xmlns:a16="http://schemas.microsoft.com/office/drawing/2014/main" id="{F4FA9D99-3E76-C142-AEAF-C0CB8C09A3AA}"/>
              </a:ext>
            </a:extLst>
          </p:cNvPr>
          <p:cNvSpPr/>
          <p:nvPr/>
        </p:nvSpPr>
        <p:spPr>
          <a:xfrm>
            <a:off x="5370988" y="116186"/>
            <a:ext cx="6821012" cy="6863417"/>
          </a:xfrm>
          <a:prstGeom prst="rect">
            <a:avLst/>
          </a:prstGeom>
        </p:spPr>
        <p:txBody>
          <a:bodyPr wrap="square">
            <a:spAutoFit/>
          </a:bodyPr>
          <a:lstStyle/>
          <a:p>
            <a:r>
              <a:rPr lang="fr-CH" sz="2000" dirty="0">
                <a:effectLst/>
                <a:latin typeface="Helvetica Neue" panose="02000503000000020004" pitchFamily="2" charset="0"/>
              </a:rPr>
              <a:t>M.S. : </a:t>
            </a:r>
            <a:r>
              <a:rPr lang="fr-CH" sz="2000" dirty="0">
                <a:highlight>
                  <a:srgbClr val="FFFF00"/>
                </a:highlight>
                <a:latin typeface="Helvetica Neue" panose="02000503000000020004" pitchFamily="2" charset="0"/>
              </a:rPr>
              <a:t>Cette</a:t>
            </a:r>
            <a:r>
              <a:rPr lang="fr-CH" sz="2000" dirty="0">
                <a:effectLst/>
                <a:highlight>
                  <a:srgbClr val="FFFF00"/>
                </a:highlight>
                <a:latin typeface="Helvetica Neue" panose="02000503000000020004" pitchFamily="2" charset="0"/>
              </a:rPr>
              <a:t> normalisation forcée, la voyez-vous régir tous les domaines de la vie, </a:t>
            </a:r>
            <a:r>
              <a:rPr lang="fr-CH" sz="2000" b="1" dirty="0">
                <a:effectLst/>
                <a:highlight>
                  <a:srgbClr val="FFFF00"/>
                </a:highlight>
                <a:latin typeface="Helvetica Neue" panose="02000503000000020004" pitchFamily="2" charset="0"/>
              </a:rPr>
              <a:t>y compris la sexualité</a:t>
            </a:r>
            <a:r>
              <a:rPr lang="fr-CH" sz="2000" dirty="0">
                <a:effectLst/>
                <a:latin typeface="Helvetica Neue" panose="02000503000000020004" pitchFamily="2" charset="0"/>
              </a:rPr>
              <a:t>, puisque la science permet aujourd’hui la dissociation à peu près totale de la sexualité et de la conception ?</a:t>
            </a:r>
          </a:p>
          <a:p>
            <a:endParaRPr lang="fr-CH" sz="2000" dirty="0">
              <a:effectLst/>
              <a:latin typeface="Helvetica Neue" panose="02000503000000020004" pitchFamily="2" charset="0"/>
            </a:endParaRPr>
          </a:p>
          <a:p>
            <a:r>
              <a:rPr lang="fr-CH" sz="2000" dirty="0">
                <a:effectLst/>
                <a:latin typeface="Helvetica Neue" panose="02000503000000020004" pitchFamily="2" charset="0"/>
              </a:rPr>
              <a:t>J.A. : </a:t>
            </a:r>
            <a:r>
              <a:rPr lang="fr-CH" sz="2000" dirty="0">
                <a:effectLst/>
                <a:highlight>
                  <a:srgbClr val="FFFF00"/>
                </a:highlight>
                <a:latin typeface="Helvetica Neue" panose="02000503000000020004" pitchFamily="2" charset="0"/>
              </a:rPr>
              <a:t>D’un point de vue économique, il y a deux raisons qui me permettent de penser qu’on ira très loin. La première concerne le fait que la production des hommes n'est pas encore un marché comme les autres. </a:t>
            </a:r>
            <a:r>
              <a:rPr lang="fr-CH" sz="2000" dirty="0">
                <a:highlight>
                  <a:srgbClr val="FFFF00"/>
                </a:highlight>
                <a:latin typeface="Helvetica Neue" panose="02000503000000020004" pitchFamily="2" charset="0"/>
              </a:rPr>
              <a:t>E</a:t>
            </a:r>
            <a:r>
              <a:rPr lang="fr-CH" sz="2000" dirty="0">
                <a:effectLst/>
                <a:highlight>
                  <a:srgbClr val="FFFF00"/>
                </a:highlight>
                <a:latin typeface="Helvetica Neue" panose="02000503000000020004" pitchFamily="2" charset="0"/>
              </a:rPr>
              <a:t>n suivant la logique de mon raisonnement général, </a:t>
            </a:r>
            <a:r>
              <a:rPr lang="fr-CH" sz="2000" b="1" dirty="0">
                <a:effectLst/>
                <a:highlight>
                  <a:srgbClr val="FFFF00"/>
                </a:highlight>
                <a:latin typeface="Helvetica Neue" panose="02000503000000020004" pitchFamily="2" charset="0"/>
              </a:rPr>
              <a:t>on ne voit pas pourquoi la procréation ne deviendrait pas une production économique comme les autres. </a:t>
            </a:r>
          </a:p>
          <a:p>
            <a:r>
              <a:rPr lang="fr-CH" sz="2000" b="1" dirty="0">
                <a:effectLst/>
                <a:highlight>
                  <a:srgbClr val="FFFF00"/>
                </a:highlight>
                <a:latin typeface="Helvetica Neue" panose="02000503000000020004" pitchFamily="2" charset="0"/>
              </a:rPr>
              <a:t>On peut parfaitement imaginer que la famille, ou la femme ne soient qu’un des moyens de production d'un objet particulier, l'enfant.</a:t>
            </a:r>
            <a:r>
              <a:rPr lang="fr-CH" sz="2000" b="1" dirty="0">
                <a:effectLst/>
                <a:latin typeface="Helvetica Neue" panose="02000503000000020004" pitchFamily="2" charset="0"/>
              </a:rPr>
              <a:t> </a:t>
            </a:r>
            <a:r>
              <a:rPr lang="fr-CH" sz="2000" b="1" dirty="0">
                <a:effectLst/>
                <a:highlight>
                  <a:srgbClr val="FFFF00"/>
                </a:highlight>
                <a:latin typeface="Helvetica Neue" panose="02000503000000020004" pitchFamily="2" charset="0"/>
              </a:rPr>
              <a:t>On peut, en quelque sorte, imaginer des «matrices de location», </a:t>
            </a:r>
            <a:r>
              <a:rPr lang="fr-CH" sz="2000" dirty="0">
                <a:effectLst/>
                <a:highlight>
                  <a:srgbClr val="FFFF00"/>
                </a:highlight>
                <a:latin typeface="Helvetica Neue" panose="02000503000000020004" pitchFamily="2" charset="0"/>
              </a:rPr>
              <a:t>qui d’ores et déjà sont techniquement possibles.</a:t>
            </a:r>
            <a:r>
              <a:rPr lang="fr-CH" sz="2000" dirty="0">
                <a:effectLst/>
                <a:latin typeface="Helvetica Neue" panose="02000503000000020004" pitchFamily="2" charset="0"/>
              </a:rPr>
              <a:t> Cette idée correspond tout à fait à une évolution économique en </a:t>
            </a:r>
            <a:r>
              <a:rPr lang="fr-CH" sz="2000" dirty="0">
                <a:latin typeface="Helvetica Neue" panose="02000503000000020004" pitchFamily="2" charset="0"/>
              </a:rPr>
              <a:t>ce sens que </a:t>
            </a:r>
            <a:r>
              <a:rPr lang="fr-CH" sz="2000" dirty="0">
                <a:effectLst/>
                <a:latin typeface="Helvetica Neue" panose="02000503000000020004" pitchFamily="2" charset="0"/>
              </a:rPr>
              <a:t>la femme ou le couple s’inscriront dans la division du travail et dans la production générale. </a:t>
            </a:r>
            <a:r>
              <a:rPr lang="fr-CH" sz="2000" b="1" dirty="0">
                <a:effectLst/>
                <a:highlight>
                  <a:srgbClr val="FFFF00"/>
                </a:highlight>
                <a:latin typeface="Helvetica Neue" panose="02000503000000020004" pitchFamily="2" charset="0"/>
              </a:rPr>
              <a:t>Ainsi il sera possible d'acheter des enfants comme on achète des cacahuètes ou un poste de télévision. </a:t>
            </a:r>
          </a:p>
        </p:txBody>
      </p:sp>
      <p:pic>
        <p:nvPicPr>
          <p:cNvPr id="6" name="Image 5">
            <a:extLst>
              <a:ext uri="{FF2B5EF4-FFF2-40B4-BE49-F238E27FC236}">
                <a16:creationId xmlns:a16="http://schemas.microsoft.com/office/drawing/2014/main" id="{1C95ABD6-599F-9E44-9E1D-F14E25EED272}"/>
              </a:ext>
            </a:extLst>
          </p:cNvPr>
          <p:cNvPicPr>
            <a:picLocks noChangeAspect="1"/>
          </p:cNvPicPr>
          <p:nvPr/>
        </p:nvPicPr>
        <p:blipFill>
          <a:blip r:embed="rId2"/>
          <a:stretch>
            <a:fillRect/>
          </a:stretch>
        </p:blipFill>
        <p:spPr>
          <a:xfrm>
            <a:off x="163852" y="134620"/>
            <a:ext cx="5207136" cy="4711700"/>
          </a:xfrm>
          <a:prstGeom prst="rect">
            <a:avLst/>
          </a:prstGeom>
        </p:spPr>
      </p:pic>
    </p:spTree>
    <p:extLst>
      <p:ext uri="{BB962C8B-B14F-4D97-AF65-F5344CB8AC3E}">
        <p14:creationId xmlns:p14="http://schemas.microsoft.com/office/powerpoint/2010/main" val="32376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415790" y="365125"/>
            <a:ext cx="4938010" cy="1325563"/>
          </a:xfrm>
        </p:spPr>
        <p:txBody>
          <a:bodyPr/>
          <a:lstStyle/>
          <a:p>
            <a:pPr algn="ctr"/>
            <a:r>
              <a:rPr lang="fr-FR" dirty="0"/>
              <a:t>p. 277</a:t>
            </a:r>
          </a:p>
        </p:txBody>
      </p:sp>
      <p:sp>
        <p:nvSpPr>
          <p:cNvPr id="3" name="Rectangle 2">
            <a:extLst>
              <a:ext uri="{FF2B5EF4-FFF2-40B4-BE49-F238E27FC236}">
                <a16:creationId xmlns:a16="http://schemas.microsoft.com/office/drawing/2014/main" id="{8C96FFF2-8B8D-2446-AD4A-F05B22BA2BF5}"/>
              </a:ext>
            </a:extLst>
          </p:cNvPr>
          <p:cNvSpPr/>
          <p:nvPr/>
        </p:nvSpPr>
        <p:spPr>
          <a:xfrm>
            <a:off x="167641" y="3076555"/>
            <a:ext cx="12096812" cy="2677656"/>
          </a:xfrm>
          <a:prstGeom prst="rect">
            <a:avLst/>
          </a:prstGeom>
        </p:spPr>
        <p:txBody>
          <a:bodyPr wrap="square">
            <a:spAutoFit/>
          </a:bodyPr>
          <a:lstStyle/>
          <a:p>
            <a:r>
              <a:rPr lang="fr-CH" sz="2400" dirty="0">
                <a:effectLst/>
                <a:highlight>
                  <a:srgbClr val="FFFF00"/>
                </a:highlight>
                <a:latin typeface="Helvetica Neue" panose="02000503000000020004" pitchFamily="2" charset="0"/>
              </a:rPr>
              <a:t>Il est clair que les discours sur la prévention, l'économie de la santé, la bonne pratique médicales amèneront à la nécessité pour chaque individu de posséder </a:t>
            </a:r>
            <a:r>
              <a:rPr lang="fr-CH" sz="2400" b="1" dirty="0">
                <a:effectLst/>
                <a:highlight>
                  <a:srgbClr val="FFFF00"/>
                </a:highlight>
                <a:latin typeface="Helvetica Neue" panose="02000503000000020004" pitchFamily="2" charset="0"/>
              </a:rPr>
              <a:t>un dossier médical qui sera mis sur une bande magnétique. </a:t>
            </a:r>
          </a:p>
          <a:p>
            <a:r>
              <a:rPr lang="fr-CH" sz="2400" b="1" dirty="0">
                <a:effectLst/>
                <a:highlight>
                  <a:srgbClr val="FFFF00"/>
                </a:highlight>
                <a:latin typeface="Helvetica Neue" panose="02000503000000020004" pitchFamily="2" charset="0"/>
              </a:rPr>
              <a:t>Pour des raisons épidémiologiques, l’ensemble de ces dossiers seront centralisés dans un ordinateur auquel les médecins auront accès. </a:t>
            </a:r>
          </a:p>
          <a:p>
            <a:r>
              <a:rPr lang="fr-CH" sz="2400" dirty="0">
                <a:effectLst/>
                <a:latin typeface="Helvetica Neue" panose="02000503000000020004" pitchFamily="2" charset="0"/>
              </a:rPr>
              <a:t>La question se pose : La police pourra-t-elle aussi accès à ces dossiers ? </a:t>
            </a:r>
          </a:p>
          <a:p>
            <a:r>
              <a:rPr lang="fr-CH" sz="2400" dirty="0">
                <a:effectLst/>
                <a:latin typeface="Helvetica Neue" panose="02000503000000020004" pitchFamily="2" charset="0"/>
              </a:rPr>
              <a:t>A des menaces nouvelles, sachons créer le rempart de procédures nouvelles. </a:t>
            </a:r>
          </a:p>
        </p:txBody>
      </p:sp>
      <p:pic>
        <p:nvPicPr>
          <p:cNvPr id="6" name="Image 5">
            <a:extLst>
              <a:ext uri="{FF2B5EF4-FFF2-40B4-BE49-F238E27FC236}">
                <a16:creationId xmlns:a16="http://schemas.microsoft.com/office/drawing/2014/main" id="{312CFAD0-965F-6244-8A4D-BE2B7E73FA61}"/>
              </a:ext>
            </a:extLst>
          </p:cNvPr>
          <p:cNvPicPr>
            <a:picLocks noChangeAspect="1"/>
          </p:cNvPicPr>
          <p:nvPr/>
        </p:nvPicPr>
        <p:blipFill>
          <a:blip r:embed="rId2"/>
          <a:stretch>
            <a:fillRect/>
          </a:stretch>
        </p:blipFill>
        <p:spPr>
          <a:xfrm>
            <a:off x="262578" y="152295"/>
            <a:ext cx="5650793" cy="2924260"/>
          </a:xfrm>
          <a:prstGeom prst="rect">
            <a:avLst/>
          </a:prstGeom>
        </p:spPr>
      </p:pic>
    </p:spTree>
    <p:extLst>
      <p:ext uri="{BB962C8B-B14F-4D97-AF65-F5344CB8AC3E}">
        <p14:creationId xmlns:p14="http://schemas.microsoft.com/office/powerpoint/2010/main" val="7357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92A013-C83D-0A47-9AE8-31AAF1AAE5CF}"/>
              </a:ext>
            </a:extLst>
          </p:cNvPr>
          <p:cNvSpPr/>
          <p:nvPr/>
        </p:nvSpPr>
        <p:spPr>
          <a:xfrm>
            <a:off x="5263326" y="2807383"/>
            <a:ext cx="6461760" cy="3539430"/>
          </a:xfrm>
          <a:prstGeom prst="rect">
            <a:avLst/>
          </a:prstGeom>
        </p:spPr>
        <p:txBody>
          <a:bodyPr wrap="square">
            <a:spAutoFit/>
          </a:bodyPr>
          <a:lstStyle/>
          <a:p>
            <a:r>
              <a:rPr lang="fr-CH" sz="2800" dirty="0">
                <a:effectLst/>
                <a:latin typeface="Helvetica Neue" panose="02000503000000020004" pitchFamily="2" charset="0"/>
              </a:rPr>
              <a:t>… Peut-on imaginer un univers où, </a:t>
            </a:r>
            <a:r>
              <a:rPr lang="fr-CH" sz="2800" dirty="0">
                <a:effectLst/>
                <a:highlight>
                  <a:srgbClr val="FFFF00"/>
                </a:highlight>
                <a:latin typeface="Helvetica Neue" panose="02000503000000020004" pitchFamily="2" charset="0"/>
              </a:rPr>
              <a:t>grâce aux prothèses et aux greffes, les organes défaillants seront remplacés comme les pièces d’une automobile ?</a:t>
            </a:r>
            <a:r>
              <a:rPr lang="fr-CH" sz="2800" dirty="0">
                <a:effectLst/>
                <a:latin typeface="Helvetica Neue" panose="02000503000000020004" pitchFamily="2" charset="0"/>
              </a:rPr>
              <a:t> …</a:t>
            </a:r>
          </a:p>
          <a:p>
            <a:r>
              <a:rPr lang="fr-CH" sz="2800" dirty="0">
                <a:latin typeface="Helvetica Neue" panose="02000503000000020004" pitchFamily="2" charset="0"/>
              </a:rPr>
              <a:t>Quelle éthique pour sous-tendre l’organisation des </a:t>
            </a:r>
            <a:r>
              <a:rPr lang="fr-CH" sz="2800" dirty="0">
                <a:highlight>
                  <a:srgbClr val="FFFF00"/>
                </a:highlight>
                <a:latin typeface="Helvetica Neue" panose="02000503000000020004" pitchFamily="2" charset="0"/>
              </a:rPr>
              <a:t>«banques d’organes» qui seront nécessaires </a:t>
            </a:r>
            <a:r>
              <a:rPr lang="fr-CH" sz="2800" dirty="0">
                <a:latin typeface="Helvetica Neue" panose="02000503000000020004" pitchFamily="2" charset="0"/>
              </a:rPr>
              <a:t>? …</a:t>
            </a:r>
            <a:endParaRPr lang="fr-CH" sz="2800" dirty="0">
              <a:effectLst/>
              <a:latin typeface="Helvetica Neue" panose="02000503000000020004" pitchFamily="2" charset="0"/>
            </a:endParaRPr>
          </a:p>
        </p:txBody>
      </p:sp>
      <p:sp>
        <p:nvSpPr>
          <p:cNvPr id="6" name="Rectangle 5">
            <a:extLst>
              <a:ext uri="{FF2B5EF4-FFF2-40B4-BE49-F238E27FC236}">
                <a16:creationId xmlns:a16="http://schemas.microsoft.com/office/drawing/2014/main" id="{79711989-7021-6D4C-91BF-AA204B588311}"/>
              </a:ext>
            </a:extLst>
          </p:cNvPr>
          <p:cNvSpPr/>
          <p:nvPr/>
        </p:nvSpPr>
        <p:spPr>
          <a:xfrm>
            <a:off x="5263326" y="933630"/>
            <a:ext cx="5602794" cy="1569660"/>
          </a:xfrm>
          <a:prstGeom prst="rect">
            <a:avLst/>
          </a:prstGeom>
        </p:spPr>
        <p:txBody>
          <a:bodyPr wrap="square">
            <a:spAutoFit/>
          </a:bodyPr>
          <a:lstStyle/>
          <a:p>
            <a:pPr algn="ctr"/>
            <a:r>
              <a:rPr lang="fr-FR" sz="3200" dirty="0">
                <a:latin typeface="Helvetica Neue" panose="02000503000000020004" pitchFamily="2" charset="0"/>
                <a:ea typeface="Helvetica Neue" panose="02000503000000020004" pitchFamily="2" charset="0"/>
                <a:cs typeface="Helvetica Neue" panose="02000503000000020004" pitchFamily="2" charset="0"/>
              </a:rPr>
              <a:t>Jacques Attali</a:t>
            </a:r>
          </a:p>
          <a:p>
            <a:pPr algn="ctr"/>
            <a:endParaRPr lang="fr-FR" sz="32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fr-FR" sz="3200" b="1" dirty="0">
                <a:latin typeface="Helvetica Neue" panose="02000503000000020004" pitchFamily="2" charset="0"/>
                <a:ea typeface="Helvetica Neue" panose="02000503000000020004" pitchFamily="2" charset="0"/>
                <a:cs typeface="Helvetica Neue" panose="02000503000000020004" pitchFamily="2" charset="0"/>
              </a:rPr>
              <a:t>La Médecine en accusation</a:t>
            </a:r>
          </a:p>
        </p:txBody>
      </p:sp>
      <p:pic>
        <p:nvPicPr>
          <p:cNvPr id="7" name="Image 6">
            <a:extLst>
              <a:ext uri="{FF2B5EF4-FFF2-40B4-BE49-F238E27FC236}">
                <a16:creationId xmlns:a16="http://schemas.microsoft.com/office/drawing/2014/main" id="{949F6092-2554-C14B-A9A8-DF682DB8DC0D}"/>
              </a:ext>
            </a:extLst>
          </p:cNvPr>
          <p:cNvPicPr>
            <a:picLocks noChangeAspect="1"/>
          </p:cNvPicPr>
          <p:nvPr/>
        </p:nvPicPr>
        <p:blipFill>
          <a:blip r:embed="rId2"/>
          <a:stretch>
            <a:fillRect/>
          </a:stretch>
        </p:blipFill>
        <p:spPr>
          <a:xfrm>
            <a:off x="-1" y="-1"/>
            <a:ext cx="4606233" cy="3761491"/>
          </a:xfrm>
          <a:prstGeom prst="rect">
            <a:avLst/>
          </a:prstGeom>
        </p:spPr>
      </p:pic>
      <p:sp>
        <p:nvSpPr>
          <p:cNvPr id="9" name="Titre 1">
            <a:extLst>
              <a:ext uri="{FF2B5EF4-FFF2-40B4-BE49-F238E27FC236}">
                <a16:creationId xmlns:a16="http://schemas.microsoft.com/office/drawing/2014/main" id="{F18A464A-C7F8-E04E-8803-F57B95614259}"/>
              </a:ext>
            </a:extLst>
          </p:cNvPr>
          <p:cNvSpPr>
            <a:spLocks noGrp="1"/>
          </p:cNvSpPr>
          <p:nvPr>
            <p:ph type="title"/>
          </p:nvPr>
        </p:nvSpPr>
        <p:spPr>
          <a:xfrm>
            <a:off x="707725" y="3914317"/>
            <a:ext cx="2714590" cy="1325563"/>
          </a:xfrm>
        </p:spPr>
        <p:txBody>
          <a:bodyPr/>
          <a:lstStyle/>
          <a:p>
            <a:pPr algn="ctr"/>
            <a:r>
              <a:rPr lang="fr-FR" dirty="0"/>
              <a:t>p. 263</a:t>
            </a:r>
          </a:p>
        </p:txBody>
      </p:sp>
    </p:spTree>
    <p:extLst>
      <p:ext uri="{BB962C8B-B14F-4D97-AF65-F5344CB8AC3E}">
        <p14:creationId xmlns:p14="http://schemas.microsoft.com/office/powerpoint/2010/main" val="100668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3164739" y="278103"/>
            <a:ext cx="4938010" cy="1325563"/>
          </a:xfrm>
        </p:spPr>
        <p:txBody>
          <a:bodyPr/>
          <a:lstStyle/>
          <a:p>
            <a:pPr algn="ctr"/>
            <a:r>
              <a:rPr lang="fr-FR" dirty="0"/>
              <a:t>p. 277</a:t>
            </a:r>
          </a:p>
        </p:txBody>
      </p:sp>
      <p:sp>
        <p:nvSpPr>
          <p:cNvPr id="3" name="Rectangle 2">
            <a:extLst>
              <a:ext uri="{FF2B5EF4-FFF2-40B4-BE49-F238E27FC236}">
                <a16:creationId xmlns:a16="http://schemas.microsoft.com/office/drawing/2014/main" id="{8C96FFF2-8B8D-2446-AD4A-F05B22BA2BF5}"/>
              </a:ext>
            </a:extLst>
          </p:cNvPr>
          <p:cNvSpPr/>
          <p:nvPr/>
        </p:nvSpPr>
        <p:spPr>
          <a:xfrm>
            <a:off x="1950720" y="3207193"/>
            <a:ext cx="10012680" cy="2862322"/>
          </a:xfrm>
          <a:prstGeom prst="rect">
            <a:avLst/>
          </a:prstGeom>
        </p:spPr>
        <p:txBody>
          <a:bodyPr wrap="square">
            <a:spAutoFit/>
          </a:bodyPr>
          <a:lstStyle/>
          <a:p>
            <a:r>
              <a:rPr lang="fr-CH" sz="3600" dirty="0">
                <a:effectLst/>
                <a:highlight>
                  <a:srgbClr val="FFFF00"/>
                </a:highlight>
                <a:latin typeface="Helvetica Neue" panose="02000503000000020004" pitchFamily="2" charset="0"/>
              </a:rPr>
              <a:t>La démocratie a le devoir de s'adapter à l'évolution technique. </a:t>
            </a:r>
          </a:p>
          <a:p>
            <a:r>
              <a:rPr lang="fr-CH" sz="3600" b="1" dirty="0">
                <a:effectLst/>
                <a:highlight>
                  <a:srgbClr val="FFFF00"/>
                </a:highlight>
                <a:latin typeface="Helvetica Neue" panose="02000503000000020004" pitchFamily="2" charset="0"/>
              </a:rPr>
              <a:t>Les vieilles constitutions confrontées aux technologies nouvelles peut conduire à des systèmes totalitaires.</a:t>
            </a:r>
          </a:p>
        </p:txBody>
      </p:sp>
      <p:pic>
        <p:nvPicPr>
          <p:cNvPr id="4" name="Image 3">
            <a:extLst>
              <a:ext uri="{FF2B5EF4-FFF2-40B4-BE49-F238E27FC236}">
                <a16:creationId xmlns:a16="http://schemas.microsoft.com/office/drawing/2014/main" id="{C9608DBC-CF7B-CB41-827F-C74E47542A32}"/>
              </a:ext>
            </a:extLst>
          </p:cNvPr>
          <p:cNvPicPr>
            <a:picLocks noChangeAspect="1"/>
          </p:cNvPicPr>
          <p:nvPr/>
        </p:nvPicPr>
        <p:blipFill>
          <a:blip r:embed="rId2"/>
          <a:stretch>
            <a:fillRect/>
          </a:stretch>
        </p:blipFill>
        <p:spPr>
          <a:xfrm>
            <a:off x="557530" y="1337310"/>
            <a:ext cx="8265660" cy="1512570"/>
          </a:xfrm>
          <a:prstGeom prst="rect">
            <a:avLst/>
          </a:prstGeom>
        </p:spPr>
      </p:pic>
    </p:spTree>
    <p:extLst>
      <p:ext uri="{BB962C8B-B14F-4D97-AF65-F5344CB8AC3E}">
        <p14:creationId xmlns:p14="http://schemas.microsoft.com/office/powerpoint/2010/main" val="177081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331096" y="425422"/>
            <a:ext cx="4938010" cy="1325563"/>
          </a:xfrm>
        </p:spPr>
        <p:txBody>
          <a:bodyPr/>
          <a:lstStyle/>
          <a:p>
            <a:pPr algn="ctr"/>
            <a:r>
              <a:rPr lang="fr-FR" dirty="0"/>
              <a:t>p. 278</a:t>
            </a:r>
          </a:p>
        </p:txBody>
      </p:sp>
      <p:sp>
        <p:nvSpPr>
          <p:cNvPr id="3" name="Rectangle 2">
            <a:extLst>
              <a:ext uri="{FF2B5EF4-FFF2-40B4-BE49-F238E27FC236}">
                <a16:creationId xmlns:a16="http://schemas.microsoft.com/office/drawing/2014/main" id="{8C96FFF2-8B8D-2446-AD4A-F05B22BA2BF5}"/>
              </a:ext>
            </a:extLst>
          </p:cNvPr>
          <p:cNvSpPr/>
          <p:nvPr/>
        </p:nvSpPr>
        <p:spPr>
          <a:xfrm>
            <a:off x="716280" y="3470938"/>
            <a:ext cx="11229632" cy="3416320"/>
          </a:xfrm>
          <a:prstGeom prst="rect">
            <a:avLst/>
          </a:prstGeom>
        </p:spPr>
        <p:txBody>
          <a:bodyPr wrap="square">
            <a:spAutoFit/>
          </a:bodyPr>
          <a:lstStyle/>
          <a:p>
            <a:r>
              <a:rPr lang="fr-CH" sz="2400" dirty="0">
                <a:highlight>
                  <a:srgbClr val="FFFF00"/>
                </a:highlight>
                <a:latin typeface="Helvetica Neue" panose="02000503000000020004" pitchFamily="2" charset="0"/>
              </a:rPr>
              <a:t>MS : Une des projections les plus courantes sur l’avenir prévoit que l’homme pourra exercer un contrôle biologique sur son propre corps, entre autres, grâce aux microprocesseurs…</a:t>
            </a:r>
          </a:p>
          <a:p>
            <a:endParaRPr lang="fr-CH" sz="2400" b="1" dirty="0">
              <a:effectLst/>
              <a:highlight>
                <a:srgbClr val="FFFF00"/>
              </a:highlight>
              <a:latin typeface="Helvetica Neue" panose="02000503000000020004" pitchFamily="2" charset="0"/>
            </a:endParaRPr>
          </a:p>
          <a:p>
            <a:r>
              <a:rPr lang="fr-CH" sz="2400" dirty="0">
                <a:highlight>
                  <a:srgbClr val="FFFF00"/>
                </a:highlight>
                <a:latin typeface="Helvetica Neue" panose="02000503000000020004" pitchFamily="2" charset="0"/>
              </a:rPr>
              <a:t>JA : Ce contrôle existe déjà pour le cœur par le biais des «pacemakers», et également pour le pancréas. Il devrait s’étendre à d’autres domaines comme celui de la douleur. </a:t>
            </a:r>
            <a:r>
              <a:rPr lang="fr-CH" sz="2400" b="1" dirty="0">
                <a:highlight>
                  <a:srgbClr val="FFFF00"/>
                </a:highlight>
                <a:latin typeface="Helvetica Neue" panose="02000503000000020004" pitchFamily="2" charset="0"/>
              </a:rPr>
              <a:t>On prévoit la mise au point de petits implants dans l’organisme capables de libérer dans des organes-cibles des hormones et des substances actives.</a:t>
            </a:r>
            <a:endParaRPr lang="fr-CH" sz="2400" b="1" dirty="0">
              <a:effectLst/>
              <a:highlight>
                <a:srgbClr val="FFFF00"/>
              </a:highlight>
              <a:latin typeface="Helvetica Neue" panose="02000503000000020004" pitchFamily="2" charset="0"/>
            </a:endParaRPr>
          </a:p>
        </p:txBody>
      </p:sp>
      <p:pic>
        <p:nvPicPr>
          <p:cNvPr id="2" name="Image 1">
            <a:extLst>
              <a:ext uri="{FF2B5EF4-FFF2-40B4-BE49-F238E27FC236}">
                <a16:creationId xmlns:a16="http://schemas.microsoft.com/office/drawing/2014/main" id="{6920E9DC-3E19-714C-92BC-8DDC4AD5D773}"/>
              </a:ext>
            </a:extLst>
          </p:cNvPr>
          <p:cNvPicPr>
            <a:picLocks noChangeAspect="1"/>
          </p:cNvPicPr>
          <p:nvPr/>
        </p:nvPicPr>
        <p:blipFill>
          <a:blip r:embed="rId2"/>
          <a:stretch>
            <a:fillRect/>
          </a:stretch>
        </p:blipFill>
        <p:spPr>
          <a:xfrm>
            <a:off x="406400" y="457200"/>
            <a:ext cx="6502400" cy="2844800"/>
          </a:xfrm>
          <a:prstGeom prst="rect">
            <a:avLst/>
          </a:prstGeom>
        </p:spPr>
      </p:pic>
    </p:spTree>
    <p:extLst>
      <p:ext uri="{BB962C8B-B14F-4D97-AF65-F5344CB8AC3E}">
        <p14:creationId xmlns:p14="http://schemas.microsoft.com/office/powerpoint/2010/main" val="429375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805534" y="485046"/>
            <a:ext cx="3798757" cy="1325563"/>
          </a:xfrm>
        </p:spPr>
        <p:txBody>
          <a:bodyPr/>
          <a:lstStyle/>
          <a:p>
            <a:pPr algn="ctr"/>
            <a:r>
              <a:rPr lang="fr-FR" dirty="0"/>
              <a:t>p. 278</a:t>
            </a:r>
          </a:p>
        </p:txBody>
      </p:sp>
      <p:sp>
        <p:nvSpPr>
          <p:cNvPr id="3" name="Rectangle 2">
            <a:extLst>
              <a:ext uri="{FF2B5EF4-FFF2-40B4-BE49-F238E27FC236}">
                <a16:creationId xmlns:a16="http://schemas.microsoft.com/office/drawing/2014/main" id="{FE70B2DB-4A46-B14E-9E64-3FE9CBA3D5EA}"/>
              </a:ext>
            </a:extLst>
          </p:cNvPr>
          <p:cNvSpPr/>
          <p:nvPr/>
        </p:nvSpPr>
        <p:spPr>
          <a:xfrm>
            <a:off x="121921" y="2888406"/>
            <a:ext cx="12070080" cy="3785652"/>
          </a:xfrm>
          <a:prstGeom prst="rect">
            <a:avLst/>
          </a:prstGeom>
        </p:spPr>
        <p:txBody>
          <a:bodyPr wrap="square">
            <a:spAutoFit/>
          </a:bodyPr>
          <a:lstStyle/>
          <a:p>
            <a:r>
              <a:rPr lang="fr-CH" sz="2400" dirty="0">
                <a:effectLst/>
                <a:latin typeface="Helvetica Neue" panose="02000503000000020004" pitchFamily="2" charset="0"/>
              </a:rPr>
              <a:t>De manière un peu brutale, je dirais que, de même que les lavandières se sont effacées derrière les images publicitaires des machines à laver, les médecins intégrés dans le système industriel deviendront les faire-valoir de la prothèse biologique. </a:t>
            </a:r>
            <a:endParaRPr lang="fr-CH" sz="2400" dirty="0">
              <a:latin typeface="Helvetica Neue" panose="02000503000000020004" pitchFamily="2" charset="0"/>
            </a:endParaRPr>
          </a:p>
          <a:p>
            <a:r>
              <a:rPr lang="fr-CH" sz="2400" dirty="0">
                <a:effectLst/>
                <a:highlight>
                  <a:srgbClr val="FFFF00"/>
                </a:highlight>
                <a:latin typeface="Helvetica Neue" panose="02000503000000020004" pitchFamily="2" charset="0"/>
              </a:rPr>
              <a:t>Le médecin que nous connaissons disparaîtra pour laisser la place à une catégorie sociale nouvelle vivant de </a:t>
            </a:r>
            <a:r>
              <a:rPr lang="fr-CH" sz="2400" b="1" dirty="0">
                <a:effectLst/>
                <a:highlight>
                  <a:srgbClr val="FFFF00"/>
                </a:highlight>
                <a:latin typeface="Helvetica Neue" panose="02000503000000020004" pitchFamily="2" charset="0"/>
              </a:rPr>
              <a:t>l'industrie de la prothèse</a:t>
            </a:r>
            <a:r>
              <a:rPr lang="fr-CH" sz="2400" dirty="0">
                <a:effectLst/>
                <a:highlight>
                  <a:srgbClr val="FFFF00"/>
                </a:highlight>
                <a:latin typeface="Helvetica Neue" panose="02000503000000020004" pitchFamily="2" charset="0"/>
              </a:rPr>
              <a:t>. Comme pour les machines à laver existeront les créateurs, les vendeurs, les installateurs, les réparateurs de prothèses. </a:t>
            </a:r>
          </a:p>
          <a:p>
            <a:r>
              <a:rPr lang="fr-CH" sz="2400" dirty="0">
                <a:effectLst/>
                <a:latin typeface="Helvetica Neue" panose="02000503000000020004" pitchFamily="2" charset="0"/>
              </a:rPr>
              <a:t>Mes propos </a:t>
            </a:r>
            <a:r>
              <a:rPr lang="fr-CH" sz="2400" dirty="0">
                <a:latin typeface="Helvetica Neue" panose="02000503000000020004" pitchFamily="2" charset="0"/>
              </a:rPr>
              <a:t>peuvent </a:t>
            </a:r>
            <a:r>
              <a:rPr lang="fr-CH" sz="2400" dirty="0">
                <a:effectLst/>
                <a:latin typeface="Helvetica Neue" panose="02000503000000020004" pitchFamily="2" charset="0"/>
              </a:rPr>
              <a:t>surprendre, mais sait-on que </a:t>
            </a:r>
            <a:r>
              <a:rPr lang="fr-CH" sz="2400" b="1" dirty="0">
                <a:effectLst/>
                <a:highlight>
                  <a:srgbClr val="FFFF00"/>
                </a:highlight>
                <a:latin typeface="Helvetica Neue" panose="02000503000000020004" pitchFamily="2" charset="0"/>
              </a:rPr>
              <a:t>les principales entreprises qui réfléchissent aux prothèses sont les grandes firmes automobiles telles que la Régie Renault, General Motors et Ford…</a:t>
            </a:r>
          </a:p>
        </p:txBody>
      </p:sp>
      <p:pic>
        <p:nvPicPr>
          <p:cNvPr id="7" name="Image 6">
            <a:extLst>
              <a:ext uri="{FF2B5EF4-FFF2-40B4-BE49-F238E27FC236}">
                <a16:creationId xmlns:a16="http://schemas.microsoft.com/office/drawing/2014/main" id="{1607D6D6-295A-3341-83CA-605DAED9E60C}"/>
              </a:ext>
            </a:extLst>
          </p:cNvPr>
          <p:cNvPicPr>
            <a:picLocks noChangeAspect="1"/>
          </p:cNvPicPr>
          <p:nvPr/>
        </p:nvPicPr>
        <p:blipFill>
          <a:blip r:embed="rId2"/>
          <a:stretch>
            <a:fillRect/>
          </a:stretch>
        </p:blipFill>
        <p:spPr>
          <a:xfrm>
            <a:off x="191869" y="0"/>
            <a:ext cx="6369825" cy="2963567"/>
          </a:xfrm>
          <a:prstGeom prst="rect">
            <a:avLst/>
          </a:prstGeom>
        </p:spPr>
      </p:pic>
    </p:spTree>
    <p:extLst>
      <p:ext uri="{BB962C8B-B14F-4D97-AF65-F5344CB8AC3E}">
        <p14:creationId xmlns:p14="http://schemas.microsoft.com/office/powerpoint/2010/main" val="8001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805534" y="485046"/>
            <a:ext cx="3798757" cy="1325563"/>
          </a:xfrm>
        </p:spPr>
        <p:txBody>
          <a:bodyPr/>
          <a:lstStyle/>
          <a:p>
            <a:pPr algn="ctr"/>
            <a:r>
              <a:rPr lang="fr-FR" dirty="0"/>
              <a:t>p. 278-279</a:t>
            </a:r>
          </a:p>
        </p:txBody>
      </p:sp>
      <p:sp>
        <p:nvSpPr>
          <p:cNvPr id="4" name="Rectangle 3">
            <a:extLst>
              <a:ext uri="{FF2B5EF4-FFF2-40B4-BE49-F238E27FC236}">
                <a16:creationId xmlns:a16="http://schemas.microsoft.com/office/drawing/2014/main" id="{B92330EA-0A58-3943-88D9-7A528080D06C}"/>
              </a:ext>
            </a:extLst>
          </p:cNvPr>
          <p:cNvSpPr/>
          <p:nvPr/>
        </p:nvSpPr>
        <p:spPr>
          <a:xfrm>
            <a:off x="603250" y="3429000"/>
            <a:ext cx="11246120" cy="3139321"/>
          </a:xfrm>
          <a:prstGeom prst="rect">
            <a:avLst/>
          </a:prstGeom>
        </p:spPr>
        <p:txBody>
          <a:bodyPr wrap="square">
            <a:spAutoFit/>
          </a:bodyPr>
          <a:lstStyle/>
          <a:p>
            <a:r>
              <a:rPr lang="fr-CH" sz="2200" noProof="1">
                <a:latin typeface="Helvetica Neue" panose="02000503000000020004" pitchFamily="2" charset="0"/>
                <a:ea typeface="Helvetica Neue" panose="02000503000000020004" pitchFamily="2" charset="0"/>
                <a:cs typeface="Helvetica Neue" panose="02000503000000020004" pitchFamily="2" charset="0"/>
              </a:rPr>
              <a:t>J.A. : </a:t>
            </a:r>
            <a:r>
              <a:rPr lang="fr-FR" sz="2200" noProof="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L'apparition sur le marché </a:t>
            </a:r>
            <a:r>
              <a:rPr lang="fr-FR" sz="2200" b="1" noProof="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d’articles individualisés d’autosurveillance et d'autocontrôle</a:t>
            </a:r>
            <a:r>
              <a:rPr lang="fr-FR" sz="2200" noProof="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créera l’esprit préventif. Les personnes s'adapteront de manière à être conformes aux critères de normalité : </a:t>
            </a:r>
            <a:r>
              <a:rPr lang="fr-FR" sz="2200" b="1" noProof="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prévention ne sera plus coercitive car voulue par les personnes.</a:t>
            </a:r>
            <a:r>
              <a:rPr lang="fr-FR" sz="2200" b="1" noProof="1">
                <a:latin typeface="Helvetica Neue" panose="02000503000000020004" pitchFamily="2" charset="0"/>
                <a:ea typeface="Helvetica Neue" panose="02000503000000020004" pitchFamily="2" charset="0"/>
                <a:cs typeface="Helvetica Neue" panose="02000503000000020004" pitchFamily="2" charset="0"/>
              </a:rPr>
              <a:t> </a:t>
            </a:r>
            <a:r>
              <a:rPr lang="fr-FR" sz="2200" noProof="1">
                <a:latin typeface="Helvetica Neue" panose="02000503000000020004" pitchFamily="2" charset="0"/>
                <a:ea typeface="Helvetica Neue" panose="02000503000000020004" pitchFamily="2" charset="0"/>
                <a:cs typeface="Helvetica Neue" panose="02000503000000020004" pitchFamily="2" charset="0"/>
              </a:rPr>
              <a:t>Mais il ne faudrait pas perdre de vue que le plus important n'est pas le progrès technologique mais bien la forme la plus élevée de commerce entre les hommes que représente la culture. </a:t>
            </a:r>
          </a:p>
          <a:p>
            <a:r>
              <a:rPr lang="fr-FR" sz="2200" b="1" noProof="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forme de société que nous prépare l'avenir est fonction de la capacité à maîtriser le progrès technique.</a:t>
            </a:r>
            <a:r>
              <a:rPr lang="fr-FR" sz="2200" b="1" noProof="1">
                <a:latin typeface="Helvetica Neue" panose="02000503000000020004" pitchFamily="2" charset="0"/>
                <a:ea typeface="Helvetica Neue" panose="02000503000000020004" pitchFamily="2" charset="0"/>
                <a:cs typeface="Helvetica Neue" panose="02000503000000020004" pitchFamily="2" charset="0"/>
              </a:rPr>
              <a:t> </a:t>
            </a:r>
            <a:r>
              <a:rPr lang="fr-FR" sz="2200" noProof="1">
                <a:latin typeface="Helvetica Neue" panose="02000503000000020004" pitchFamily="2" charset="0"/>
                <a:ea typeface="Helvetica Neue" panose="02000503000000020004" pitchFamily="2" charset="0"/>
                <a:cs typeface="Helvetica Neue" panose="02000503000000020004" pitchFamily="2" charset="0"/>
              </a:rPr>
              <a:t>Le dominerons-nous ou serons-nous dominés par lui ? Là est la question. </a:t>
            </a:r>
          </a:p>
        </p:txBody>
      </p:sp>
      <p:pic>
        <p:nvPicPr>
          <p:cNvPr id="7" name="Image 6">
            <a:extLst>
              <a:ext uri="{FF2B5EF4-FFF2-40B4-BE49-F238E27FC236}">
                <a16:creationId xmlns:a16="http://schemas.microsoft.com/office/drawing/2014/main" id="{23E2BA20-F974-E844-B0B5-E57D8466901F}"/>
              </a:ext>
            </a:extLst>
          </p:cNvPr>
          <p:cNvPicPr>
            <a:picLocks noChangeAspect="1"/>
          </p:cNvPicPr>
          <p:nvPr/>
        </p:nvPicPr>
        <p:blipFill>
          <a:blip r:embed="rId2"/>
          <a:stretch>
            <a:fillRect/>
          </a:stretch>
        </p:blipFill>
        <p:spPr>
          <a:xfrm>
            <a:off x="603250" y="726344"/>
            <a:ext cx="6413500" cy="2603500"/>
          </a:xfrm>
          <a:prstGeom prst="rect">
            <a:avLst/>
          </a:prstGeom>
        </p:spPr>
      </p:pic>
      <p:pic>
        <p:nvPicPr>
          <p:cNvPr id="8" name="Image 7">
            <a:extLst>
              <a:ext uri="{FF2B5EF4-FFF2-40B4-BE49-F238E27FC236}">
                <a16:creationId xmlns:a16="http://schemas.microsoft.com/office/drawing/2014/main" id="{A2427E27-1CBB-3F4D-89BE-342EF9A622B3}"/>
              </a:ext>
            </a:extLst>
          </p:cNvPr>
          <p:cNvPicPr>
            <a:picLocks noChangeAspect="1"/>
          </p:cNvPicPr>
          <p:nvPr/>
        </p:nvPicPr>
        <p:blipFill>
          <a:blip r:embed="rId3"/>
          <a:stretch>
            <a:fillRect/>
          </a:stretch>
        </p:blipFill>
        <p:spPr>
          <a:xfrm>
            <a:off x="603250" y="0"/>
            <a:ext cx="6413500" cy="615696"/>
          </a:xfrm>
          <a:prstGeom prst="rect">
            <a:avLst/>
          </a:prstGeom>
        </p:spPr>
      </p:pic>
    </p:spTree>
    <p:extLst>
      <p:ext uri="{BB962C8B-B14F-4D97-AF65-F5344CB8AC3E}">
        <p14:creationId xmlns:p14="http://schemas.microsoft.com/office/powerpoint/2010/main" val="35832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CD6CB-B124-974F-AEA2-93EDBFF2AF5F}"/>
              </a:ext>
            </a:extLst>
          </p:cNvPr>
          <p:cNvSpPr>
            <a:spLocks noGrp="1"/>
          </p:cNvSpPr>
          <p:nvPr>
            <p:ph type="title"/>
          </p:nvPr>
        </p:nvSpPr>
        <p:spPr>
          <a:xfrm>
            <a:off x="838199" y="1174594"/>
            <a:ext cx="10515600" cy="1325563"/>
          </a:xfrm>
        </p:spPr>
        <p:txBody>
          <a:bodyPr>
            <a:normAutofit fontScale="90000"/>
          </a:bodyPr>
          <a:lstStyle/>
          <a:p>
            <a:pPr algn="ctr"/>
            <a:r>
              <a:rPr lang="fr-CH" sz="4900" b="1" dirty="0"/>
              <a:t>L'avenir de la vie …</a:t>
            </a:r>
            <a:br>
              <a:rPr lang="fr-CH" sz="4900" b="1" dirty="0"/>
            </a:br>
            <a:r>
              <a:rPr lang="fr-CH" sz="3600" dirty="0"/>
              <a:t>selon Jacques Attali</a:t>
            </a:r>
            <a:br>
              <a:rPr lang="fr-CH" sz="3600" dirty="0"/>
            </a:br>
            <a:r>
              <a:rPr lang="fr-CH" sz="3600" dirty="0"/>
              <a:t>en 1981</a:t>
            </a:r>
            <a:endParaRPr lang="fr-FR" dirty="0"/>
          </a:p>
        </p:txBody>
      </p:sp>
      <p:sp>
        <p:nvSpPr>
          <p:cNvPr id="3" name="Espace réservé du contenu 2">
            <a:extLst>
              <a:ext uri="{FF2B5EF4-FFF2-40B4-BE49-F238E27FC236}">
                <a16:creationId xmlns:a16="http://schemas.microsoft.com/office/drawing/2014/main" id="{FEA7FBE5-F7A3-974A-AF6A-540EC3027867}"/>
              </a:ext>
            </a:extLst>
          </p:cNvPr>
          <p:cNvSpPr>
            <a:spLocks noGrp="1"/>
          </p:cNvSpPr>
          <p:nvPr>
            <p:ph idx="1"/>
          </p:nvPr>
        </p:nvSpPr>
        <p:spPr>
          <a:xfrm>
            <a:off x="1171106" y="3097342"/>
            <a:ext cx="10371320" cy="663315"/>
          </a:xfrm>
        </p:spPr>
        <p:txBody>
          <a:bodyPr>
            <a:noAutofit/>
          </a:bodyPr>
          <a:lstStyle/>
          <a:p>
            <a:pPr marL="0" indent="0" algn="ctr">
              <a:buNone/>
            </a:pPr>
            <a:r>
              <a:rPr lang="fr-FR" sz="4000" dirty="0"/>
              <a:t>… serait donc les cyborgs, la production industrielle d’enfants et les machines à tuer ?</a:t>
            </a:r>
          </a:p>
        </p:txBody>
      </p:sp>
    </p:spTree>
    <p:extLst>
      <p:ext uri="{BB962C8B-B14F-4D97-AF65-F5344CB8AC3E}">
        <p14:creationId xmlns:p14="http://schemas.microsoft.com/office/powerpoint/2010/main" val="29877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92A013-C83D-0A47-9AE8-31AAF1AAE5CF}"/>
              </a:ext>
            </a:extLst>
          </p:cNvPr>
          <p:cNvSpPr/>
          <p:nvPr/>
        </p:nvSpPr>
        <p:spPr>
          <a:xfrm>
            <a:off x="4754880" y="151179"/>
            <a:ext cx="7513320" cy="6555641"/>
          </a:xfrm>
          <a:prstGeom prst="rect">
            <a:avLst/>
          </a:prstGeom>
        </p:spPr>
        <p:txBody>
          <a:bodyPr wrap="square">
            <a:spAutoFit/>
          </a:bodyPr>
          <a:lstStyle/>
          <a:p>
            <a:r>
              <a:rPr lang="fr-CH" sz="2000" dirty="0">
                <a:effectLst/>
                <a:latin typeface="Helvetica Neue" panose="02000503000000020004" pitchFamily="2" charset="0"/>
              </a:rPr>
              <a:t>"Ein Wunderkind", diraient les Allemands - un enfant prodige. </a:t>
            </a:r>
          </a:p>
          <a:p>
            <a:r>
              <a:rPr lang="fr-CH" sz="2000" dirty="0">
                <a:effectLst/>
                <a:highlight>
                  <a:srgbClr val="FFFF00"/>
                </a:highlight>
                <a:latin typeface="Helvetica Neue" panose="02000503000000020004" pitchFamily="2" charset="0"/>
              </a:rPr>
              <a:t>A moins de quarante ans, Jacques Attali est tout à la fois un économiste de réputation  internationale, un enseignant, un conseiller politique très </a:t>
            </a:r>
            <a:r>
              <a:rPr lang="fr-CH" sz="2000" dirty="0">
                <a:highlight>
                  <a:srgbClr val="FFFF00"/>
                </a:highlight>
                <a:latin typeface="Helvetica Neue" panose="02000503000000020004" pitchFamily="2" charset="0"/>
              </a:rPr>
              <a:t>écouté du</a:t>
            </a:r>
            <a:r>
              <a:rPr lang="fr-CH" sz="2000" dirty="0">
                <a:effectLst/>
                <a:highlight>
                  <a:srgbClr val="FFFF00"/>
                </a:highlight>
                <a:latin typeface="Helvetica Neue" panose="02000503000000020004" pitchFamily="2" charset="0"/>
              </a:rPr>
              <a:t> Parti socialiste</a:t>
            </a:r>
            <a:r>
              <a:rPr lang="fr-CH" sz="2000" dirty="0">
                <a:effectLst/>
                <a:latin typeface="Helvetica Neue" panose="02000503000000020004" pitchFamily="2" charset="0"/>
              </a:rPr>
              <a:t>, et un écrivain versatile, auteur non seulement d'ouvrages théoriques sur sa discipline mais d'essais remarqués. dans des domaines aussi variés que la politique, la musique et, récemment, la médecine. </a:t>
            </a:r>
          </a:p>
          <a:p>
            <a:r>
              <a:rPr lang="fr-CH" sz="2000" b="1" dirty="0">
                <a:effectLst/>
                <a:highlight>
                  <a:srgbClr val="FFFF00"/>
                </a:highlight>
                <a:latin typeface="Helvetica Neue" panose="02000503000000020004" pitchFamily="2" charset="0"/>
              </a:rPr>
              <a:t>Le livre qu'il publie à l'automne 1979, « L’Ordre </a:t>
            </a:r>
            <a:r>
              <a:rPr lang="fr-CH" sz="2000" b="1" dirty="0">
                <a:highlight>
                  <a:srgbClr val="FFFF00"/>
                </a:highlight>
                <a:latin typeface="Helvetica Neue" panose="02000503000000020004" pitchFamily="2" charset="0"/>
              </a:rPr>
              <a:t>C</a:t>
            </a:r>
            <a:r>
              <a:rPr lang="fr-CH" sz="2000" b="1" dirty="0">
                <a:effectLst/>
                <a:highlight>
                  <a:srgbClr val="FFFF00"/>
                </a:highlight>
                <a:latin typeface="Helvetica Neue" panose="02000503000000020004" pitchFamily="2" charset="0"/>
              </a:rPr>
              <a:t>annibale ou Pouvoir et Déclin de la Médecine »</a:t>
            </a:r>
            <a:r>
              <a:rPr lang="fr-CH" sz="2000" dirty="0">
                <a:effectLst/>
                <a:highlight>
                  <a:srgbClr val="FFFF00"/>
                </a:highlight>
                <a:latin typeface="Helvetica Neue" panose="02000503000000020004" pitchFamily="2" charset="0"/>
              </a:rPr>
              <a:t>, a relancé le débat en France non seulement sur </a:t>
            </a:r>
            <a:r>
              <a:rPr lang="fr-CH" sz="2000" dirty="0">
                <a:highlight>
                  <a:srgbClr val="FFFF00"/>
                </a:highlight>
                <a:latin typeface="Helvetica Neue" panose="02000503000000020004" pitchFamily="2" charset="0"/>
              </a:rPr>
              <a:t>la validité de </a:t>
            </a:r>
            <a:r>
              <a:rPr lang="fr-CH" sz="2000" dirty="0">
                <a:effectLst/>
                <a:highlight>
                  <a:srgbClr val="FFFF00"/>
                </a:highlight>
                <a:latin typeface="Helvetica Neue" panose="02000503000000020004" pitchFamily="2" charset="0"/>
              </a:rPr>
              <a:t>l'acte thérapeutique mais sur tous les problèmes existentiels, de la naissance à la mort, qui sous-tendent l’organisation du système de soins en Occident. </a:t>
            </a:r>
          </a:p>
          <a:p>
            <a:r>
              <a:rPr lang="fr-CH" sz="2000" dirty="0">
                <a:effectLst/>
                <a:latin typeface="Helvetica Neue" panose="02000503000000020004" pitchFamily="2" charset="0"/>
              </a:rPr>
              <a:t>Qu'est-ce qui fait courir Attali ? Pour ceux qui sont ses amis, tant d'énergie déployées dans autant de directions à la fois les déconcerte. Pour ceux qui sont ses ennemis - et il en a beaucoup, moins du fait de sa personnalité aimable que de ses opinions politiques- ce surdoué est suspect. Enraciné dans </a:t>
            </a:r>
            <a:r>
              <a:rPr lang="fr-CH" sz="2000" dirty="0">
                <a:latin typeface="Helvetica Neue" panose="02000503000000020004" pitchFamily="2" charset="0"/>
              </a:rPr>
              <a:t>un</a:t>
            </a:r>
            <a:r>
              <a:rPr lang="fr-CH" sz="2000" dirty="0">
                <a:effectLst/>
                <a:latin typeface="Helvetica Neue" panose="02000503000000020004" pitchFamily="2" charset="0"/>
              </a:rPr>
              <a:t> terroir de raison, de mesure, de « juste milieu », l'establishment hexagonal s'est toujours méfié des intellectuels qui piétinent ses jardins « à la française».</a:t>
            </a:r>
          </a:p>
        </p:txBody>
      </p:sp>
      <p:sp>
        <p:nvSpPr>
          <p:cNvPr id="9" name="Titre 1">
            <a:extLst>
              <a:ext uri="{FF2B5EF4-FFF2-40B4-BE49-F238E27FC236}">
                <a16:creationId xmlns:a16="http://schemas.microsoft.com/office/drawing/2014/main" id="{F18A464A-C7F8-E04E-8803-F57B95614259}"/>
              </a:ext>
            </a:extLst>
          </p:cNvPr>
          <p:cNvSpPr>
            <a:spLocks noGrp="1"/>
          </p:cNvSpPr>
          <p:nvPr>
            <p:ph type="title"/>
          </p:nvPr>
        </p:nvSpPr>
        <p:spPr>
          <a:xfrm>
            <a:off x="39722" y="0"/>
            <a:ext cx="4278443" cy="1325563"/>
          </a:xfrm>
        </p:spPr>
        <p:txBody>
          <a:bodyPr/>
          <a:lstStyle/>
          <a:p>
            <a:pPr algn="ctr"/>
            <a:r>
              <a:rPr lang="fr-FR" dirty="0"/>
              <a:t>p. 264</a:t>
            </a:r>
          </a:p>
        </p:txBody>
      </p:sp>
      <p:pic>
        <p:nvPicPr>
          <p:cNvPr id="2" name="Image 1">
            <a:extLst>
              <a:ext uri="{FF2B5EF4-FFF2-40B4-BE49-F238E27FC236}">
                <a16:creationId xmlns:a16="http://schemas.microsoft.com/office/drawing/2014/main" id="{5FA5D79C-62AD-F846-8F95-69954CCE0F37}"/>
              </a:ext>
            </a:extLst>
          </p:cNvPr>
          <p:cNvPicPr>
            <a:picLocks noChangeAspect="1"/>
          </p:cNvPicPr>
          <p:nvPr/>
        </p:nvPicPr>
        <p:blipFill>
          <a:blip r:embed="rId2"/>
          <a:stretch>
            <a:fillRect/>
          </a:stretch>
        </p:blipFill>
        <p:spPr>
          <a:xfrm>
            <a:off x="115922" y="1230293"/>
            <a:ext cx="4562758" cy="3844627"/>
          </a:xfrm>
          <a:prstGeom prst="rect">
            <a:avLst/>
          </a:prstGeom>
        </p:spPr>
      </p:pic>
    </p:spTree>
    <p:extLst>
      <p:ext uri="{BB962C8B-B14F-4D97-AF65-F5344CB8AC3E}">
        <p14:creationId xmlns:p14="http://schemas.microsoft.com/office/powerpoint/2010/main" val="41137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61504B-8B04-EC49-B103-DD010D346E10}"/>
              </a:ext>
            </a:extLst>
          </p:cNvPr>
          <p:cNvPicPr>
            <a:picLocks noChangeAspect="1"/>
          </p:cNvPicPr>
          <p:nvPr/>
        </p:nvPicPr>
        <p:blipFill>
          <a:blip r:embed="rId2"/>
          <a:stretch>
            <a:fillRect/>
          </a:stretch>
        </p:blipFill>
        <p:spPr>
          <a:xfrm>
            <a:off x="4114800" y="387350"/>
            <a:ext cx="3962400" cy="6083300"/>
          </a:xfrm>
          <a:prstGeom prst="rect">
            <a:avLst/>
          </a:prstGeom>
        </p:spPr>
      </p:pic>
    </p:spTree>
    <p:extLst>
      <p:ext uri="{BB962C8B-B14F-4D97-AF65-F5344CB8AC3E}">
        <p14:creationId xmlns:p14="http://schemas.microsoft.com/office/powerpoint/2010/main" val="398110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BD036-9851-D04B-B452-1CD7B55243F2}"/>
              </a:ext>
            </a:extLst>
          </p:cNvPr>
          <p:cNvSpPr/>
          <p:nvPr/>
        </p:nvSpPr>
        <p:spPr>
          <a:xfrm>
            <a:off x="719528" y="3516226"/>
            <a:ext cx="11263859" cy="2677656"/>
          </a:xfrm>
          <a:prstGeom prst="rect">
            <a:avLst/>
          </a:prstGeom>
        </p:spPr>
        <p:txBody>
          <a:bodyPr wrap="square">
            <a:spAutoFit/>
          </a:bodyPr>
          <a:lstStyle/>
          <a:p>
            <a:r>
              <a:rPr lang="fr-CH" sz="2400" b="1" dirty="0">
                <a:effectLst/>
                <a:highlight>
                  <a:srgbClr val="FFFF00"/>
                </a:highlight>
                <a:latin typeface="Helvetica Neue" panose="02000503000000020004" pitchFamily="2" charset="0"/>
              </a:rPr>
              <a:t>Le médecin est largement remplacé par des prothèses </a:t>
            </a:r>
            <a:r>
              <a:rPr lang="fr-CH" sz="2400" dirty="0">
                <a:effectLst/>
                <a:highlight>
                  <a:srgbClr val="FFFF00"/>
                </a:highlight>
                <a:latin typeface="Helvetica Neue" panose="02000503000000020004" pitchFamily="2" charset="0"/>
              </a:rPr>
              <a:t>qui ont pour rôle de récupérer la fonction du corps, de la rétablir ou de s’y substituer. </a:t>
            </a:r>
            <a:r>
              <a:rPr lang="fr-CH" sz="2400" dirty="0">
                <a:effectLst/>
                <a:latin typeface="Helvetica Neue" panose="02000503000000020004" pitchFamily="2" charset="0"/>
              </a:rPr>
              <a:t>Si la prothèse tente de faire la même chose, elle </a:t>
            </a:r>
            <a:r>
              <a:rPr lang="fr-CH" sz="2400" dirty="0">
                <a:latin typeface="Helvetica Neue" panose="02000503000000020004" pitchFamily="2" charset="0"/>
              </a:rPr>
              <a:t>le fait </a:t>
            </a:r>
            <a:r>
              <a:rPr lang="fr-CH" sz="2400" dirty="0">
                <a:effectLst/>
                <a:latin typeface="Helvetica Neue" panose="02000503000000020004" pitchFamily="2" charset="0"/>
              </a:rPr>
              <a:t>comme le font les organes du corps, et elle devient donc une copie d’organes du corps ou de fonctions du corps. </a:t>
            </a:r>
          </a:p>
          <a:p>
            <a:r>
              <a:rPr lang="fr-CH" sz="2400" dirty="0">
                <a:effectLst/>
                <a:highlight>
                  <a:srgbClr val="FFFF00"/>
                </a:highlight>
                <a:latin typeface="Helvetica Neue" panose="02000503000000020004" pitchFamily="2" charset="0"/>
              </a:rPr>
              <a:t>De tels objets seraient donc des prothèses à consommer. </a:t>
            </a:r>
          </a:p>
          <a:p>
            <a:r>
              <a:rPr lang="fr-CH" sz="2400" dirty="0">
                <a:highlight>
                  <a:srgbClr val="FFFF00"/>
                </a:highlight>
                <a:latin typeface="Helvetica Neue" panose="02000503000000020004" pitchFamily="2" charset="0"/>
              </a:rPr>
              <a:t>Dans le</a:t>
            </a:r>
            <a:r>
              <a:rPr lang="fr-CH" sz="2400" dirty="0">
                <a:effectLst/>
                <a:highlight>
                  <a:srgbClr val="FFFF00"/>
                </a:highlight>
                <a:latin typeface="Helvetica Neue" panose="02000503000000020004" pitchFamily="2" charset="0"/>
              </a:rPr>
              <a:t> langage économique, la métaphore est claire : c'est celle du cannibalisme.</a:t>
            </a:r>
            <a:r>
              <a:rPr lang="fr-CH" sz="2400" dirty="0">
                <a:effectLst/>
                <a:latin typeface="Helvetica Neue" panose="02000503000000020004" pitchFamily="2" charset="0"/>
              </a:rPr>
              <a:t> </a:t>
            </a:r>
            <a:r>
              <a:rPr lang="fr-CH" sz="2400" dirty="0">
                <a:effectLst/>
                <a:highlight>
                  <a:srgbClr val="FFFF00"/>
                </a:highlight>
                <a:latin typeface="Helvetica Neue" panose="02000503000000020004" pitchFamily="2" charset="0"/>
              </a:rPr>
              <a:t>On consomme le corps. </a:t>
            </a:r>
            <a:endParaRPr lang="fr-CH" sz="2400" dirty="0">
              <a:effectLst/>
              <a:latin typeface="Helvetica Neue" panose="02000503000000020004" pitchFamily="2" charset="0"/>
            </a:endParaRPr>
          </a:p>
        </p:txBody>
      </p:sp>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7194029" y="677384"/>
            <a:ext cx="4278443" cy="1325563"/>
          </a:xfrm>
        </p:spPr>
        <p:txBody>
          <a:bodyPr/>
          <a:lstStyle/>
          <a:p>
            <a:pPr algn="ctr"/>
            <a:r>
              <a:rPr lang="fr-FR" dirty="0"/>
              <a:t>p. 265</a:t>
            </a:r>
          </a:p>
        </p:txBody>
      </p:sp>
      <p:pic>
        <p:nvPicPr>
          <p:cNvPr id="11" name="Image 10">
            <a:extLst>
              <a:ext uri="{FF2B5EF4-FFF2-40B4-BE49-F238E27FC236}">
                <a16:creationId xmlns:a16="http://schemas.microsoft.com/office/drawing/2014/main" id="{4AF67021-EDEF-5842-AC5B-888622DA5DCF}"/>
              </a:ext>
            </a:extLst>
          </p:cNvPr>
          <p:cNvPicPr>
            <a:picLocks noChangeAspect="1"/>
          </p:cNvPicPr>
          <p:nvPr/>
        </p:nvPicPr>
        <p:blipFill>
          <a:blip r:embed="rId2"/>
          <a:stretch>
            <a:fillRect/>
          </a:stretch>
        </p:blipFill>
        <p:spPr>
          <a:xfrm>
            <a:off x="719528" y="783747"/>
            <a:ext cx="6731000" cy="2438400"/>
          </a:xfrm>
          <a:prstGeom prst="rect">
            <a:avLst/>
          </a:prstGeom>
        </p:spPr>
      </p:pic>
    </p:spTree>
    <p:extLst>
      <p:ext uri="{BB962C8B-B14F-4D97-AF65-F5344CB8AC3E}">
        <p14:creationId xmlns:p14="http://schemas.microsoft.com/office/powerpoint/2010/main" val="34716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3FAFECB-A612-9841-8631-6BF065898CA1}"/>
              </a:ext>
            </a:extLst>
          </p:cNvPr>
          <p:cNvPicPr>
            <a:picLocks noChangeAspect="1"/>
          </p:cNvPicPr>
          <p:nvPr/>
        </p:nvPicPr>
        <p:blipFill>
          <a:blip r:embed="rId2"/>
          <a:stretch>
            <a:fillRect/>
          </a:stretch>
        </p:blipFill>
        <p:spPr>
          <a:xfrm>
            <a:off x="4499154" y="430893"/>
            <a:ext cx="2251804" cy="1252764"/>
          </a:xfrm>
          <a:prstGeom prst="rect">
            <a:avLst/>
          </a:prstGeom>
        </p:spPr>
      </p:pic>
      <p:pic>
        <p:nvPicPr>
          <p:cNvPr id="5" name="Image 4">
            <a:extLst>
              <a:ext uri="{FF2B5EF4-FFF2-40B4-BE49-F238E27FC236}">
                <a16:creationId xmlns:a16="http://schemas.microsoft.com/office/drawing/2014/main" id="{A53DB687-9C9B-BC4A-88C2-7A64D0A80BDC}"/>
              </a:ext>
            </a:extLst>
          </p:cNvPr>
          <p:cNvPicPr>
            <a:picLocks noChangeAspect="1"/>
          </p:cNvPicPr>
          <p:nvPr/>
        </p:nvPicPr>
        <p:blipFill>
          <a:blip r:embed="rId3"/>
          <a:stretch>
            <a:fillRect/>
          </a:stretch>
        </p:blipFill>
        <p:spPr>
          <a:xfrm>
            <a:off x="1715623" y="1460626"/>
            <a:ext cx="9983581" cy="1001735"/>
          </a:xfrm>
          <a:prstGeom prst="rect">
            <a:avLst/>
          </a:prstGeom>
        </p:spPr>
      </p:pic>
      <p:pic>
        <p:nvPicPr>
          <p:cNvPr id="6" name="Image 5">
            <a:extLst>
              <a:ext uri="{FF2B5EF4-FFF2-40B4-BE49-F238E27FC236}">
                <a16:creationId xmlns:a16="http://schemas.microsoft.com/office/drawing/2014/main" id="{45AADB5D-4AF3-7445-83C3-F7D8D25015A2}"/>
              </a:ext>
            </a:extLst>
          </p:cNvPr>
          <p:cNvPicPr>
            <a:picLocks noChangeAspect="1"/>
          </p:cNvPicPr>
          <p:nvPr/>
        </p:nvPicPr>
        <p:blipFill>
          <a:blip r:embed="rId4"/>
          <a:stretch>
            <a:fillRect/>
          </a:stretch>
        </p:blipFill>
        <p:spPr>
          <a:xfrm>
            <a:off x="7029450" y="430893"/>
            <a:ext cx="4699000" cy="1104900"/>
          </a:xfrm>
          <a:prstGeom prst="rect">
            <a:avLst/>
          </a:prstGeom>
        </p:spPr>
      </p:pic>
      <p:pic>
        <p:nvPicPr>
          <p:cNvPr id="8" name="Image 7">
            <a:extLst>
              <a:ext uri="{FF2B5EF4-FFF2-40B4-BE49-F238E27FC236}">
                <a16:creationId xmlns:a16="http://schemas.microsoft.com/office/drawing/2014/main" id="{426F6479-AE2C-5841-B8B1-0A3E81281CE6}"/>
              </a:ext>
            </a:extLst>
          </p:cNvPr>
          <p:cNvPicPr>
            <a:picLocks noChangeAspect="1"/>
          </p:cNvPicPr>
          <p:nvPr/>
        </p:nvPicPr>
        <p:blipFill>
          <a:blip r:embed="rId5"/>
          <a:stretch>
            <a:fillRect/>
          </a:stretch>
        </p:blipFill>
        <p:spPr>
          <a:xfrm>
            <a:off x="3256187" y="2386492"/>
            <a:ext cx="5679625" cy="4471508"/>
          </a:xfrm>
          <a:prstGeom prst="rect">
            <a:avLst/>
          </a:prstGeom>
        </p:spPr>
      </p:pic>
    </p:spTree>
    <p:extLst>
      <p:ext uri="{BB962C8B-B14F-4D97-AF65-F5344CB8AC3E}">
        <p14:creationId xmlns:p14="http://schemas.microsoft.com/office/powerpoint/2010/main" val="23260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1669603" y="204039"/>
            <a:ext cx="10515600" cy="1325563"/>
          </a:xfrm>
        </p:spPr>
        <p:txBody>
          <a:bodyPr/>
          <a:lstStyle/>
          <a:p>
            <a:pPr algn="ctr"/>
            <a:r>
              <a:rPr lang="fr-FR" dirty="0"/>
              <a:t>p. 267</a:t>
            </a:r>
          </a:p>
        </p:txBody>
      </p:sp>
      <p:sp>
        <p:nvSpPr>
          <p:cNvPr id="2" name="Rectangle 1">
            <a:extLst>
              <a:ext uri="{FF2B5EF4-FFF2-40B4-BE49-F238E27FC236}">
                <a16:creationId xmlns:a16="http://schemas.microsoft.com/office/drawing/2014/main" id="{26138F7A-AFBB-AA41-AF94-5C514B438E1B}"/>
              </a:ext>
            </a:extLst>
          </p:cNvPr>
          <p:cNvSpPr/>
          <p:nvPr/>
        </p:nvSpPr>
        <p:spPr>
          <a:xfrm>
            <a:off x="5675085" y="204039"/>
            <a:ext cx="6341824" cy="6863417"/>
          </a:xfrm>
          <a:prstGeom prst="rect">
            <a:avLst/>
          </a:prstGeom>
        </p:spPr>
        <p:txBody>
          <a:bodyPr wrap="square">
            <a:spAutoFit/>
          </a:bodyPr>
          <a:lstStyle/>
          <a:p>
            <a:r>
              <a:rPr lang="fr-CH" sz="2000" dirty="0">
                <a:effectLst/>
                <a:latin typeface="Helvetica Neue" panose="02000503000000020004" pitchFamily="2" charset="0"/>
              </a:rPr>
              <a:t>En somme, on peut interpréter toute </a:t>
            </a:r>
            <a:r>
              <a:rPr lang="fr-CH" sz="2000" dirty="0">
                <a:effectLst/>
                <a:highlight>
                  <a:srgbClr val="FFFF00"/>
                </a:highlight>
                <a:latin typeface="Helvetica Neue" panose="02000503000000020004" pitchFamily="2" charset="0"/>
              </a:rPr>
              <a:t>l'histoire industrielle comme une machine à traduire le cannibalisme fondateur</a:t>
            </a:r>
            <a:r>
              <a:rPr lang="fr-CH" sz="2000" dirty="0">
                <a:highlight>
                  <a:srgbClr val="FFFF00"/>
                </a:highlight>
                <a:latin typeface="Helvetica Neue" panose="02000503000000020004" pitchFamily="2" charset="0"/>
              </a:rPr>
              <a:t>,</a:t>
            </a:r>
            <a:r>
              <a:rPr lang="fr-CH" sz="2000" dirty="0">
                <a:effectLst/>
                <a:highlight>
                  <a:srgbClr val="FFFF00"/>
                </a:highlight>
                <a:latin typeface="Helvetica Neue" panose="02000503000000020004" pitchFamily="2" charset="0"/>
              </a:rPr>
              <a:t> premier rapport au Mal, où les hommes mangent des hommes, en cannibalisme industriel, où </a:t>
            </a:r>
            <a:r>
              <a:rPr lang="fr-CH" sz="2000" b="1" dirty="0">
                <a:effectLst/>
                <a:highlight>
                  <a:srgbClr val="FFFF00"/>
                </a:highlight>
                <a:latin typeface="Helvetica Neue" panose="02000503000000020004" pitchFamily="2" charset="0"/>
              </a:rPr>
              <a:t>les gens deviennent des marchandises qui mangent des marchandises. </a:t>
            </a:r>
            <a:r>
              <a:rPr lang="fr-CH" sz="2000" dirty="0">
                <a:effectLst/>
                <a:latin typeface="Helvetica Neue" panose="02000503000000020004" pitchFamily="2" charset="0"/>
              </a:rPr>
              <a:t>La société industrielle fonctionnerait comme un dictionnaire avec différentes étapes dans la traduction différentes. Dans tous les mythes que j'ai étudiés, dans différentes civilisations, la religion sert en quelque sorte à détruire le cannibalisme. Pour le cannibalisme, le Mal, ce sont les âmes des morts. </a:t>
            </a:r>
            <a:r>
              <a:rPr lang="fr-CH" sz="2000" dirty="0">
                <a:effectLst/>
                <a:highlight>
                  <a:srgbClr val="FFFF00"/>
                </a:highlight>
                <a:latin typeface="Helvetica Neue" panose="02000503000000020004" pitchFamily="2" charset="0"/>
              </a:rPr>
              <a:t>Si je veux séparer les âmes des morts des morts, il faut que je mange les corps. Car la meilleure façon de séparer les morts de leurs âmes, c’est de manger leurs corps. </a:t>
            </a:r>
            <a:r>
              <a:rPr lang="fr-CH" sz="2000" dirty="0">
                <a:effectLst/>
                <a:latin typeface="Helvetica Neue" panose="02000503000000020004" pitchFamily="2" charset="0"/>
              </a:rPr>
              <a:t>Donc ce qui est fondamental dans la consommation cannibale, c’est qu’elle est séparation. </a:t>
            </a:r>
            <a:r>
              <a:rPr lang="fr-CH" sz="2000" dirty="0">
                <a:effectLst/>
                <a:highlight>
                  <a:srgbClr val="FFFF00"/>
                </a:highlight>
                <a:latin typeface="Helvetica Neue" panose="02000503000000020004" pitchFamily="2" charset="0"/>
              </a:rPr>
              <a:t>Là où je voulais en venir : La consommation est séparation. Le cannibalisme est une formidable force </a:t>
            </a:r>
            <a:r>
              <a:rPr lang="fr-CH" sz="2000" dirty="0">
                <a:highlight>
                  <a:srgbClr val="FFFF00"/>
                </a:highlight>
                <a:latin typeface="Helvetica Neue" panose="02000503000000020004" pitchFamily="2" charset="0"/>
              </a:rPr>
              <a:t>thérapeutique du</a:t>
            </a:r>
            <a:r>
              <a:rPr lang="fr-CH" sz="2000" dirty="0">
                <a:effectLst/>
                <a:highlight>
                  <a:srgbClr val="FFFF00"/>
                </a:highlight>
                <a:latin typeface="Helvetica Neue" panose="02000503000000020004" pitchFamily="2" charset="0"/>
              </a:rPr>
              <a:t> pouvoir. </a:t>
            </a:r>
            <a:r>
              <a:rPr lang="fr-CH" sz="2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Alors pourquoi le cannibalisme ne fonctionne-t-il plus ? </a:t>
            </a:r>
          </a:p>
          <a:p>
            <a:endParaRPr lang="fr-CH" sz="2000" dirty="0">
              <a:effectLst/>
              <a:latin typeface="Helvetica Neue" panose="02000503000000020004" pitchFamily="2" charset="0"/>
            </a:endParaRPr>
          </a:p>
        </p:txBody>
      </p:sp>
      <p:pic>
        <p:nvPicPr>
          <p:cNvPr id="7" name="Image 6">
            <a:extLst>
              <a:ext uri="{FF2B5EF4-FFF2-40B4-BE49-F238E27FC236}">
                <a16:creationId xmlns:a16="http://schemas.microsoft.com/office/drawing/2014/main" id="{BE745C9B-50F9-E846-BA94-225A86A90632}"/>
              </a:ext>
            </a:extLst>
          </p:cNvPr>
          <p:cNvPicPr>
            <a:picLocks noChangeAspect="1"/>
          </p:cNvPicPr>
          <p:nvPr/>
        </p:nvPicPr>
        <p:blipFill>
          <a:blip r:embed="rId2"/>
          <a:stretch>
            <a:fillRect/>
          </a:stretch>
        </p:blipFill>
        <p:spPr>
          <a:xfrm>
            <a:off x="175091" y="1799771"/>
            <a:ext cx="5217555" cy="1718962"/>
          </a:xfrm>
          <a:prstGeom prst="rect">
            <a:avLst/>
          </a:prstGeom>
        </p:spPr>
      </p:pic>
      <p:pic>
        <p:nvPicPr>
          <p:cNvPr id="8" name="Image 7">
            <a:extLst>
              <a:ext uri="{FF2B5EF4-FFF2-40B4-BE49-F238E27FC236}">
                <a16:creationId xmlns:a16="http://schemas.microsoft.com/office/drawing/2014/main" id="{B2ED2DFF-4DDF-4745-86EA-F6B65B969568}"/>
              </a:ext>
            </a:extLst>
          </p:cNvPr>
          <p:cNvPicPr>
            <a:picLocks noChangeAspect="1"/>
          </p:cNvPicPr>
          <p:nvPr/>
        </p:nvPicPr>
        <p:blipFill>
          <a:blip r:embed="rId3"/>
          <a:stretch>
            <a:fillRect/>
          </a:stretch>
        </p:blipFill>
        <p:spPr>
          <a:xfrm>
            <a:off x="175091" y="3675487"/>
            <a:ext cx="5250727" cy="2515756"/>
          </a:xfrm>
          <a:prstGeom prst="rect">
            <a:avLst/>
          </a:prstGeom>
        </p:spPr>
      </p:pic>
    </p:spTree>
    <p:extLst>
      <p:ext uri="{BB962C8B-B14F-4D97-AF65-F5344CB8AC3E}">
        <p14:creationId xmlns:p14="http://schemas.microsoft.com/office/powerpoint/2010/main" val="27532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3DF774-522A-1449-BD39-1C97544EE6C9}"/>
              </a:ext>
            </a:extLst>
          </p:cNvPr>
          <p:cNvSpPr>
            <a:spLocks noGrp="1"/>
          </p:cNvSpPr>
          <p:nvPr>
            <p:ph type="title"/>
          </p:nvPr>
        </p:nvSpPr>
        <p:spPr>
          <a:xfrm>
            <a:off x="6096000" y="200233"/>
            <a:ext cx="5257800" cy="1325563"/>
          </a:xfrm>
        </p:spPr>
        <p:txBody>
          <a:bodyPr/>
          <a:lstStyle/>
          <a:p>
            <a:pPr algn="ctr"/>
            <a:r>
              <a:rPr lang="fr-FR" dirty="0"/>
              <a:t>p. 268</a:t>
            </a:r>
          </a:p>
        </p:txBody>
      </p:sp>
      <p:sp>
        <p:nvSpPr>
          <p:cNvPr id="2" name="Rectangle 1">
            <a:extLst>
              <a:ext uri="{FF2B5EF4-FFF2-40B4-BE49-F238E27FC236}">
                <a16:creationId xmlns:a16="http://schemas.microsoft.com/office/drawing/2014/main" id="{8D418610-08CF-CF40-967D-91EFC82C0BC9}"/>
              </a:ext>
            </a:extLst>
          </p:cNvPr>
          <p:cNvSpPr/>
          <p:nvPr/>
        </p:nvSpPr>
        <p:spPr>
          <a:xfrm>
            <a:off x="1424065" y="3262953"/>
            <a:ext cx="10511436" cy="3046988"/>
          </a:xfrm>
          <a:prstGeom prst="rect">
            <a:avLst/>
          </a:prstGeom>
        </p:spPr>
        <p:txBody>
          <a:bodyPr wrap="square">
            <a:spAutoFit/>
          </a:bodyPr>
          <a:lstStyle/>
          <a:p>
            <a:r>
              <a:rPr lang="fr-CH" sz="2400" dirty="0">
                <a:effectLst/>
                <a:latin typeface="Helvetica Neue" panose="02000503000000020004" pitchFamily="2" charset="0"/>
              </a:rPr>
              <a:t>J’essaie de raconter, ensuite, l’histoire du </a:t>
            </a:r>
            <a:r>
              <a:rPr lang="fr-CH" sz="2400" dirty="0">
                <a:effectLst/>
                <a:highlight>
                  <a:srgbClr val="FFFF00"/>
                </a:highlight>
                <a:latin typeface="Helvetica Neue" panose="02000503000000020004" pitchFamily="2" charset="0"/>
              </a:rPr>
              <a:t>rapport de l’Eglise à la guérison</a:t>
            </a:r>
            <a:r>
              <a:rPr lang="fr-CH" sz="2400" dirty="0">
                <a:effectLst/>
                <a:latin typeface="Helvetica Neue" panose="02000503000000020004" pitchFamily="2" charset="0"/>
              </a:rPr>
              <a:t>, et de voir peu à peu, sans doute autour du XIIe ou XIIIe siècle, qu’un nouveau système de signes apparaît. </a:t>
            </a:r>
          </a:p>
          <a:p>
            <a:r>
              <a:rPr lang="fr-CH" sz="2400" dirty="0">
                <a:effectLst/>
                <a:latin typeface="Helvetica Neue" panose="02000503000000020004" pitchFamily="2" charset="0"/>
              </a:rPr>
              <a:t>On observe non plus seulement les maladies venant des dieux, mais également les maladies venant du corps des hommes. </a:t>
            </a:r>
          </a:p>
          <a:p>
            <a:r>
              <a:rPr lang="fr-CH" sz="2400" dirty="0">
                <a:effectLst/>
                <a:latin typeface="Helvetica Neue" panose="02000503000000020004" pitchFamily="2" charset="0"/>
              </a:rPr>
              <a:t>Pourquoi ? </a:t>
            </a:r>
            <a:r>
              <a:rPr lang="fr-CH" sz="2400" dirty="0">
                <a:effectLst/>
                <a:highlight>
                  <a:srgbClr val="FFFF00"/>
                </a:highlight>
                <a:latin typeface="Helvetica Neue" panose="02000503000000020004" pitchFamily="2" charset="0"/>
              </a:rPr>
              <a:t>Parce que l’économie commence à devenir organisée. On sort de l’esclavage</a:t>
            </a:r>
            <a:r>
              <a:rPr lang="fr-CH" sz="2400" dirty="0">
                <a:effectLst/>
                <a:latin typeface="Helvetica Neue" panose="02000503000000020004" pitchFamily="2" charset="0"/>
              </a:rPr>
              <a:t>. Les maladies dominantes sont les </a:t>
            </a:r>
            <a:r>
              <a:rPr lang="fr-CH" sz="2400" dirty="0">
                <a:effectLst/>
                <a:highlight>
                  <a:srgbClr val="FFFF00"/>
                </a:highlight>
                <a:latin typeface="Helvetica Neue" panose="02000503000000020004" pitchFamily="2" charset="0"/>
              </a:rPr>
              <a:t>épidémies</a:t>
            </a:r>
            <a:r>
              <a:rPr lang="fr-CH" sz="2400" dirty="0">
                <a:effectLst/>
                <a:latin typeface="Helvetica Neue" panose="02000503000000020004" pitchFamily="2" charset="0"/>
              </a:rPr>
              <a:t> qui commencent à circuler comme les hommes et les marchandises.</a:t>
            </a:r>
          </a:p>
        </p:txBody>
      </p:sp>
      <p:pic>
        <p:nvPicPr>
          <p:cNvPr id="6" name="Image 5">
            <a:extLst>
              <a:ext uri="{FF2B5EF4-FFF2-40B4-BE49-F238E27FC236}">
                <a16:creationId xmlns:a16="http://schemas.microsoft.com/office/drawing/2014/main" id="{0CA97402-CBCA-3D40-9204-745AE462BC05}"/>
              </a:ext>
            </a:extLst>
          </p:cNvPr>
          <p:cNvPicPr>
            <a:picLocks noChangeAspect="1"/>
          </p:cNvPicPr>
          <p:nvPr/>
        </p:nvPicPr>
        <p:blipFill>
          <a:blip r:embed="rId2"/>
          <a:stretch>
            <a:fillRect/>
          </a:stretch>
        </p:blipFill>
        <p:spPr>
          <a:xfrm>
            <a:off x="301469" y="880303"/>
            <a:ext cx="6845300" cy="2235200"/>
          </a:xfrm>
          <a:prstGeom prst="rect">
            <a:avLst/>
          </a:prstGeom>
        </p:spPr>
      </p:pic>
    </p:spTree>
    <p:extLst>
      <p:ext uri="{BB962C8B-B14F-4D97-AF65-F5344CB8AC3E}">
        <p14:creationId xmlns:p14="http://schemas.microsoft.com/office/powerpoint/2010/main" val="34381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3693</TotalTime>
  <Words>2740</Words>
  <Application>Microsoft Macintosh PowerPoint</Application>
  <PresentationFormat>Grand écran</PresentationFormat>
  <Paragraphs>105</Paragraphs>
  <Slides>34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Calibri Light</vt:lpstr>
      <vt:lpstr>Helvetica Neue</vt:lpstr>
      <vt:lpstr>Phosphate Inline</vt:lpstr>
      <vt:lpstr>Thème Office</vt:lpstr>
      <vt:lpstr>L'avenir de la vie 1981 (Michel Salomon)</vt:lpstr>
      <vt:lpstr>Présentation PowerPoint</vt:lpstr>
      <vt:lpstr>p. 263</vt:lpstr>
      <vt:lpstr>p. 264</vt:lpstr>
      <vt:lpstr>Présentation PowerPoint</vt:lpstr>
      <vt:lpstr>p. 265</vt:lpstr>
      <vt:lpstr>Présentation PowerPoint</vt:lpstr>
      <vt:lpstr>p. 267</vt:lpstr>
      <vt:lpstr>p. 268</vt:lpstr>
      <vt:lpstr>p. 268</vt:lpstr>
      <vt:lpstr>p. 269</vt:lpstr>
      <vt:lpstr>p. 269</vt:lpstr>
      <vt:lpstr>p. 270</vt:lpstr>
      <vt:lpstr>p. 270</vt:lpstr>
      <vt:lpstr>Présentation PowerPoint</vt:lpstr>
      <vt:lpstr>p. 270</vt:lpstr>
      <vt:lpstr>p. 272</vt:lpstr>
      <vt:lpstr>p. 272</vt:lpstr>
      <vt:lpstr>p. 272</vt:lpstr>
      <vt:lpstr>p. 272-273</vt:lpstr>
      <vt:lpstr>Présentation PowerPoint</vt:lpstr>
      <vt:lpstr>p. 273</vt:lpstr>
      <vt:lpstr>p. 273</vt:lpstr>
      <vt:lpstr>p. 274-275</vt:lpstr>
      <vt:lpstr>p. 275</vt:lpstr>
      <vt:lpstr>p. 276</vt:lpstr>
      <vt:lpstr>p. 276</vt:lpstr>
      <vt:lpstr>p. 276</vt:lpstr>
      <vt:lpstr>p. 277</vt:lpstr>
      <vt:lpstr>p. 277</vt:lpstr>
      <vt:lpstr>p. 278</vt:lpstr>
      <vt:lpstr>p. 278</vt:lpstr>
      <vt:lpstr>p. 278-279</vt:lpstr>
      <vt:lpstr>L'avenir de la vie … selon Jacques Attali en 1981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L'avenir de la vie 1981 (Michel Salomon)</dc:title>
  <dc:creator>Microsoft Office User</dc:creator>
  <cp:lastModifiedBy>Microsoft Office User</cp:lastModifiedBy>
  <cp:revision>188</cp:revision>
  <dcterms:created xsi:type="dcterms:W3CDTF">2021-08-17T13:58:17Z</dcterms:created>
  <dcterms:modified xsi:type="dcterms:W3CDTF">2021-08-20T03:56:17Z</dcterms:modified>
</cp:coreProperties>
</file>