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0" r:id="rId3"/>
    <p:sldId id="270" r:id="rId4"/>
    <p:sldId id="263" r:id="rId5"/>
    <p:sldId id="264" r:id="rId6"/>
    <p:sldId id="257" r:id="rId7"/>
    <p:sldId id="265" r:id="rId8"/>
    <p:sldId id="266" r:id="rId9"/>
    <p:sldId id="267" r:id="rId10"/>
    <p:sldId id="269" r:id="rId11"/>
    <p:sldId id="268" r:id="rId12"/>
    <p:sldId id="274" r:id="rId13"/>
    <p:sldId id="271" r:id="rId14"/>
    <p:sldId id="259" r:id="rId1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A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27"/>
    <p:restoredTop sz="94618"/>
  </p:normalViewPr>
  <p:slideViewPr>
    <p:cSldViewPr snapToGrid="0" snapToObjects="1">
      <p:cViewPr varScale="1">
        <p:scale>
          <a:sx n="84" d="100"/>
          <a:sy n="84" d="100"/>
        </p:scale>
        <p:origin x="208" y="7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30T15:58:27.73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68,'36'-9,"-5"1,-23 8,4 0,9 0,-6 0,5 0,-4 0,-6 0,13 0,-9 0,2 0,3 0,-8 0,8 0,-2 0,-4 0,7 0,-7 0,3 0,1 0,-1 0,1 0,-1 0,1 0,0 0,-1 0,1 0,-1 0,1 0,0 0,-1-3,1 2,-1-3,1 4,-1 0,1 0,0 0,-1 0,1 0,-1 0,1 0,-1 0,1 0,0 0,-1 0,1 0,-1 0,1 0,0 0,-1 0,1 0,-1 0,1 0,-1 0,1 0,0 0,-1 0,1 0,-1 0,1 0,-1 0,1 0,0 0,-1 0,1 0,-1 0,1 0,0 0,-1 0,1 0,-1 0,1 0,-1 0,1 0,0 0,-1 0,1 0,-1 0,1 0,-1 0,1 0,0-4,-1 3,1-2,-1 3,1-4,-1 3,1-3,0 4,-1 0,1 0,-1-4,1 4,0-4,-1 4,1 0,-1 0,1 0,-1 0,1 0,0 0,-1 0,1 0,-1 0,1 0,-1 0,1 0,0 0,-1 0,1 0,-1 0,1 0,0 0,-1 0,1-4,-1 3,1-3,-1 4,1 0,0 0,-1 0,1 0,-1 0,1-3,-1 2,1-3,0 4,-1 0,1 0,-1 0,1 0,0 0,-1 0,1 0,-1 0,1 0,-1 0,1 0,0 0,-1 0,1 0,0 0,0 0,0 0,0 0,-1 0,1 0,4 0,-7 0,6 0,-7 0,4 0,-1 0,1 0,-1 0,1 0,-1 0,1 0,0 0,-1 0,1 0,-1 0,1 0,0 0,-1 0,1 0,-1 0,1 0,-1 0,1 0,0 0,-1 0,1 0,-1 0,1 0,-1 0,1 0,0 0,-1 0,1 0,-1 0,1 0,0 0,-1 0,1 0,-1 0,1 0,-1 0,1 0,0 0,-1 4,-3 0,-1 12,-7-2,-2 2,-3-4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30T15:58:45.82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67,'36'-10,"-5"3,-23 7,4 0,9 0,-6 0,5 0,-4 0,-6 0,13 0,-9 0,2 0,3 0,-8 0,8 0,-2 0,-4 0,7 0,-7 0,3 0,1 0,-1 0,1 0,-1 0,1 0,0 0,-1 0,1 0,-1 0,1 0,0 0,-1-4,1 3,-1-2,1 3,-1 0,1 0,0 0,-1 0,1 0,-1 0,1 0,-1 0,1 0,0 0,-1 0,1 0,-1 0,1 0,0 0,-1 0,1 0,-1 0,1 0,-1 0,1 0,0 0,-1 0,1 0,-1 0,1 0,-1 0,1 0,0 0,-1 0,1 0,-1 0,1 0,0 0,-1 0,1 0,-1 0,1 0,-1 0,1 0,0 0,-1 0,1 0,-1 0,1 0,-1 0,1 0,0-4,-1 3,1-3,-1 4,1-4,-1 3,1-2,0 3,-1 0,1 0,-1-4,1 3,0-3,-1 4,1 0,-1 0,1 0,-1 0,1 0,0 0,-1 0,1 0,-1 0,1 0,-1 0,1 0,0 0,-1 0,1 0,-1 0,1 0,0 0,-1 0,1-3,-1 2,1-3,-1 4,1 0,0 0,-1 0,1 0,-1 0,1-4,-1 3,1-3,0 4,-1 0,1 0,-1 0,1 0,0 0,-1 0,1 0,-1 0,1 0,-1 0,1 0,0 0,-1 0,1 0,0 0,0 0,0 0,0 0,-1 0,1 0,4 0,-7 0,6 0,-7 0,4 0,-1 0,1 0,-1 0,1 0,-1 0,1 0,0 0,-1 0,1 0,-1 0,1 0,0 0,-1 0,1 0,-1 0,1 0,-1 0,1 0,0 0,-1 0,1 0,-1 0,1 0,-1 0,1 0,0 0,-1 0,1 0,-1 0,1 0,0 0,-1 0,1 0,-1 0,1 0,-1 0,1 0,0 0,-1 4,-3 1,-1 10,-7-1,-2 3,-3-5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30T15:58:36.11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68,'36'-9,"-5"1,-23 8,4 0,9 0,-6 0,5 0,-4 0,-6 0,13 0,-9 0,2 0,3 0,-8 0,8 0,-2 0,-4 0,7 0,-7 0,3 0,1 0,-1 0,1 0,-1 0,1 0,0 0,-1 0,1 0,-1 0,1 0,0 0,-1-3,1 2,-1-3,1 4,-1 0,1 0,0 0,-1 0,1 0,-1 0,1 0,-1 0,1 0,0 0,-1 0,1 0,-1 0,1 0,0 0,-1 0,1 0,-1 0,1 0,-1 0,1 0,0 0,-1 0,1 0,-1 0,1 0,-1 0,1 0,0 0,-1 0,1 0,-1 0,1 0,0 0,-1 0,1 0,-1 0,1 0,-1 0,1 0,0 0,-1 0,1 0,-1 0,1 0,-1 0,1 0,0-4,-1 3,1-2,-1 3,1-4,-1 3,1-3,0 4,-1 0,1 0,-1-4,1 4,0-4,-1 4,1 0,-1 0,1 0,-1 0,1 0,0 0,-1 0,1 0,-1 0,1 0,-1 0,1 0,0 0,-1 0,1 0,-1 0,1 0,0 0,-1 0,1-4,-1 3,1-3,-1 4,1 0,0 0,-1 0,1 0,-1 0,1-3,-1 2,1-3,0 4,-1 0,1 0,-1 0,1 0,0 0,-1 0,1 0,-1 0,1 0,-1 0,1 0,0 0,-1 0,1 0,0 0,0 0,0 0,0 0,-1 0,1 0,4 0,-7 0,6 0,-7 0,4 0,-1 0,1 0,-1 0,1 0,-1 0,1 0,0 0,-1 0,1 0,-1 0,1 0,0 0,-1 0,1 0,-1 0,1 0,-1 0,1 0,0 0,-1 0,1 0,-1 0,1 0,-1 0,1 0,0 0,-1 0,1 0,-1 0,1 0,0 0,-1 0,1 0,-1 0,1 0,-1 0,1 0,0 0,-1 4,-3 0,-1 12,-7-2,-2 2,-3-4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30T15:59:09.78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68,'36'-9,"-5"1,-23 8,4 0,9 0,-6 0,5 0,-4 0,-6 0,13 0,-9 0,2 0,3 0,-8 0,8 0,-2 0,-4 0,7 0,-7 0,3 0,1 0,-1 0,1 0,-1 0,1 0,0 0,-1 0,1 0,-1 0,1 0,0 0,-1-3,1 2,-1-3,1 4,-1 0,1 0,0 0,-1 0,1 0,-1 0,1 0,-1 0,1 0,0 0,-1 0,1 0,-1 0,1 0,0 0,-1 0,1 0,-1 0,1 0,-1 0,1 0,0 0,-1 0,1 0,-1 0,1 0,-1 0,1 0,0 0,-1 0,1 0,-1 0,1 0,0 0,-1 0,1 0,-1 0,1 0,-1 0,1 0,0 0,-1 0,1 0,-1 0,1 0,-1 0,1 0,0-4,-1 3,1-2,-1 3,1-4,-1 3,1-3,0 4,-1 0,1 0,-1-4,1 4,0-4,-1 4,1 0,-1 0,1 0,-1 0,1 0,0 0,-1 0,1 0,-1 0,1 0,-1 0,1 0,0 0,-1 0,1 0,-1 0,1 0,0 0,-1 0,1-4,-1 3,1-3,-1 4,1 0,0 0,-1 0,1 0,-1 0,1-3,-1 2,1-3,0 4,-1 0,1 0,-1 0,1 0,0 0,-1 0,1 0,-1 0,1 0,-1 0,1 0,0 0,-1 0,1 0,0 0,0 0,0 0,0 0,-1 0,1 0,4 0,-7 0,6 0,-7 0,4 0,-1 0,1 0,-1 0,1 0,-1 0,1 0,0 0,-1 0,1 0,-1 0,1 0,0 0,-1 0,1 0,-1 0,1 0,-1 0,1 0,0 0,-1 0,1 0,-1 0,1 0,-1 0,1 0,0 0,-1 0,1 0,-1 0,1 0,0 0,-1 0,1 0,-1 0,1 0,-1 0,1 0,0 0,-1 4,-3 0,-1 12,-7-2,-2 2,-3-4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30T15:58:37.73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68,'36'-9,"-5"1,-23 8,4 0,9 0,-6 0,5 0,-4 0,-6 0,13 0,-9 0,2 0,3 0,-8 0,8 0,-2 0,-4 0,7 0,-7 0,3 0,1 0,-1 0,1 0,-1 0,1 0,0 0,-1 0,1 0,-1 0,1 0,0 0,-1-3,1 2,-1-3,1 4,-1 0,1 0,0 0,-1 0,1 0,-1 0,1 0,-1 0,1 0,0 0,-1 0,1 0,-1 0,1 0,0 0,-1 0,1 0,-1 0,1 0,-1 0,1 0,0 0,-1 0,1 0,-1 0,1 0,-1 0,1 0,0 0,-1 0,1 0,-1 0,1 0,0 0,-1 0,1 0,-1 0,1 0,-1 0,1 0,0 0,-1 0,1 0,-1 0,1 0,-1 0,1 0,0-4,-1 3,1-2,-1 3,1-4,-1 3,1-3,0 4,-1 0,1 0,-1-4,1 4,0-4,-1 4,1 0,-1 0,1 0,-1 0,1 0,0 0,-1 0,1 0,-1 0,1 0,-1 0,1 0,0 0,-1 0,1 0,-1 0,1 0,0 0,-1 0,1-4,-1 3,1-3,-1 4,1 0,0 0,-1 0,1 0,-1 0,1-3,-1 2,1-3,0 4,-1 0,1 0,-1 0,1 0,0 0,-1 0,1 0,-1 0,1 0,-1 0,1 0,0 0,-1 0,1 0,0 0,0 0,0 0,0 0,-1 0,1 0,4 0,-7 0,6 0,-7 0,4 0,-1 0,1 0,-1 0,1 0,-1 0,1 0,0 0,-1 0,1 0,-1 0,1 0,0 0,-1 0,1 0,-1 0,1 0,-1 0,1 0,0 0,-1 0,1 0,-1 0,1 0,-1 0,1 0,0 0,-1 0,1 0,-1 0,1 0,0 0,-1 0,1 0,-1 0,1 0,-1 0,1 0,0 0,-1 4,-3 0,-1 12,-7-2,-2 2,-3-4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30T15:59:15.79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68,'36'-9,"-5"1,-23 8,4 0,9 0,-6 0,5 0,-4 0,-6 0,13 0,-9 0,2 0,3 0,-8 0,8 0,-2 0,-4 0,7 0,-7 0,3 0,1 0,-1 0,1 0,-1 0,1 0,0 0,-1 0,1 0,-1 0,1 0,0 0,-1-3,1 2,-1-3,1 4,-1 0,1 0,0 0,-1 0,1 0,-1 0,1 0,-1 0,1 0,0 0,-1 0,1 0,-1 0,1 0,0 0,-1 0,1 0,-1 0,1 0,-1 0,1 0,0 0,-1 0,1 0,-1 0,1 0,-1 0,1 0,0 0,-1 0,1 0,-1 0,1 0,0 0,-1 0,1 0,-1 0,1 0,-1 0,1 0,0 0,-1 0,1 0,-1 0,1 0,-1 0,1 0,0-4,-1 3,1-2,-1 3,1-4,-1 3,1-3,0 4,-1 0,1 0,-1-4,1 4,0-4,-1 4,1 0,-1 0,1 0,-1 0,1 0,0 0,-1 0,1 0,-1 0,1 0,-1 0,1 0,0 0,-1 0,1 0,-1 0,1 0,0 0,-1 0,1-4,-1 3,1-3,-1 4,1 0,0 0,-1 0,1 0,-1 0,1-3,-1 2,1-3,0 4,-1 0,1 0,-1 0,1 0,0 0,-1 0,1 0,-1 0,1 0,-1 0,1 0,0 0,-1 0,1 0,0 0,0 0,0 0,0 0,-1 0,1 0,4 0,-7 0,6 0,-7 0,4 0,-1 0,1 0,-1 0,1 0,-1 0,1 0,0 0,-1 0,1 0,-1 0,1 0,0 0,-1 0,1 0,-1 0,1 0,-1 0,1 0,0 0,-1 0,1 0,-1 0,1 0,-1 0,1 0,0 0,-1 0,1 0,-1 0,1 0,0 0,-1 0,1 0,-1 0,1 0,-1 0,1 0,0 0,-1 4,-3 0,-1 12,-7-2,-2 2,-3-4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30T16:27:50.65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0,'71'0,"1"0,23 0,-37 0,-8 0,-20 0,20 0,-39 0,0 0,9 0,-6 0,6 0,-4 0,-4 0,9 0,-9 0,9 0,-9 0,8 0,-8 0,9 0,-9 0,9 0,-9 0,9 0,-9 0,8 0,-8 0,9 5,-9-4,4 4,0-5,1 0,0 0,-2 0,1 0,1 0,0 0,-1 0,0 5,-4-4,8 4,-7 0,2-4,1 4,1 0,0-4,-1 4,0-5,-4 5,8-4,-8 4,4 0,0-4,-4 4,9-5,-9 0,4 4,-1 3,-7 8,1 2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30T16:27:55.20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0,'60'0,"-5"0,-29 0,-1 0,6 0,-6 0,-7 0,5 0,-11 0,5 0,0 0,-5 0,10 0,-10 0,3 0,1 0,1 0,0 0,-1 0,0 0,1 0,0 0,-2 0,1 0,1 0,0 0,-1 0,0 0,1 0,0 0,-2 0,1 0,2 0,-1 0,0 0,0 0,-5 0,10 0,-4 0,-1 0,0 0,-1 0,-4 0,9 0,-9 0,8 0,-8 0,9 0,-9 0,9 0,-9 0,9 0,-9 0,8 0,-8 0,4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30T15:59:15.79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68,'36'-9,"-5"1,-23 8,4 0,9 0,-6 0,5 0,-4 0,-6 0,13 0,-9 0,2 0,3 0,-8 0,8 0,-2 0,-4 0,7 0,-7 0,3 0,1 0,-1 0,1 0,-1 0,1 0,0 0,-1 0,1 0,-1 0,1 0,0 0,-1-3,1 2,-1-3,1 4,-1 0,1 0,0 0,-1 0,1 0,-1 0,1 0,-1 0,1 0,0 0,-1 0,1 0,-1 0,1 0,0 0,-1 0,1 0,-1 0,1 0,-1 0,1 0,0 0,-1 0,1 0,-1 0,1 0,-1 0,1 0,0 0,-1 0,1 0,-1 0,1 0,0 0,-1 0,1 0,-1 0,1 0,-1 0,1 0,0 0,-1 0,1 0,-1 0,1 0,-1 0,1 0,0-4,-1 3,1-2,-1 3,1-4,-1 3,1-3,0 4,-1 0,1 0,-1-4,1 4,0-4,-1 4,1 0,-1 0,1 0,-1 0,1 0,0 0,-1 0,1 0,-1 0,1 0,-1 0,1 0,0 0,-1 0,1 0,-1 0,1 0,0 0,-1 0,1-4,-1 3,1-3,-1 4,1 0,0 0,-1 0,1 0,-1 0,1-3,-1 2,1-3,0 4,-1 0,1 0,-1 0,1 0,0 0,-1 0,1 0,-1 0,1 0,-1 0,1 0,0 0,-1 0,1 0,0 0,0 0,0 0,0 0,-1 0,1 0,4 0,-7 0,6 0,-7 0,4 0,-1 0,1 0,-1 0,1 0,-1 0,1 0,0 0,-1 0,1 0,-1 0,1 0,0 0,-1 0,1 0,-1 0,1 0,-1 0,1 0,0 0,-1 0,1 0,-1 0,1 0,-1 0,1 0,0 0,-1 0,1 0,-1 0,1 0,0 0,-1 0,1 0,-1 0,1 0,-1 0,1 0,0 0,-1 4,-3 0,-1 12,-7-2,-2 2,-3-4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9E55E4-4782-0543-A48D-155D991F12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97C1FF4-2F8A-0D40-BF2D-E78BC6C9C5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EA10E86-18E3-4141-AF4A-83A82126C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C59C9-8F6D-D246-9AF9-4BC1CC41BC25}" type="datetimeFigureOut">
              <a:rPr lang="fr-FR" smtClean="0"/>
              <a:t>30/12/2021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2716473-6B72-7449-9579-D58CE1800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9429C9E-450D-2F44-BD72-746C15100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0C8E8-AE00-4149-9A33-23A27AB64A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9826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16F507-1373-7C43-A3E4-674534EFC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9130DFF-5A8E-BA4F-83C6-87A3F72EAD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F15C15D-9558-B64A-B2DF-4AB770557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C59C9-8F6D-D246-9AF9-4BC1CC41BC25}" type="datetimeFigureOut">
              <a:rPr lang="fr-FR" smtClean="0"/>
              <a:t>30/12/2021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1B55D36-92C0-BE42-8DD7-E8827AF26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00AE605-E699-6741-8F07-DFDA1D6E3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0C8E8-AE00-4149-9A33-23A27AB64A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3500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D2FC957A-ACA7-9A43-8610-C10156B807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96991CF-784C-1744-8966-B583DFECB8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68992D2-6886-0443-BA98-C55EFAE41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C59C9-8F6D-D246-9AF9-4BC1CC41BC25}" type="datetimeFigureOut">
              <a:rPr lang="fr-FR" smtClean="0"/>
              <a:t>30/12/2021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720727A-A7A3-DF40-88BC-76759B129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A166CD7-75C3-8945-920E-2E91EB2EF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0C8E8-AE00-4149-9A33-23A27AB64A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4536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0517F5-4DF6-9B40-BC9F-124363B99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6226F5B-E7B0-B641-81F8-2F135F676B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82893D2-49BE-6B4E-9935-D29224536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C59C9-8F6D-D246-9AF9-4BC1CC41BC25}" type="datetimeFigureOut">
              <a:rPr lang="fr-FR" smtClean="0"/>
              <a:t>30/12/2021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CD6BE62-AD04-6049-82B6-435B8B9E0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259396C-250A-0B4D-8CDF-BD1258912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0C8E8-AE00-4149-9A33-23A27AB64A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547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2D8B91-9005-884F-B0EE-35C0932D6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49C0637-C8CA-E349-9717-FFF8BCB17F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D72656C-2712-A34C-81BB-FE3305B77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C59C9-8F6D-D246-9AF9-4BC1CC41BC25}" type="datetimeFigureOut">
              <a:rPr lang="fr-FR" smtClean="0"/>
              <a:t>30/12/2021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129DFF9-7B59-834E-B34C-783E5EB61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82DE8E5-17A5-AD4B-A3B5-DF339C44F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0C8E8-AE00-4149-9A33-23A27AB64A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6346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8B0155-1ED7-8F4B-AE7E-C8CA71209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41D4CA8-D02C-B04F-A6B5-043FD9482E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726231A-AE16-C747-B073-F235F2E028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9630F8E-F527-904F-B74D-3F4CC9171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C59C9-8F6D-D246-9AF9-4BC1CC41BC25}" type="datetimeFigureOut">
              <a:rPr lang="fr-FR" smtClean="0"/>
              <a:t>30/12/2021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D2B269A-C090-3B44-9507-60F3620D8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218668C-2F96-CE47-AFB3-5DF7C0920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0C8E8-AE00-4149-9A33-23A27AB64A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4090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ED1715-DC3B-3E45-A412-F79436C3D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81F7320-3DEB-D146-9FF5-4DB150388C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A22C3BC-03A6-294A-BF1F-FB6B1C294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48F951E-0DC5-C145-BE3F-99B68FF684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2998C17-AD6F-6647-87F3-B6F9187A6C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613B9432-8794-0D4C-B0C7-EC10AEF87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C59C9-8F6D-D246-9AF9-4BC1CC41BC25}" type="datetimeFigureOut">
              <a:rPr lang="fr-FR" smtClean="0"/>
              <a:t>30/12/2021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E4EC1A7-4A7C-8140-A290-B4E76E9BE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9E644E7-91ED-DF49-B2B7-C3D37D434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0C8E8-AE00-4149-9A33-23A27AB64A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462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D1D290-2E88-A54D-9416-29FCF199A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16D1F85-2FC4-F740-BBB5-A8C03A9F7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C59C9-8F6D-D246-9AF9-4BC1CC41BC25}" type="datetimeFigureOut">
              <a:rPr lang="fr-FR" smtClean="0"/>
              <a:t>30/12/2021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6F6E388-4111-784F-8221-49E2E2DCE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504E6B6-4163-0A42-95FD-680367630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0C8E8-AE00-4149-9A33-23A27AB64A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4026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DD220A5-573B-DE49-B90B-28258BFDA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C59C9-8F6D-D246-9AF9-4BC1CC41BC25}" type="datetimeFigureOut">
              <a:rPr lang="fr-FR" smtClean="0"/>
              <a:t>30/12/2021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30AEE3F-0673-F44F-A32D-655C64240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3A1F738-E80E-564E-A284-FE21C78D9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0C8E8-AE00-4149-9A33-23A27AB64A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7282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AFF899-9FAE-474D-BEFB-A3B0AE188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8065EF5-438C-D24B-A803-4C82E5E759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CF624CE-6787-E344-975C-0DA6547381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79A7B0E-D03E-AF46-B670-87F3A9F6A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C59C9-8F6D-D246-9AF9-4BC1CC41BC25}" type="datetimeFigureOut">
              <a:rPr lang="fr-FR" smtClean="0"/>
              <a:t>30/12/2021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79E7A5C-FAEA-9048-85E7-4F07E5517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3F406C7-5E3D-B140-A26D-A6FDEA768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0C8E8-AE00-4149-9A33-23A27AB64A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2599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923C7A-AD10-644E-A391-52671F999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ACF101C-10FA-9E43-9568-5662842461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76CEFDB-94B9-E046-8851-3E12FDD4D3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2550F6E-9755-3948-B8F2-DB59BC2D4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C59C9-8F6D-D246-9AF9-4BC1CC41BC25}" type="datetimeFigureOut">
              <a:rPr lang="fr-FR" smtClean="0"/>
              <a:t>30/12/2021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C2A47CE-55F9-C640-9958-A0F8336D0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E457C8B-3CD4-A946-86DA-A6CE2B131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0C8E8-AE00-4149-9A33-23A27AB64A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1127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5706C9E-13FA-974D-8D98-A566629A2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D678A8A-FDFC-D643-AEF3-C7D10FFE47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F3144B6-8E71-DB4E-B88C-AC23A72A83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CC59C9-8F6D-D246-9AF9-4BC1CC41BC25}" type="datetimeFigureOut">
              <a:rPr lang="fr-FR" smtClean="0"/>
              <a:t>30/12/2021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44E5D15-2776-2F40-86DE-9E1D78CA97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3B860BC-68AA-8D44-BB4F-E04072C5C7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20C8E8-AE00-4149-9A33-23A27AB64A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1012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tiff"/><Relationship Id="rId4" Type="http://schemas.openxmlformats.org/officeDocument/2006/relationships/image" Target="../media/image28.tif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image" Target="../media/image4.tiff"/><Relationship Id="rId7" Type="http://schemas.openxmlformats.org/officeDocument/2006/relationships/image" Target="../media/image7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.xml"/><Relationship Id="rId5" Type="http://schemas.openxmlformats.org/officeDocument/2006/relationships/image" Target="../media/image6.tiff"/><Relationship Id="rId4" Type="http://schemas.openxmlformats.org/officeDocument/2006/relationships/image" Target="../media/image5.tiff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7" Type="http://schemas.openxmlformats.org/officeDocument/2006/relationships/customXml" Target="../ink/ink4.xml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customXml" Target="../ink/ink3.xml"/><Relationship Id="rId4" Type="http://schemas.openxmlformats.org/officeDocument/2006/relationships/image" Target="../media/image9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7" Type="http://schemas.openxmlformats.org/officeDocument/2006/relationships/customXml" Target="../ink/ink6.xml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customXml" Target="../ink/ink5.xml"/><Relationship Id="rId4" Type="http://schemas.openxmlformats.org/officeDocument/2006/relationships/image" Target="../media/image11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tiff"/><Relationship Id="rId3" Type="http://schemas.openxmlformats.org/officeDocument/2006/relationships/image" Target="../media/image15.tiff"/><Relationship Id="rId7" Type="http://schemas.openxmlformats.org/officeDocument/2006/relationships/image" Target="../media/image19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tiff"/><Relationship Id="rId5" Type="http://schemas.openxmlformats.org/officeDocument/2006/relationships/image" Target="../media/image17.tiff"/><Relationship Id="rId4" Type="http://schemas.openxmlformats.org/officeDocument/2006/relationships/image" Target="../media/image16.tif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ustomXml" Target="../ink/ink8.xml"/><Relationship Id="rId3" Type="http://schemas.openxmlformats.org/officeDocument/2006/relationships/image" Target="../media/image15.tiff"/><Relationship Id="rId7" Type="http://schemas.openxmlformats.org/officeDocument/2006/relationships/image" Target="../media/image23.png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7.xml"/><Relationship Id="rId5" Type="http://schemas.openxmlformats.org/officeDocument/2006/relationships/image" Target="../media/image22.tiff"/><Relationship Id="rId4" Type="http://schemas.openxmlformats.org/officeDocument/2006/relationships/image" Target="../media/image21.tiff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customXml" Target="../ink/ink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445288-67EA-ED40-8D94-2D6288030C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7" y="1630422"/>
            <a:ext cx="9144000" cy="2387600"/>
          </a:xfrm>
        </p:spPr>
        <p:txBody>
          <a:bodyPr>
            <a:normAutofit/>
          </a:bodyPr>
          <a:lstStyle/>
          <a:p>
            <a:r>
              <a:rPr lang="fr-FR" sz="8000" b="1" dirty="0">
                <a:latin typeface="+mn-lt"/>
              </a:rPr>
              <a:t>Bilan 2021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DCCEA03-2B47-DE44-B860-6D3DF8DA73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479" y="3481911"/>
            <a:ext cx="5847041" cy="1150524"/>
          </a:xfrm>
        </p:spPr>
        <p:txBody>
          <a:bodyPr>
            <a:noAutofit/>
          </a:bodyPr>
          <a:lstStyle/>
          <a:p>
            <a:r>
              <a:rPr lang="fr-FR" sz="6600" dirty="0">
                <a:latin typeface="Zapfino" panose="03030300040707070C03" pitchFamily="66" charset="77"/>
              </a:rPr>
              <a:t>en Suisse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E49DB6F-9F27-2940-A850-BF6F06574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2448" y="907640"/>
            <a:ext cx="4007098" cy="1959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484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ACC442-5721-B64C-834B-3ACE92FC0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258" y="184435"/>
            <a:ext cx="10515600" cy="1325563"/>
          </a:xfrm>
        </p:spPr>
        <p:txBody>
          <a:bodyPr/>
          <a:lstStyle/>
          <a:p>
            <a:r>
              <a:rPr lang="fr-FR" b="1" dirty="0">
                <a:latin typeface="+mn-lt"/>
              </a:rPr>
              <a:t>Âge des personnes décédées </a:t>
            </a:r>
            <a:br>
              <a:rPr lang="fr-FR" b="1" dirty="0">
                <a:latin typeface="+mn-lt"/>
              </a:rPr>
            </a:br>
            <a:r>
              <a:rPr lang="fr-FR" b="1" dirty="0">
                <a:latin typeface="+mn-lt"/>
              </a:rPr>
              <a:t>« </a:t>
            </a:r>
            <a:r>
              <a:rPr lang="fr-FR" b="1" dirty="0" err="1">
                <a:latin typeface="+mn-lt"/>
              </a:rPr>
              <a:t>Covid</a:t>
            </a:r>
            <a:r>
              <a:rPr lang="fr-FR" b="1" dirty="0">
                <a:latin typeface="+mn-lt"/>
              </a:rPr>
              <a:t> »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4D4067C3-161E-9045-8B59-10ADB426469D}"/>
              </a:ext>
            </a:extLst>
          </p:cNvPr>
          <p:cNvSpPr txBox="1">
            <a:spLocks/>
          </p:cNvSpPr>
          <p:nvPr/>
        </p:nvSpPr>
        <p:spPr>
          <a:xfrm>
            <a:off x="2923786" y="862456"/>
            <a:ext cx="3281825" cy="10770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dirty="0">
                <a:latin typeface="+mn-lt"/>
              </a:rPr>
              <a:t>Rapport </a:t>
            </a:r>
          </a:p>
          <a:p>
            <a:r>
              <a:rPr lang="fr-FR" sz="2800" b="1" dirty="0">
                <a:latin typeface="+mn-lt"/>
              </a:rPr>
              <a:t>4 JANVIER </a:t>
            </a:r>
          </a:p>
          <a:p>
            <a:r>
              <a:rPr lang="fr-FR" sz="2800" b="1" dirty="0">
                <a:latin typeface="+mn-lt"/>
              </a:rPr>
              <a:t>202</a:t>
            </a:r>
            <a:r>
              <a:rPr lang="fr-FR" sz="2800" b="1" dirty="0">
                <a:solidFill>
                  <a:srgbClr val="FF0000"/>
                </a:solidFill>
                <a:latin typeface="+mn-lt"/>
              </a:rPr>
              <a:t>1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0F895E3-49DF-3047-8908-24470D1ED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1975" y="323952"/>
            <a:ext cx="3281825" cy="107700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0664475-5A35-DD49-992B-88AA420CBA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258" y="1944367"/>
            <a:ext cx="11582400" cy="5092700"/>
          </a:xfrm>
          <a:prstGeom prst="rect">
            <a:avLst/>
          </a:prstGeom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97BA7C1E-43C3-8B44-B209-2097EEB3F0FD}"/>
              </a:ext>
            </a:extLst>
          </p:cNvPr>
          <p:cNvSpPr/>
          <p:nvPr/>
        </p:nvSpPr>
        <p:spPr>
          <a:xfrm>
            <a:off x="3193562" y="4179107"/>
            <a:ext cx="845724" cy="833126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382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ACC442-5721-B64C-834B-3ACE92FC0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258" y="184435"/>
            <a:ext cx="10515600" cy="1325563"/>
          </a:xfrm>
        </p:spPr>
        <p:txBody>
          <a:bodyPr/>
          <a:lstStyle/>
          <a:p>
            <a:r>
              <a:rPr lang="fr-FR" b="1" dirty="0">
                <a:latin typeface="+mn-lt"/>
              </a:rPr>
              <a:t>Âge des personnes décédées </a:t>
            </a:r>
            <a:br>
              <a:rPr lang="fr-FR" b="1" dirty="0">
                <a:latin typeface="+mn-lt"/>
              </a:rPr>
            </a:br>
            <a:r>
              <a:rPr lang="fr-FR" b="1" dirty="0">
                <a:latin typeface="+mn-lt"/>
              </a:rPr>
              <a:t>« </a:t>
            </a:r>
            <a:r>
              <a:rPr lang="fr-FR" b="1" dirty="0" err="1">
                <a:latin typeface="+mn-lt"/>
              </a:rPr>
              <a:t>Covid</a:t>
            </a:r>
            <a:r>
              <a:rPr lang="fr-FR" b="1" dirty="0">
                <a:latin typeface="+mn-lt"/>
              </a:rPr>
              <a:t> » 1 an + tard …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4D4067C3-161E-9045-8B59-10ADB426469D}"/>
              </a:ext>
            </a:extLst>
          </p:cNvPr>
          <p:cNvSpPr txBox="1">
            <a:spLocks/>
          </p:cNvSpPr>
          <p:nvPr/>
        </p:nvSpPr>
        <p:spPr>
          <a:xfrm>
            <a:off x="537258" y="1509998"/>
            <a:ext cx="3044142" cy="11974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dirty="0">
                <a:latin typeface="+mn-lt"/>
              </a:rPr>
              <a:t>Rapport </a:t>
            </a:r>
          </a:p>
          <a:p>
            <a:r>
              <a:rPr lang="fr-FR" sz="2800" b="1" dirty="0">
                <a:latin typeface="+mn-lt"/>
              </a:rPr>
              <a:t>22 DECEMBRE 202</a:t>
            </a:r>
            <a:r>
              <a:rPr lang="fr-FR" sz="2800" b="1" dirty="0">
                <a:solidFill>
                  <a:srgbClr val="FF0000"/>
                </a:solidFill>
                <a:latin typeface="+mn-lt"/>
              </a:rPr>
              <a:t>1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0F895E3-49DF-3047-8908-24470D1ED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1975" y="323952"/>
            <a:ext cx="3281825" cy="107700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2F5B613-4320-CC4E-B1B2-501BD3E0D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5726" y="1381901"/>
            <a:ext cx="8770942" cy="5476099"/>
          </a:xfrm>
          <a:prstGeom prst="rect">
            <a:avLst/>
          </a:prstGeom>
          <a:ln w="57150">
            <a:noFill/>
          </a:ln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97BA7C1E-43C3-8B44-B209-2097EEB3F0FD}"/>
              </a:ext>
            </a:extLst>
          </p:cNvPr>
          <p:cNvSpPr/>
          <p:nvPr/>
        </p:nvSpPr>
        <p:spPr>
          <a:xfrm>
            <a:off x="4821723" y="3507585"/>
            <a:ext cx="925782" cy="747718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87268DD1-ED6D-8847-8161-70BEBEAF9B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4378" y="2511052"/>
            <a:ext cx="5782290" cy="3372048"/>
          </a:xfrm>
          <a:prstGeom prst="rect">
            <a:avLst/>
          </a:prstGeom>
          <a:ln w="50800">
            <a:solidFill>
              <a:srgbClr val="FF0000"/>
            </a:solidFill>
          </a:ln>
        </p:spPr>
      </p:pic>
      <p:sp>
        <p:nvSpPr>
          <p:cNvPr id="13" name="Flèche vers la gauche 12">
            <a:extLst>
              <a:ext uri="{FF2B5EF4-FFF2-40B4-BE49-F238E27FC236}">
                <a16:creationId xmlns:a16="http://schemas.microsoft.com/office/drawing/2014/main" id="{D6AE5BAE-F767-CE43-BA0A-F8D7631142FA}"/>
              </a:ext>
            </a:extLst>
          </p:cNvPr>
          <p:cNvSpPr/>
          <p:nvPr/>
        </p:nvSpPr>
        <p:spPr>
          <a:xfrm>
            <a:off x="5486401" y="3929134"/>
            <a:ext cx="2062207" cy="362486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E5E079FA-020F-264E-AD71-76D4E98A34D8}"/>
              </a:ext>
            </a:extLst>
          </p:cNvPr>
          <p:cNvSpPr txBox="1">
            <a:spLocks/>
          </p:cNvSpPr>
          <p:nvPr/>
        </p:nvSpPr>
        <p:spPr>
          <a:xfrm>
            <a:off x="7567263" y="3655201"/>
            <a:ext cx="3301143" cy="12728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200" dirty="0">
                <a:latin typeface="+mn-lt"/>
              </a:rPr>
              <a:t>le dernier décès 20-29 ans</a:t>
            </a:r>
          </a:p>
          <a:p>
            <a:r>
              <a:rPr lang="fr-FR" sz="2200" dirty="0">
                <a:latin typeface="+mn-lt"/>
              </a:rPr>
              <a:t>est « </a:t>
            </a:r>
            <a:r>
              <a:rPr lang="fr-FR" sz="2200" b="1" dirty="0">
                <a:latin typeface="+mn-lt"/>
              </a:rPr>
              <a:t>entièrement</a:t>
            </a:r>
            <a:r>
              <a:rPr lang="fr-FR" sz="2200" dirty="0">
                <a:latin typeface="+mn-lt"/>
              </a:rPr>
              <a:t> </a:t>
            </a:r>
            <a:r>
              <a:rPr lang="fr-FR" sz="2200" b="1" dirty="0">
                <a:latin typeface="+mn-lt"/>
              </a:rPr>
              <a:t>VACCINÉ</a:t>
            </a:r>
            <a:r>
              <a:rPr lang="fr-CH" sz="2200" b="1" dirty="0"/>
              <a:t> </a:t>
            </a:r>
            <a:r>
              <a:rPr lang="fr-FR" sz="2200" dirty="0">
                <a:latin typeface="+mn-lt"/>
              </a:rPr>
              <a:t>» </a:t>
            </a:r>
            <a:r>
              <a:rPr lang="fr-FR" sz="2200" b="1" dirty="0">
                <a:latin typeface="+mn-lt"/>
              </a:rPr>
              <a:t>!</a:t>
            </a:r>
            <a:endParaRPr lang="fr-FR" sz="22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E3A0B954-64FB-2A48-9ADF-E53478789188}"/>
              </a:ext>
            </a:extLst>
          </p:cNvPr>
          <p:cNvSpPr txBox="1">
            <a:spLocks/>
          </p:cNvSpPr>
          <p:nvPr/>
        </p:nvSpPr>
        <p:spPr>
          <a:xfrm>
            <a:off x="6549001" y="4595884"/>
            <a:ext cx="3914212" cy="12728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b="1" dirty="0">
                <a:solidFill>
                  <a:srgbClr val="FF0000"/>
                </a:solidFill>
                <a:latin typeface="+mn-lt"/>
              </a:rPr>
              <a:t>Où est le 3ème mort ?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E372A11E-07F6-9D49-A404-0821FC714B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498" y="3228914"/>
            <a:ext cx="2392669" cy="1387986"/>
          </a:xfrm>
          <a:prstGeom prst="rect">
            <a:avLst/>
          </a:prstGeom>
          <a:ln w="50800">
            <a:solidFill>
              <a:srgbClr val="FF0000"/>
            </a:solidFill>
          </a:ln>
        </p:spPr>
      </p:pic>
      <p:sp>
        <p:nvSpPr>
          <p:cNvPr id="18" name="Flèche vers la gauche 17">
            <a:extLst>
              <a:ext uri="{FF2B5EF4-FFF2-40B4-BE49-F238E27FC236}">
                <a16:creationId xmlns:a16="http://schemas.microsoft.com/office/drawing/2014/main" id="{D3FCDB2C-D07C-0948-AB13-308592E8A2AD}"/>
              </a:ext>
            </a:extLst>
          </p:cNvPr>
          <p:cNvSpPr/>
          <p:nvPr/>
        </p:nvSpPr>
        <p:spPr>
          <a:xfrm flipH="1">
            <a:off x="2252814" y="3761333"/>
            <a:ext cx="952466" cy="23434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Titre 1">
            <a:extLst>
              <a:ext uri="{FF2B5EF4-FFF2-40B4-BE49-F238E27FC236}">
                <a16:creationId xmlns:a16="http://schemas.microsoft.com/office/drawing/2014/main" id="{45A0C61B-24E9-824F-AE95-18056A01ABE2}"/>
              </a:ext>
            </a:extLst>
          </p:cNvPr>
          <p:cNvSpPr txBox="1">
            <a:spLocks/>
          </p:cNvSpPr>
          <p:nvPr/>
        </p:nvSpPr>
        <p:spPr>
          <a:xfrm>
            <a:off x="391498" y="4711583"/>
            <a:ext cx="2533989" cy="12728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200" dirty="0">
                <a:latin typeface="+mn-lt"/>
              </a:rPr>
              <a:t>le décès 10-19 ans </a:t>
            </a:r>
          </a:p>
          <a:p>
            <a:r>
              <a:rPr lang="fr-FR" sz="2200" dirty="0">
                <a:latin typeface="+mn-lt"/>
              </a:rPr>
              <a:t>a le statut « </a:t>
            </a:r>
            <a:r>
              <a:rPr lang="fr-FR" sz="2200" b="1" dirty="0">
                <a:latin typeface="+mn-lt"/>
              </a:rPr>
              <a:t>inconnu</a:t>
            </a:r>
            <a:r>
              <a:rPr lang="fr-CH" sz="2200" b="1" dirty="0"/>
              <a:t> </a:t>
            </a:r>
            <a:r>
              <a:rPr lang="fr-FR" sz="2200" dirty="0">
                <a:latin typeface="+mn-lt"/>
              </a:rPr>
              <a:t>» </a:t>
            </a:r>
            <a:r>
              <a:rPr lang="fr-FR" sz="2200" b="1" dirty="0">
                <a:latin typeface="+mn-lt"/>
              </a:rPr>
              <a:t>…</a:t>
            </a:r>
            <a:endParaRPr lang="fr-FR" sz="2200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05727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2" grpId="0" animBg="1"/>
      <p:bldP spid="13" grpId="0" animBg="1"/>
      <p:bldP spid="11" grpId="0"/>
      <p:bldP spid="14" grpId="0"/>
      <p:bldP spid="18" grpId="0" animBg="1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0D7E875-9FC9-3142-93DC-BEB14163F7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8502" y="0"/>
            <a:ext cx="67149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401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DD7EEA8A-B200-824F-877E-CFF96380C1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6880" y="76200"/>
            <a:ext cx="6680200" cy="67818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94778A0-2BEF-0C4C-92A7-D74A860538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2921" y="1645920"/>
            <a:ext cx="1210333" cy="1219200"/>
          </a:xfrm>
          <a:prstGeom prst="rect">
            <a:avLst/>
          </a:prstGeom>
        </p:spPr>
      </p:pic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AD90224E-807D-1A48-9568-3FF5FFB369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14400"/>
            <a:ext cx="6416041" cy="268224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fr-FR" sz="4000" b="1" dirty="0"/>
              <a:t>Bénéfices 2021 :</a:t>
            </a:r>
          </a:p>
          <a:p>
            <a:pPr>
              <a:buFont typeface="Wingdings" pitchFamily="2" charset="2"/>
              <a:buChar char="§"/>
            </a:pPr>
            <a:r>
              <a:rPr lang="fr-FR" b="1" dirty="0"/>
              <a:t>PFIZER</a:t>
            </a:r>
            <a:r>
              <a:rPr lang="fr-FR" dirty="0"/>
              <a:t> ➡️ </a:t>
            </a:r>
            <a:r>
              <a:rPr lang="fr-FR" b="1" dirty="0">
                <a:solidFill>
                  <a:srgbClr val="FF0000"/>
                </a:solidFill>
              </a:rPr>
              <a:t>12 milliards </a:t>
            </a:r>
            <a:r>
              <a:rPr lang="fr-FR" b="1" dirty="0"/>
              <a:t>💲</a:t>
            </a:r>
          </a:p>
          <a:p>
            <a:pPr>
              <a:buFont typeface="Wingdings" pitchFamily="2" charset="2"/>
              <a:buChar char="§"/>
            </a:pPr>
            <a:r>
              <a:rPr lang="fr-FR" b="1" dirty="0"/>
              <a:t>MODERNA</a:t>
            </a:r>
            <a:r>
              <a:rPr lang="fr-FR" dirty="0"/>
              <a:t> ➡️ </a:t>
            </a:r>
            <a:r>
              <a:rPr lang="fr-FR" b="1" dirty="0">
                <a:solidFill>
                  <a:srgbClr val="FF0000"/>
                </a:solidFill>
              </a:rPr>
              <a:t>13 milliards </a:t>
            </a:r>
            <a:r>
              <a:rPr lang="fr-FR" b="1" dirty="0"/>
              <a:t>💲</a:t>
            </a:r>
            <a:endParaRPr lang="fr-FR" dirty="0"/>
          </a:p>
          <a:p>
            <a:pPr>
              <a:buFont typeface="Wingdings" pitchFamily="2" charset="2"/>
              <a:buChar char="§"/>
            </a:pPr>
            <a:r>
              <a:rPr lang="fr-FR" b="1" dirty="0"/>
              <a:t>ASTRAZENECA</a:t>
            </a:r>
            <a:r>
              <a:rPr lang="fr-FR" dirty="0"/>
              <a:t> ➡️ </a:t>
            </a:r>
            <a:r>
              <a:rPr lang="fr-FR" b="1" dirty="0">
                <a:solidFill>
                  <a:srgbClr val="FF0000"/>
                </a:solidFill>
              </a:rPr>
              <a:t>1,7 milliard </a:t>
            </a:r>
            <a:r>
              <a:rPr lang="fr-FR" b="1" dirty="0"/>
              <a:t>💲</a:t>
            </a:r>
            <a:endParaRPr lang="fr-FR" dirty="0"/>
          </a:p>
          <a:p>
            <a:pPr>
              <a:buFont typeface="Wingdings" pitchFamily="2" charset="2"/>
              <a:buChar char="§"/>
            </a:pPr>
            <a:r>
              <a:rPr lang="fr-FR" b="1" dirty="0"/>
              <a:t>JOHNSON &amp; JOHNSON </a:t>
            </a:r>
            <a:r>
              <a:rPr lang="fr-FR" dirty="0"/>
              <a:t>➡️ </a:t>
            </a:r>
            <a:r>
              <a:rPr lang="fr-FR" b="1" dirty="0">
                <a:solidFill>
                  <a:srgbClr val="FF0000"/>
                </a:solidFill>
              </a:rPr>
              <a:t>8 milliards</a:t>
            </a:r>
            <a:r>
              <a:rPr lang="fr-FR" b="1" dirty="0"/>
              <a:t> 💲</a:t>
            </a:r>
            <a:endParaRPr lang="fr-FR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fr-FR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fr-FR" sz="2300" dirty="0"/>
              <a:t>Source : </a:t>
            </a:r>
            <a:r>
              <a:rPr lang="fr-FR" sz="2300" dirty="0" err="1"/>
              <a:t>zonebourse.com</a:t>
            </a:r>
            <a:endParaRPr lang="fr-FR" sz="2300" b="1" dirty="0"/>
          </a:p>
          <a:p>
            <a:pPr>
              <a:buFont typeface="Wingdings" pitchFamily="2" charset="2"/>
              <a:buChar char="§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5929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EA888F7B-E231-9349-A951-5780A39C4B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6520" y="127000"/>
            <a:ext cx="7204364" cy="6604000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167A619D-CFE4-7442-ABA5-D03E87DFBD02}"/>
              </a:ext>
            </a:extLst>
          </p:cNvPr>
          <p:cNvSpPr txBox="1">
            <a:spLocks/>
          </p:cNvSpPr>
          <p:nvPr/>
        </p:nvSpPr>
        <p:spPr>
          <a:xfrm>
            <a:off x="5612178" y="1464278"/>
            <a:ext cx="209502" cy="41024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28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63CB3830-5C59-8D48-801C-BF8947313328}"/>
              </a:ext>
            </a:extLst>
          </p:cNvPr>
          <p:cNvSpPr txBox="1">
            <a:spLocks/>
          </p:cNvSpPr>
          <p:nvPr/>
        </p:nvSpPr>
        <p:spPr>
          <a:xfrm>
            <a:off x="8492538" y="671798"/>
            <a:ext cx="209502" cy="41024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2800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22555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ACC442-5721-B64C-834B-3ACE92FC0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258" y="0"/>
            <a:ext cx="10515600" cy="1325563"/>
          </a:xfrm>
        </p:spPr>
        <p:txBody>
          <a:bodyPr/>
          <a:lstStyle/>
          <a:p>
            <a:r>
              <a:rPr lang="fr-FR" b="1" dirty="0">
                <a:latin typeface="+mn-lt"/>
              </a:rPr>
              <a:t>Mon bilan perso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7CA8430B-3032-D74C-BC66-6E4D2EB75F25}"/>
              </a:ext>
            </a:extLst>
          </p:cNvPr>
          <p:cNvSpPr txBox="1"/>
          <p:nvPr/>
        </p:nvSpPr>
        <p:spPr>
          <a:xfrm>
            <a:off x="1691640" y="1536174"/>
            <a:ext cx="826008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fr-CH" sz="2400" dirty="0">
                <a:effectLst/>
              </a:rPr>
              <a:t>259 Vidéos (93 sur Instagram + 166 sur </a:t>
            </a:r>
            <a:r>
              <a:rPr lang="fr-CH" sz="2400" dirty="0" err="1">
                <a:effectLst/>
              </a:rPr>
              <a:t>Odysee</a:t>
            </a:r>
            <a:r>
              <a:rPr lang="fr-CH" sz="2400" dirty="0">
                <a:effectLst/>
              </a:rPr>
              <a:t> &amp; </a:t>
            </a:r>
            <a:r>
              <a:rPr lang="fr-CH" sz="2400" dirty="0" err="1">
                <a:effectLst/>
              </a:rPr>
              <a:t>Rumble</a:t>
            </a:r>
            <a:r>
              <a:rPr lang="fr-CH" sz="2400" dirty="0">
                <a:effectLst/>
              </a:rPr>
              <a:t>)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fr-CH" sz="2400" dirty="0">
                <a:effectLst/>
              </a:rPr>
              <a:t>44 Manifs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fr-CH" sz="2400" dirty="0"/>
              <a:t>? </a:t>
            </a:r>
            <a:r>
              <a:rPr lang="fr-CH" sz="2400" dirty="0">
                <a:effectLst/>
              </a:rPr>
              <a:t>Publications (FB, </a:t>
            </a:r>
            <a:r>
              <a:rPr lang="fr-CH" sz="2400" dirty="0" err="1">
                <a:effectLst/>
              </a:rPr>
              <a:t>Twittter</a:t>
            </a:r>
            <a:r>
              <a:rPr lang="fr-CH" sz="2400" dirty="0">
                <a:effectLst/>
              </a:rPr>
              <a:t>, VK, </a:t>
            </a:r>
            <a:r>
              <a:rPr lang="fr-CH" sz="2400" dirty="0" err="1">
                <a:effectLst/>
              </a:rPr>
              <a:t>Insta</a:t>
            </a:r>
            <a:r>
              <a:rPr lang="fr-CH" sz="2400" dirty="0">
                <a:effectLst/>
              </a:rPr>
              <a:t>, </a:t>
            </a:r>
            <a:r>
              <a:rPr lang="fr-CH" sz="2400" dirty="0" err="1">
                <a:effectLst/>
              </a:rPr>
              <a:t>Telegram</a:t>
            </a:r>
            <a:r>
              <a:rPr lang="fr-CH" sz="2400" dirty="0">
                <a:effectLst/>
              </a:rPr>
              <a:t>, …) 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fr-CH" sz="2400" dirty="0">
                <a:effectLst/>
              </a:rPr>
              <a:t>7 Coups de </a:t>
            </a:r>
            <a:r>
              <a:rPr lang="fr-CH" dirty="0"/>
              <a:t>❤️</a:t>
            </a:r>
            <a:r>
              <a:rPr lang="fr-CH" sz="2400" dirty="0">
                <a:effectLst/>
              </a:rPr>
              <a:t> 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fr-CH" sz="2400" dirty="0">
                <a:effectLst/>
              </a:rPr>
              <a:t>7 Auditions par le DIP 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fr-CH" sz="2400" dirty="0">
                <a:effectLst/>
              </a:rPr>
              <a:t>31 000 CHF de frais d'avocat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fr-CH" sz="2400" dirty="0">
                <a:effectLst/>
              </a:rPr>
              <a:t> 49 Articles calomnieux contre moi (dont j'ai connaissance..)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fr-CH" sz="2400" dirty="0">
                <a:effectLst/>
              </a:rPr>
              <a:t>12 Purges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E19E0738-7AC1-584F-AEAB-35CC0B4179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0115" y="4346872"/>
            <a:ext cx="1581150" cy="1447800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F5598657-1E4D-FA40-A3D0-86DD6D5D8ED6}"/>
              </a:ext>
            </a:extLst>
          </p:cNvPr>
          <p:cNvSpPr txBox="1"/>
          <p:nvPr/>
        </p:nvSpPr>
        <p:spPr>
          <a:xfrm>
            <a:off x="1691640" y="4609107"/>
            <a:ext cx="69646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fr-CH" sz="2400" dirty="0">
                <a:effectLst/>
              </a:rPr>
              <a:t>Messages de soutien : TROP, impossible à compter !</a:t>
            </a:r>
          </a:p>
          <a:p>
            <a:r>
              <a:rPr lang="fr-CH" sz="2400" dirty="0"/>
              <a:t>                                                                               </a:t>
            </a:r>
            <a:r>
              <a:rPr lang="fr-CH" sz="2400" dirty="0" err="1"/>
              <a:t>MERCiiii</a:t>
            </a:r>
            <a:r>
              <a:rPr lang="fr-CH" sz="2400" dirty="0"/>
              <a:t> !</a:t>
            </a:r>
            <a:endParaRPr lang="fr-CH" sz="2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34646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ACC442-5721-B64C-834B-3ACE92FC0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258" y="0"/>
            <a:ext cx="10515600" cy="1325563"/>
          </a:xfrm>
        </p:spPr>
        <p:txBody>
          <a:bodyPr/>
          <a:lstStyle/>
          <a:p>
            <a:r>
              <a:rPr lang="fr-FR" b="1" dirty="0">
                <a:latin typeface="+mn-lt"/>
              </a:rPr>
              <a:t>Rapport hebdomadaire 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4D4067C3-161E-9045-8B59-10ADB426469D}"/>
              </a:ext>
            </a:extLst>
          </p:cNvPr>
          <p:cNvSpPr txBox="1">
            <a:spLocks/>
          </p:cNvSpPr>
          <p:nvPr/>
        </p:nvSpPr>
        <p:spPr>
          <a:xfrm>
            <a:off x="537258" y="56908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latin typeface="+mn-lt"/>
              </a:rPr>
              <a:t>OCTOBRE 2020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0F895E3-49DF-3047-8908-24470D1ED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1975" y="323952"/>
            <a:ext cx="3281825" cy="107700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B9C11F2-FFF8-024F-81BC-45D972F0A3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0048" y="1400960"/>
            <a:ext cx="2883061" cy="94099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00B5A60-441A-6344-A337-8532900376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008" y="1646096"/>
            <a:ext cx="8038098" cy="477886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AE19D91-7EE4-3C48-AF9F-1D17DB2A65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258" y="6356350"/>
            <a:ext cx="5175250" cy="501650"/>
          </a:xfrm>
          <a:prstGeom prst="rect">
            <a:avLst/>
          </a:prstGeom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AFDAA368-2936-1049-BE12-67A87AD80BAE}"/>
              </a:ext>
            </a:extLst>
          </p:cNvPr>
          <p:cNvSpPr/>
          <p:nvPr/>
        </p:nvSpPr>
        <p:spPr>
          <a:xfrm>
            <a:off x="4730448" y="4669427"/>
            <a:ext cx="551596" cy="392683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5299B86D-D77E-E34F-BDB5-5A2E42910FBF}"/>
              </a:ext>
            </a:extLst>
          </p:cNvPr>
          <p:cNvSpPr/>
          <p:nvPr/>
        </p:nvSpPr>
        <p:spPr>
          <a:xfrm>
            <a:off x="4291001" y="5211904"/>
            <a:ext cx="1052906" cy="50165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4" name="Encre 13">
                <a:extLst>
                  <a:ext uri="{FF2B5EF4-FFF2-40B4-BE49-F238E27FC236}">
                    <a16:creationId xmlns:a16="http://schemas.microsoft.com/office/drawing/2014/main" id="{D96B0797-B37F-BC46-99F0-29F410C2974F}"/>
                  </a:ext>
                </a:extLst>
              </p14:cNvPr>
              <p14:cNvContentPartPr/>
              <p14:nvPr/>
            </p14:nvContentPartPr>
            <p14:xfrm>
              <a:off x="2203706" y="4867797"/>
              <a:ext cx="1166040" cy="24480"/>
            </p14:xfrm>
          </p:contentPart>
        </mc:Choice>
        <mc:Fallback>
          <p:pic>
            <p:nvPicPr>
              <p:cNvPr id="14" name="Encre 13">
                <a:extLst>
                  <a:ext uri="{FF2B5EF4-FFF2-40B4-BE49-F238E27FC236}">
                    <a16:creationId xmlns:a16="http://schemas.microsoft.com/office/drawing/2014/main" id="{D96B0797-B37F-BC46-99F0-29F410C2974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49706" y="4759797"/>
                <a:ext cx="1273680" cy="24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5" name="Encre 14">
                <a:extLst>
                  <a:ext uri="{FF2B5EF4-FFF2-40B4-BE49-F238E27FC236}">
                    <a16:creationId xmlns:a16="http://schemas.microsoft.com/office/drawing/2014/main" id="{73104407-6D2F-BF4D-A2FE-5F12B2C22EC7}"/>
                  </a:ext>
                </a:extLst>
              </p14:cNvPr>
              <p14:cNvContentPartPr/>
              <p14:nvPr/>
            </p14:nvContentPartPr>
            <p14:xfrm>
              <a:off x="672782" y="5397254"/>
              <a:ext cx="1166040" cy="24480"/>
            </p14:xfrm>
          </p:contentPart>
        </mc:Choice>
        <mc:Fallback>
          <p:pic>
            <p:nvPicPr>
              <p:cNvPr id="15" name="Encre 14">
                <a:extLst>
                  <a:ext uri="{FF2B5EF4-FFF2-40B4-BE49-F238E27FC236}">
                    <a16:creationId xmlns:a16="http://schemas.microsoft.com/office/drawing/2014/main" id="{73104407-6D2F-BF4D-A2FE-5F12B2C22EC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18782" y="5290819"/>
                <a:ext cx="1273680" cy="23699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52658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ACC442-5721-B64C-834B-3ACE92FC0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258" y="0"/>
            <a:ext cx="10515600" cy="1325563"/>
          </a:xfrm>
        </p:spPr>
        <p:txBody>
          <a:bodyPr/>
          <a:lstStyle/>
          <a:p>
            <a:r>
              <a:rPr lang="fr-FR" b="1" dirty="0">
                <a:latin typeface="+mn-lt"/>
              </a:rPr>
              <a:t>Rapport hebdomadaire 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4D4067C3-161E-9045-8B59-10ADB426469D}"/>
              </a:ext>
            </a:extLst>
          </p:cNvPr>
          <p:cNvSpPr txBox="1">
            <a:spLocks/>
          </p:cNvSpPr>
          <p:nvPr/>
        </p:nvSpPr>
        <p:spPr>
          <a:xfrm>
            <a:off x="537258" y="56908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latin typeface="+mn-lt"/>
              </a:rPr>
              <a:t>NOVEMBRE 2020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0F895E3-49DF-3047-8908-24470D1ED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1975" y="323952"/>
            <a:ext cx="3281825" cy="107700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B9C11F2-FFF8-024F-81BC-45D972F0A3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0048" y="1400960"/>
            <a:ext cx="2883061" cy="94099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383448E-4E68-2743-8F7F-D8926618BB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397" y="1646096"/>
            <a:ext cx="8282651" cy="456146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9" name="Encre 8">
                <a:extLst>
                  <a:ext uri="{FF2B5EF4-FFF2-40B4-BE49-F238E27FC236}">
                    <a16:creationId xmlns:a16="http://schemas.microsoft.com/office/drawing/2014/main" id="{EA2F59D3-0C75-5648-90A5-3BAFF349B2A8}"/>
                  </a:ext>
                </a:extLst>
              </p14:cNvPr>
              <p14:cNvContentPartPr/>
              <p14:nvPr/>
            </p14:nvContentPartPr>
            <p14:xfrm>
              <a:off x="2087959" y="4659453"/>
              <a:ext cx="1166040" cy="24480"/>
            </p14:xfrm>
          </p:contentPart>
        </mc:Choice>
        <mc:Fallback>
          <p:pic>
            <p:nvPicPr>
              <p:cNvPr id="9" name="Encre 8">
                <a:extLst>
                  <a:ext uri="{FF2B5EF4-FFF2-40B4-BE49-F238E27FC236}">
                    <a16:creationId xmlns:a16="http://schemas.microsoft.com/office/drawing/2014/main" id="{EA2F59D3-0C75-5648-90A5-3BAFF349B2A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033959" y="4551813"/>
                <a:ext cx="1273680" cy="24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0" name="Encre 9">
                <a:extLst>
                  <a:ext uri="{FF2B5EF4-FFF2-40B4-BE49-F238E27FC236}">
                    <a16:creationId xmlns:a16="http://schemas.microsoft.com/office/drawing/2014/main" id="{A216E10B-F425-9648-A25F-22CFB95BDDB5}"/>
                  </a:ext>
                </a:extLst>
              </p14:cNvPr>
              <p14:cNvContentPartPr/>
              <p14:nvPr/>
            </p14:nvContentPartPr>
            <p14:xfrm>
              <a:off x="654628" y="5187424"/>
              <a:ext cx="1166040" cy="24480"/>
            </p14:xfrm>
          </p:contentPart>
        </mc:Choice>
        <mc:Fallback>
          <p:pic>
            <p:nvPicPr>
              <p:cNvPr id="10" name="Encre 9">
                <a:extLst>
                  <a:ext uri="{FF2B5EF4-FFF2-40B4-BE49-F238E27FC236}">
                    <a16:creationId xmlns:a16="http://schemas.microsoft.com/office/drawing/2014/main" id="{A216E10B-F425-9648-A25F-22CFB95BDDB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00628" y="5079784"/>
                <a:ext cx="1273680" cy="24012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Ellipse 10">
            <a:extLst>
              <a:ext uri="{FF2B5EF4-FFF2-40B4-BE49-F238E27FC236}">
                <a16:creationId xmlns:a16="http://schemas.microsoft.com/office/drawing/2014/main" id="{217A06B2-3F71-C24F-8F4D-F0BFC9946530}"/>
              </a:ext>
            </a:extLst>
          </p:cNvPr>
          <p:cNvSpPr/>
          <p:nvPr/>
        </p:nvSpPr>
        <p:spPr>
          <a:xfrm>
            <a:off x="5008418" y="4462613"/>
            <a:ext cx="551596" cy="392683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1BDBC861-3052-E14C-B81A-87D6A122F29C}"/>
              </a:ext>
            </a:extLst>
          </p:cNvPr>
          <p:cNvSpPr/>
          <p:nvPr/>
        </p:nvSpPr>
        <p:spPr>
          <a:xfrm>
            <a:off x="4551732" y="4983476"/>
            <a:ext cx="1052906" cy="50165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5661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ACC442-5721-B64C-834B-3ACE92FC0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258" y="0"/>
            <a:ext cx="10515600" cy="1325563"/>
          </a:xfrm>
        </p:spPr>
        <p:txBody>
          <a:bodyPr/>
          <a:lstStyle/>
          <a:p>
            <a:r>
              <a:rPr lang="fr-FR" b="1" dirty="0">
                <a:latin typeface="+mn-lt"/>
              </a:rPr>
              <a:t>Rapport hebdomadaire 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4D4067C3-161E-9045-8B59-10ADB426469D}"/>
              </a:ext>
            </a:extLst>
          </p:cNvPr>
          <p:cNvSpPr txBox="1">
            <a:spLocks/>
          </p:cNvSpPr>
          <p:nvPr/>
        </p:nvSpPr>
        <p:spPr>
          <a:xfrm>
            <a:off x="537258" y="56908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latin typeface="+mn-lt"/>
              </a:rPr>
              <a:t>DECEMBRE 202</a:t>
            </a:r>
            <a:r>
              <a:rPr lang="fr-FR" b="1" dirty="0">
                <a:solidFill>
                  <a:srgbClr val="FF0000"/>
                </a:solidFill>
                <a:latin typeface="+mn-lt"/>
              </a:rPr>
              <a:t>1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0F895E3-49DF-3047-8908-24470D1ED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1975" y="323952"/>
            <a:ext cx="3281825" cy="107700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B9C11F2-FFF8-024F-81BC-45D972F0A3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0048" y="1400960"/>
            <a:ext cx="2883061" cy="94099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B4B96F2-0219-2F4C-966D-3CE48F2664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258" y="1400960"/>
            <a:ext cx="8142790" cy="545704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9" name="Encre 8">
                <a:extLst>
                  <a:ext uri="{FF2B5EF4-FFF2-40B4-BE49-F238E27FC236}">
                    <a16:creationId xmlns:a16="http://schemas.microsoft.com/office/drawing/2014/main" id="{1F886AC5-F484-2844-BCEB-3F1378AACDE5}"/>
                  </a:ext>
                </a:extLst>
              </p14:cNvPr>
              <p14:cNvContentPartPr/>
              <p14:nvPr/>
            </p14:nvContentPartPr>
            <p14:xfrm>
              <a:off x="745296" y="4728901"/>
              <a:ext cx="1166040" cy="24480"/>
            </p14:xfrm>
          </p:contentPart>
        </mc:Choice>
        <mc:Fallback>
          <p:pic>
            <p:nvPicPr>
              <p:cNvPr id="9" name="Encre 8">
                <a:extLst>
                  <a:ext uri="{FF2B5EF4-FFF2-40B4-BE49-F238E27FC236}">
                    <a16:creationId xmlns:a16="http://schemas.microsoft.com/office/drawing/2014/main" id="{1F886AC5-F484-2844-BCEB-3F1378AACDE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91296" y="4621261"/>
                <a:ext cx="1273680" cy="24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0" name="Encre 9">
                <a:extLst>
                  <a:ext uri="{FF2B5EF4-FFF2-40B4-BE49-F238E27FC236}">
                    <a16:creationId xmlns:a16="http://schemas.microsoft.com/office/drawing/2014/main" id="{9313F0EA-5138-C247-B337-C913CC43F28A}"/>
                  </a:ext>
                </a:extLst>
              </p14:cNvPr>
              <p14:cNvContentPartPr/>
              <p14:nvPr/>
            </p14:nvContentPartPr>
            <p14:xfrm>
              <a:off x="745296" y="5117976"/>
              <a:ext cx="1166040" cy="24480"/>
            </p14:xfrm>
          </p:contentPart>
        </mc:Choice>
        <mc:Fallback>
          <p:pic>
            <p:nvPicPr>
              <p:cNvPr id="10" name="Encre 9">
                <a:extLst>
                  <a:ext uri="{FF2B5EF4-FFF2-40B4-BE49-F238E27FC236}">
                    <a16:creationId xmlns:a16="http://schemas.microsoft.com/office/drawing/2014/main" id="{9313F0EA-5138-C247-B337-C913CC43F28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91296" y="5010336"/>
                <a:ext cx="1273680" cy="24012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Ellipse 10">
            <a:extLst>
              <a:ext uri="{FF2B5EF4-FFF2-40B4-BE49-F238E27FC236}">
                <a16:creationId xmlns:a16="http://schemas.microsoft.com/office/drawing/2014/main" id="{AA098B9E-B915-824D-A48C-DBAFE11DD2FC}"/>
              </a:ext>
            </a:extLst>
          </p:cNvPr>
          <p:cNvSpPr/>
          <p:nvPr/>
        </p:nvSpPr>
        <p:spPr>
          <a:xfrm>
            <a:off x="3596128" y="4509409"/>
            <a:ext cx="551596" cy="392683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97BA7C1E-43C3-8B44-B209-2097EEB3F0FD}"/>
              </a:ext>
            </a:extLst>
          </p:cNvPr>
          <p:cNvSpPr/>
          <p:nvPr/>
        </p:nvSpPr>
        <p:spPr>
          <a:xfrm>
            <a:off x="3214555" y="4932240"/>
            <a:ext cx="1052906" cy="50165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3436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ACC442-5721-B64C-834B-3ACE92FC0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258" y="0"/>
            <a:ext cx="10515600" cy="1325563"/>
          </a:xfrm>
        </p:spPr>
        <p:txBody>
          <a:bodyPr/>
          <a:lstStyle/>
          <a:p>
            <a:r>
              <a:rPr lang="fr-FR" b="1" dirty="0">
                <a:latin typeface="+mn-lt"/>
              </a:rPr>
              <a:t>Décès en fonction du statut vaccinal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C419E50-2D74-3C4A-AC02-DF110328E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298" y="1426197"/>
            <a:ext cx="10625560" cy="543180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0D073CA-1AA8-0B40-B0B6-F35F4F6A81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258" y="969892"/>
            <a:ext cx="9755528" cy="711341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12986B49-B922-6544-AC80-39827F874A8B}"/>
              </a:ext>
            </a:extLst>
          </p:cNvPr>
          <p:cNvSpPr/>
          <p:nvPr/>
        </p:nvSpPr>
        <p:spPr>
          <a:xfrm>
            <a:off x="5415022" y="2651125"/>
            <a:ext cx="1726558" cy="693363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A9D24370-5CC5-3F46-AEE8-729B39CB2FD5}"/>
              </a:ext>
            </a:extLst>
          </p:cNvPr>
          <p:cNvSpPr/>
          <p:nvPr/>
        </p:nvSpPr>
        <p:spPr>
          <a:xfrm>
            <a:off x="8888394" y="2648139"/>
            <a:ext cx="1262604" cy="604348"/>
          </a:xfrm>
          <a:prstGeom prst="ellipse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F1E8C779-866A-3242-81F1-CFDA7F9B8DAF}"/>
              </a:ext>
            </a:extLst>
          </p:cNvPr>
          <p:cNvSpPr/>
          <p:nvPr/>
        </p:nvSpPr>
        <p:spPr>
          <a:xfrm>
            <a:off x="6961208" y="2648139"/>
            <a:ext cx="1927186" cy="708257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3FE9B59C-3AC6-3B41-806F-09D083426838}"/>
              </a:ext>
            </a:extLst>
          </p:cNvPr>
          <p:cNvSpPr/>
          <p:nvPr/>
        </p:nvSpPr>
        <p:spPr>
          <a:xfrm>
            <a:off x="9970626" y="2648139"/>
            <a:ext cx="1262604" cy="604348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9989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1" animBg="1"/>
      <p:bldP spid="8" grpId="1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ACC442-5721-B64C-834B-3ACE92FC0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258" y="0"/>
            <a:ext cx="10515600" cy="1325563"/>
          </a:xfrm>
        </p:spPr>
        <p:txBody>
          <a:bodyPr>
            <a:normAutofit/>
          </a:bodyPr>
          <a:lstStyle/>
          <a:p>
            <a:r>
              <a:rPr lang="fr-CH" b="1" dirty="0">
                <a:latin typeface="+mn-lt"/>
              </a:rPr>
              <a:t>Déclarations d’effets indésirables </a:t>
            </a:r>
            <a:br>
              <a:rPr lang="fr-CH" b="1" dirty="0">
                <a:latin typeface="+mn-lt"/>
              </a:rPr>
            </a:br>
            <a:r>
              <a:rPr lang="fr-CH" sz="3600" b="1" dirty="0">
                <a:latin typeface="+mn-lt"/>
              </a:rPr>
              <a:t>présumés de vaccins contre le Covid-19</a:t>
            </a:r>
            <a:endParaRPr lang="fr-FR" sz="3600" b="1" dirty="0">
              <a:latin typeface="+mn-lt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3853B53-7501-E34F-A015-8EE076EAEC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7258" y="2072639"/>
            <a:ext cx="1193800" cy="4191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7CBEC25-6CCE-A045-83EC-5F4FDD3DB0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258" y="1352549"/>
            <a:ext cx="2540000" cy="10668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C57E468-336A-2B4D-BE81-B617A3A7DD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604" y="2536189"/>
            <a:ext cx="2715308" cy="205351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849D64B-7D32-4841-99F6-42AE6F27A8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4912" y="2551429"/>
            <a:ext cx="3501390" cy="254193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6F804D4-3C24-454C-92A9-73C6B96E13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1370" y="148590"/>
            <a:ext cx="3517900" cy="26289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CE3922B0-4240-A446-BB76-C4AA657A19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07520" y="2716782"/>
            <a:ext cx="2153800" cy="1611476"/>
          </a:xfrm>
          <a:prstGeom prst="rect">
            <a:avLst/>
          </a:prstGeom>
        </p:spPr>
      </p:pic>
      <p:sp>
        <p:nvSpPr>
          <p:cNvPr id="17" name="Titre 1">
            <a:extLst>
              <a:ext uri="{FF2B5EF4-FFF2-40B4-BE49-F238E27FC236}">
                <a16:creationId xmlns:a16="http://schemas.microsoft.com/office/drawing/2014/main" id="{DB14A4BF-D1E3-1D45-8156-983B887B7176}"/>
              </a:ext>
            </a:extLst>
          </p:cNvPr>
          <p:cNvSpPr txBox="1">
            <a:spLocks/>
          </p:cNvSpPr>
          <p:nvPr/>
        </p:nvSpPr>
        <p:spPr>
          <a:xfrm>
            <a:off x="8465796" y="3704335"/>
            <a:ext cx="3276600" cy="1459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sz="2000" b="1" dirty="0">
                <a:latin typeface="+mn-lt"/>
              </a:rPr>
              <a:t>= 2,2 doses/«vacciné»</a:t>
            </a:r>
            <a:endParaRPr lang="fr-FR" sz="2000" b="1" dirty="0">
              <a:latin typeface="+mn-lt"/>
            </a:endParaRPr>
          </a:p>
        </p:txBody>
      </p:sp>
      <p:sp>
        <p:nvSpPr>
          <p:cNvPr id="18" name="Titre 1">
            <a:extLst>
              <a:ext uri="{FF2B5EF4-FFF2-40B4-BE49-F238E27FC236}">
                <a16:creationId xmlns:a16="http://schemas.microsoft.com/office/drawing/2014/main" id="{FCFABE8B-601E-2A4B-8770-79695D92D635}"/>
              </a:ext>
            </a:extLst>
          </p:cNvPr>
          <p:cNvSpPr txBox="1">
            <a:spLocks/>
          </p:cNvSpPr>
          <p:nvPr/>
        </p:nvSpPr>
        <p:spPr>
          <a:xfrm>
            <a:off x="8636695" y="1009167"/>
            <a:ext cx="3740030" cy="12181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sz="2000" b="1" dirty="0">
                <a:latin typeface="+mn-lt"/>
              </a:rPr>
              <a:t>(</a:t>
            </a:r>
            <a:r>
              <a:rPr lang="fr-CH" sz="2000" b="1" dirty="0">
                <a:solidFill>
                  <a:srgbClr val="FF0000"/>
                </a:solidFill>
                <a:latin typeface="+mn-lt"/>
              </a:rPr>
              <a:t>69% </a:t>
            </a:r>
            <a:r>
              <a:rPr lang="fr-CH" sz="2000" b="1" dirty="0">
                <a:latin typeface="+mn-lt"/>
              </a:rPr>
              <a:t>de la population)</a:t>
            </a:r>
            <a:endParaRPr lang="fr-FR" sz="2000" b="1" dirty="0">
              <a:latin typeface="+mn-lt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9F3AAA7E-4A6D-274A-89E7-E6AA1E9E1D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7258" y="5163699"/>
            <a:ext cx="10756900" cy="838200"/>
          </a:xfrm>
          <a:prstGeom prst="rect">
            <a:avLst/>
          </a:prstGeom>
        </p:spPr>
      </p:pic>
      <p:sp>
        <p:nvSpPr>
          <p:cNvPr id="20" name="Ellipse 19">
            <a:extLst>
              <a:ext uri="{FF2B5EF4-FFF2-40B4-BE49-F238E27FC236}">
                <a16:creationId xmlns:a16="http://schemas.microsoft.com/office/drawing/2014/main" id="{C0F48404-D2E3-854E-8B9C-360484BC8AED}"/>
              </a:ext>
            </a:extLst>
          </p:cNvPr>
          <p:cNvSpPr/>
          <p:nvPr/>
        </p:nvSpPr>
        <p:spPr>
          <a:xfrm>
            <a:off x="929111" y="5098444"/>
            <a:ext cx="853969" cy="480544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1E6970A0-465D-2B4C-8038-1B7D0C4964F4}"/>
              </a:ext>
            </a:extLst>
          </p:cNvPr>
          <p:cNvSpPr/>
          <p:nvPr/>
        </p:nvSpPr>
        <p:spPr>
          <a:xfrm>
            <a:off x="3255248" y="3065736"/>
            <a:ext cx="1416579" cy="1102647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Titre 1">
            <a:extLst>
              <a:ext uri="{FF2B5EF4-FFF2-40B4-BE49-F238E27FC236}">
                <a16:creationId xmlns:a16="http://schemas.microsoft.com/office/drawing/2014/main" id="{6648EA3F-FFCA-624D-BC83-524841C43470}"/>
              </a:ext>
            </a:extLst>
          </p:cNvPr>
          <p:cNvSpPr txBox="1">
            <a:spLocks/>
          </p:cNvSpPr>
          <p:nvPr/>
        </p:nvSpPr>
        <p:spPr>
          <a:xfrm>
            <a:off x="4601306" y="3464511"/>
            <a:ext cx="3740030" cy="12181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sz="1800" b="1" dirty="0">
                <a:latin typeface="+mn-lt"/>
              </a:rPr>
              <a:t>(</a:t>
            </a:r>
            <a:r>
              <a:rPr lang="fr-CH" sz="1800" b="1" dirty="0">
                <a:solidFill>
                  <a:srgbClr val="FF0000"/>
                </a:solidFill>
                <a:latin typeface="+mn-lt"/>
              </a:rPr>
              <a:t>0,6% </a:t>
            </a:r>
          </a:p>
          <a:p>
            <a:r>
              <a:rPr lang="fr-CH" sz="1800" b="1" dirty="0">
                <a:latin typeface="+mn-lt"/>
              </a:rPr>
              <a:t>des «vaccinés»)</a:t>
            </a:r>
            <a:endParaRPr lang="fr-FR" sz="1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53056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18" grpId="0"/>
      <p:bldP spid="20" grpId="0" animBg="1"/>
      <p:bldP spid="21" grpId="0" animBg="1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ACC442-5721-B64C-834B-3ACE92FC0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258" y="1"/>
            <a:ext cx="11349942" cy="1316354"/>
          </a:xfrm>
        </p:spPr>
        <p:txBody>
          <a:bodyPr>
            <a:normAutofit fontScale="90000"/>
          </a:bodyPr>
          <a:lstStyle/>
          <a:p>
            <a:r>
              <a:rPr lang="fr-CH" b="1" dirty="0">
                <a:latin typeface="+mn-lt"/>
              </a:rPr>
              <a:t>Âge médian des personnes avec effets indésirables </a:t>
            </a:r>
            <a:br>
              <a:rPr lang="fr-CH" b="1" dirty="0">
                <a:latin typeface="+mn-lt"/>
              </a:rPr>
            </a:br>
            <a:r>
              <a:rPr lang="fr-CH" sz="3600" b="1" dirty="0">
                <a:latin typeface="+mn-lt"/>
              </a:rPr>
              <a:t>présumés de </a:t>
            </a:r>
            <a:r>
              <a:rPr lang="fr-CH" sz="3600" b="1" dirty="0">
                <a:solidFill>
                  <a:srgbClr val="FF0000"/>
                </a:solidFill>
                <a:latin typeface="+mn-lt"/>
              </a:rPr>
              <a:t>vaccins </a:t>
            </a:r>
            <a:r>
              <a:rPr lang="fr-CH" sz="3600" b="1" dirty="0">
                <a:latin typeface="+mn-lt"/>
              </a:rPr>
              <a:t>contre le Covid-19</a:t>
            </a:r>
            <a:endParaRPr lang="fr-FR" sz="3600" b="1" dirty="0">
              <a:latin typeface="+mn-lt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3853B53-7501-E34F-A015-8EE076EAEC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7258" y="1280159"/>
            <a:ext cx="1193800" cy="4191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7CBEC25-6CCE-A045-83EC-5F4FDD3DB0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258" y="1352549"/>
            <a:ext cx="2540000" cy="10668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EA22E80-D162-194D-96F4-4DBEBEBED1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4987" y="2419349"/>
            <a:ext cx="9140142" cy="420773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5E45ED7-2372-2548-99A3-CD1DCC04DC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7258" y="1678401"/>
            <a:ext cx="8931958" cy="777143"/>
          </a:xfrm>
          <a:prstGeom prst="rect">
            <a:avLst/>
          </a:prstGeom>
        </p:spPr>
      </p:pic>
      <p:sp>
        <p:nvSpPr>
          <p:cNvPr id="23" name="Ellipse 22">
            <a:extLst>
              <a:ext uri="{FF2B5EF4-FFF2-40B4-BE49-F238E27FC236}">
                <a16:creationId xmlns:a16="http://schemas.microsoft.com/office/drawing/2014/main" id="{4A924701-42CB-EC4F-B743-79F05C3648CE}"/>
              </a:ext>
            </a:extLst>
          </p:cNvPr>
          <p:cNvSpPr/>
          <p:nvPr/>
        </p:nvSpPr>
        <p:spPr>
          <a:xfrm>
            <a:off x="6842727" y="1774312"/>
            <a:ext cx="731554" cy="480544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EC4549A2-38E9-ED4B-990D-A7579C1D9C5E}"/>
              </a:ext>
            </a:extLst>
          </p:cNvPr>
          <p:cNvSpPr/>
          <p:nvPr/>
        </p:nvSpPr>
        <p:spPr>
          <a:xfrm>
            <a:off x="6096000" y="2067434"/>
            <a:ext cx="853969" cy="480544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3C12BAC9-A4BA-A649-9E18-66FA04F50B19}"/>
                  </a:ext>
                </a:extLst>
              </p14:cNvPr>
              <p14:cNvContentPartPr/>
              <p14:nvPr/>
            </p14:nvContentPartPr>
            <p14:xfrm>
              <a:off x="4846440" y="2044560"/>
              <a:ext cx="456480" cy="39600"/>
            </p14:xfrm>
          </p:contentPart>
        </mc:Choice>
        <mc:Fallback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3C12BAC9-A4BA-A649-9E18-66FA04F50B1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792800" y="1936560"/>
                <a:ext cx="564120" cy="25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7" name="Encre 6">
                <a:extLst>
                  <a:ext uri="{FF2B5EF4-FFF2-40B4-BE49-F238E27FC236}">
                    <a16:creationId xmlns:a16="http://schemas.microsoft.com/office/drawing/2014/main" id="{D2628E5E-5737-ED4F-A4D3-AD381CFFD169}"/>
                  </a:ext>
                </a:extLst>
              </p14:cNvPr>
              <p14:cNvContentPartPr/>
              <p14:nvPr/>
            </p14:nvContentPartPr>
            <p14:xfrm>
              <a:off x="10520760" y="2069040"/>
              <a:ext cx="375840" cy="360"/>
            </p14:xfrm>
          </p:contentPart>
        </mc:Choice>
        <mc:Fallback>
          <p:pic>
            <p:nvPicPr>
              <p:cNvPr id="7" name="Encre 6">
                <a:extLst>
                  <a:ext uri="{FF2B5EF4-FFF2-40B4-BE49-F238E27FC236}">
                    <a16:creationId xmlns:a16="http://schemas.microsoft.com/office/drawing/2014/main" id="{D2628E5E-5737-ED4F-A4D3-AD381CFFD16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467120" y="1961040"/>
                <a:ext cx="483480" cy="21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90989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3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ACC442-5721-B64C-834B-3ACE92FC0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258" y="0"/>
            <a:ext cx="10515600" cy="1325563"/>
          </a:xfrm>
        </p:spPr>
        <p:txBody>
          <a:bodyPr/>
          <a:lstStyle/>
          <a:p>
            <a:r>
              <a:rPr lang="fr-FR" b="1" dirty="0">
                <a:latin typeface="+mn-lt"/>
              </a:rPr>
              <a:t>Âge médian des décès « </a:t>
            </a:r>
            <a:r>
              <a:rPr lang="fr-FR" b="1" dirty="0" err="1">
                <a:latin typeface="+mn-lt"/>
              </a:rPr>
              <a:t>Covid</a:t>
            </a:r>
            <a:r>
              <a:rPr lang="fr-FR" b="1" dirty="0">
                <a:latin typeface="+mn-lt"/>
              </a:rPr>
              <a:t> » </a:t>
            </a:r>
            <a:r>
              <a:rPr lang="fr-FR" b="1" dirty="0"/>
              <a:t>: </a:t>
            </a:r>
            <a:endParaRPr lang="fr-FR" b="1" dirty="0">
              <a:latin typeface="+mn-lt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0F895E3-49DF-3047-8908-24470D1ED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1975" y="323952"/>
            <a:ext cx="3281825" cy="107700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F91994B-7808-3242-A906-24BC772471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760" y="2729152"/>
            <a:ext cx="11188479" cy="2965093"/>
          </a:xfrm>
          <a:prstGeom prst="rect">
            <a:avLst/>
          </a:prstGeom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97BA7C1E-43C3-8B44-B209-2097EEB3F0FD}"/>
              </a:ext>
            </a:extLst>
          </p:cNvPr>
          <p:cNvSpPr/>
          <p:nvPr/>
        </p:nvSpPr>
        <p:spPr>
          <a:xfrm>
            <a:off x="6517029" y="4346029"/>
            <a:ext cx="925782" cy="513613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0" name="Encre 9">
                <a:extLst>
                  <a:ext uri="{FF2B5EF4-FFF2-40B4-BE49-F238E27FC236}">
                    <a16:creationId xmlns:a16="http://schemas.microsoft.com/office/drawing/2014/main" id="{9313F0EA-5138-C247-B337-C913CC43F28A}"/>
                  </a:ext>
                </a:extLst>
              </p14:cNvPr>
              <p14:cNvContentPartPr/>
              <p14:nvPr/>
            </p14:nvContentPartPr>
            <p14:xfrm>
              <a:off x="1949686" y="4636316"/>
              <a:ext cx="1166040" cy="24480"/>
            </p14:xfrm>
          </p:contentPart>
        </mc:Choice>
        <mc:Fallback>
          <p:pic>
            <p:nvPicPr>
              <p:cNvPr id="10" name="Encre 9">
                <a:extLst>
                  <a:ext uri="{FF2B5EF4-FFF2-40B4-BE49-F238E27FC236}">
                    <a16:creationId xmlns:a16="http://schemas.microsoft.com/office/drawing/2014/main" id="{9313F0EA-5138-C247-B337-C913CC43F28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95686" y="4528316"/>
                <a:ext cx="1273680" cy="240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0915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</TotalTime>
  <Words>234</Words>
  <Application>Microsoft Macintosh PowerPoint</Application>
  <PresentationFormat>Grand écran</PresentationFormat>
  <Paragraphs>46</Paragraphs>
  <Slides>14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Wingdings</vt:lpstr>
      <vt:lpstr>Zapfino</vt:lpstr>
      <vt:lpstr>Thème Office</vt:lpstr>
      <vt:lpstr>Bilan 2021</vt:lpstr>
      <vt:lpstr>Mon bilan perso</vt:lpstr>
      <vt:lpstr>Rapport hebdomadaire </vt:lpstr>
      <vt:lpstr>Rapport hebdomadaire </vt:lpstr>
      <vt:lpstr>Rapport hebdomadaire </vt:lpstr>
      <vt:lpstr>Décès en fonction du statut vaccinal</vt:lpstr>
      <vt:lpstr>Déclarations d’effets indésirables  présumés de vaccins contre le Covid-19</vt:lpstr>
      <vt:lpstr>Âge médian des personnes avec effets indésirables  présumés de vaccins contre le Covid-19</vt:lpstr>
      <vt:lpstr>Âge médian des décès « Covid » : </vt:lpstr>
      <vt:lpstr>Âge des personnes décédées  « Covid »</vt:lpstr>
      <vt:lpstr>Âge des personnes décédées  « Covid » 1 an + tard …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Bilan 2021</dc:title>
  <dc:creator>Microsoft Office User</dc:creator>
  <cp:lastModifiedBy>Microsoft Office User</cp:lastModifiedBy>
  <cp:revision>35</cp:revision>
  <dcterms:created xsi:type="dcterms:W3CDTF">2021-12-30T15:31:48Z</dcterms:created>
  <dcterms:modified xsi:type="dcterms:W3CDTF">2021-12-30T21:35:35Z</dcterms:modified>
</cp:coreProperties>
</file>