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6" r:id="rId3"/>
    <p:sldId id="329" r:id="rId4"/>
    <p:sldId id="330" r:id="rId5"/>
    <p:sldId id="316" r:id="rId6"/>
    <p:sldId id="328" r:id="rId7"/>
    <p:sldId id="321" r:id="rId8"/>
    <p:sldId id="319" r:id="rId9"/>
    <p:sldId id="324" r:id="rId10"/>
    <p:sldId id="327" r:id="rId11"/>
    <p:sldId id="331" r:id="rId12"/>
    <p:sldId id="323" r:id="rId13"/>
    <p:sldId id="335" r:id="rId14"/>
    <p:sldId id="332" r:id="rId15"/>
    <p:sldId id="334" r:id="rId16"/>
    <p:sldId id="336" r:id="rId17"/>
    <p:sldId id="320" r:id="rId18"/>
    <p:sldId id="337" r:id="rId19"/>
    <p:sldId id="325" r:id="rId20"/>
    <p:sldId id="339" r:id="rId21"/>
    <p:sldId id="313" r:id="rId22"/>
    <p:sldId id="340" r:id="rId23"/>
    <p:sldId id="341" r:id="rId24"/>
    <p:sldId id="28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2"/>
    <p:restoredTop sz="94621"/>
  </p:normalViewPr>
  <p:slideViewPr>
    <p:cSldViewPr snapToGrid="0" snapToObjects="1">
      <p:cViewPr>
        <p:scale>
          <a:sx n="110" d="100"/>
          <a:sy n="110" d="100"/>
        </p:scale>
        <p:origin x="80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2166-C0E3-CB4C-A8A3-9EE694A6CF7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7B1B1-9C48-8A4B-8600-4877FB8330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73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7F32A-F22B-764C-8964-625D4842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ACEAC2-3E09-5343-A0D0-5B994EEBE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9E849-610E-FF44-9C7B-69B12750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FBB071-D11C-BD4B-B768-1217366F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E7C319-9BFB-E04A-82FC-B31C61BE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4A05B-6A5D-B64C-B36E-44C99DE9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58C84E-B045-994B-9B94-F0B8FB9F0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989EE-9123-864A-A005-6654A884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9E53EA-5FF4-8F41-B372-F8EFF763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B0E144-03CA-484E-B66B-D12F7D71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9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274FE1-380C-E94B-B8B9-18636D292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863543-F576-B843-9055-96F6264D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2C2133-7E5C-0943-839E-1132F5D2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C4A885-CE5C-E540-9023-CA4856D6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9680F6-D1AB-374B-B005-BCB1F17C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88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A76B6-C150-F74E-9CCD-2AD6171C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792934-A52B-B049-80C1-7B770AB80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3141F-9578-4C46-9216-7E4AFB64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F24168-6042-A240-B198-AB435A88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1A98F0-EE89-8547-A769-9019FBF9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0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73392-E505-0947-8BFB-C8454509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C68D50-DA8D-7849-9633-95F409300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2601C6-563E-7149-89DC-50898962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281022-3B96-4D4F-8584-621648DD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480DEB-23F6-A540-8853-EA64EF4D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08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1F433-0E86-D74D-82B6-2830D740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37EFF3-FD1F-D44F-A72A-AA3086DD1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119E9C-9D7E-A845-B7E7-C584CF84F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48F82C-BE8A-8F40-8787-43313ED5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F1E77C-4F7F-AD42-8BC6-4095C055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A196B8-02BD-9D47-B0B2-22FC3380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21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D068A-C0DA-2A4A-925D-3D5F57B7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1C0A36-92E1-2A4A-85BF-10917F601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9B4BF6-E895-2046-BD1B-A4A89800E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C1BBC0-EEF2-5C44-83AD-06F4567F4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28C67A-D348-944C-9176-104FB490F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52DEE9-537D-CD4F-BC9B-3D774FC8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01C9BF-6A45-F342-A7FD-0337882A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D7B7EA-33D2-4047-A00B-6E84D96E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93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421BE-3022-4F40-B93A-E54EA80A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896520-B3FE-624A-9485-EE633033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F1A536-C576-124E-9BAC-CBC8F122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2997FB-2E7F-8249-91CA-BAAE4373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1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C4442F-1DF8-B648-B627-2E33A099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9D236F-DB9B-3F46-9229-C2DB1216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39F0B1-F54A-5145-9839-018478FD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60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D5A88-CDB9-624B-8352-4087D0AF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0CD6A4-C7A5-2948-A478-4FBAABC9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F85863-598C-CF46-959D-C8B75FDB9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E6DB47-46B3-5544-A66A-E610BE63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54ED6-C0BA-454D-AAF2-EE4626F4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4CAB7F-BB57-ED4D-BF92-B9808906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86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B3909-D103-4341-88BA-5A4715B8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7423A3-6C8C-0841-88F5-B721C0C9D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830518-8432-4B40-9733-735FC653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F07925-151E-5041-9A09-152A0B06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C80293-B695-DF43-A868-650A633F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F8B075-123D-284F-9BD4-8DB04845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9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336A94-004F-5D41-948E-E1C627D6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DB5A4E-5BCF-0C48-8B74-5D3CF4EA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79AF27-6950-7847-88B8-B763D0C93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2E68-98EB-9142-ACB2-8A688D8A966A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24FE58-4FAC-964A-960E-A1F367E09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D2BA60-6EEA-6244-9AC8-9977F429C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2932-499D-5249-9408-B7D1AF33D1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2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232E132-DE43-9746-8A18-9145C2A69C70}"/>
              </a:ext>
            </a:extLst>
          </p:cNvPr>
          <p:cNvSpPr txBox="1"/>
          <p:nvPr/>
        </p:nvSpPr>
        <p:spPr>
          <a:xfrm>
            <a:off x="1706434" y="3314959"/>
            <a:ext cx="8211288" cy="776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fr-CH" sz="6000" b="1" dirty="0">
                <a:ea typeface="Ayuthaya" pitchFamily="2" charset="-34"/>
                <a:cs typeface="Ayuthaya" pitchFamily="2" charset="-34"/>
              </a:rPr>
              <a:t>La Fondation Jean Jaurès</a:t>
            </a:r>
            <a:endParaRPr lang="fr-FR" sz="6000" b="1" dirty="0"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58EDE4-9567-F14D-B049-15B1BBAE0997}"/>
              </a:ext>
            </a:extLst>
          </p:cNvPr>
          <p:cNvSpPr txBox="1"/>
          <p:nvPr/>
        </p:nvSpPr>
        <p:spPr>
          <a:xfrm>
            <a:off x="1706434" y="3869938"/>
            <a:ext cx="72127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/>
              <a:t>Incubateur de la pensée « juste »</a:t>
            </a:r>
          </a:p>
          <a:p>
            <a:r>
              <a:rPr lang="fr-FR" sz="3600" dirty="0"/>
              <a:t>Et pourfendeur de « complotistes »</a:t>
            </a:r>
          </a:p>
        </p:txBody>
      </p:sp>
      <p:pic>
        <p:nvPicPr>
          <p:cNvPr id="1026" name="Picture 2" descr="Fondation Jean-Jaurès — Wikipédia">
            <a:extLst>
              <a:ext uri="{FF2B5EF4-FFF2-40B4-BE49-F238E27FC236}">
                <a16:creationId xmlns:a16="http://schemas.microsoft.com/office/drawing/2014/main" id="{CC863CAB-5428-CA97-A4E3-5D9E1E4B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86" y="429876"/>
            <a:ext cx="3479800" cy="233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091C4D1-3CAF-8E4A-AB78-E1989A2752B8}"/>
              </a:ext>
            </a:extLst>
          </p:cNvPr>
          <p:cNvSpPr txBox="1">
            <a:spLocks/>
          </p:cNvSpPr>
          <p:nvPr/>
        </p:nvSpPr>
        <p:spPr>
          <a:xfrm>
            <a:off x="718457" y="468302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>
                <a:latin typeface="+mn-lt"/>
              </a:rPr>
              <a:t>Ses observatoires</a:t>
            </a:r>
            <a:endParaRPr lang="fr-FR" sz="5400" dirty="0">
              <a:latin typeface="+mn-lt"/>
            </a:endParaRPr>
          </a:p>
        </p:txBody>
      </p:sp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38" y="332378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65F4586-154F-13A1-E0EA-DDE0A03F2D53}"/>
              </a:ext>
            </a:extLst>
          </p:cNvPr>
          <p:cNvSpPr txBox="1">
            <a:spLocks/>
          </p:cNvSpPr>
          <p:nvPr/>
        </p:nvSpPr>
        <p:spPr>
          <a:xfrm>
            <a:off x="5794549" y="461819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>
                <a:highlight>
                  <a:srgbClr val="FFFF00"/>
                </a:highlight>
                <a:latin typeface="+mn-lt"/>
              </a:rPr>
              <a:t>exactement 26.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91A5575-62BC-FD7F-17D4-9738856386B7}"/>
              </a:ext>
            </a:extLst>
          </p:cNvPr>
          <p:cNvSpPr txBox="1">
            <a:spLocks/>
          </p:cNvSpPr>
          <p:nvPr/>
        </p:nvSpPr>
        <p:spPr>
          <a:xfrm>
            <a:off x="718457" y="1264365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+mn-lt"/>
              </a:rPr>
              <a:t>Exemples :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27A4D10-C88C-5EFC-3FB0-D59EC28BB488}"/>
              </a:ext>
            </a:extLst>
          </p:cNvPr>
          <p:cNvSpPr txBox="1">
            <a:spLocks/>
          </p:cNvSpPr>
          <p:nvPr/>
        </p:nvSpPr>
        <p:spPr>
          <a:xfrm>
            <a:off x="1738365" y="2085795"/>
            <a:ext cx="10755086" cy="446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de l’opinion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de l’éducation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des radicalités politiques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sur l’efficacité de l’action publique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de l’égalité hommes-femmes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de l’expérimentation et de l’innovation locales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de la transition énergétique et sociale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de la culture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de la défense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des médias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Observatoire LGBTI+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96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2417FE3-12CE-2B8E-5775-C25919434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68" y="2918804"/>
            <a:ext cx="8042031" cy="347495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FE0C8D2-A46F-62E6-5ED0-1BA1ACE246FC}"/>
              </a:ext>
            </a:extLst>
          </p:cNvPr>
          <p:cNvSpPr txBox="1">
            <a:spLocks/>
          </p:cNvSpPr>
          <p:nvPr/>
        </p:nvSpPr>
        <p:spPr>
          <a:xfrm>
            <a:off x="718457" y="3696575"/>
            <a:ext cx="3850534" cy="172541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latin typeface="+mn-lt"/>
              </a:rPr>
              <a:t>Par quel moyen êtes-vous d’abord informé de l’actualité ?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3F5984B-9379-C24F-465C-D4F0A7723259}"/>
              </a:ext>
            </a:extLst>
          </p:cNvPr>
          <p:cNvSpPr txBox="1">
            <a:spLocks/>
          </p:cNvSpPr>
          <p:nvPr/>
        </p:nvSpPr>
        <p:spPr>
          <a:xfrm>
            <a:off x="5400105" y="3336986"/>
            <a:ext cx="1538199" cy="37717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latin typeface="+mn-lt"/>
              </a:rPr>
              <a:t> 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7E5A30D-8792-5B0C-D983-25C9E8058157}"/>
              </a:ext>
            </a:extLst>
          </p:cNvPr>
          <p:cNvSpPr/>
          <p:nvPr/>
        </p:nvSpPr>
        <p:spPr>
          <a:xfrm>
            <a:off x="9254041" y="3237375"/>
            <a:ext cx="601157" cy="60569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2" descr="Fondation Jean-Jaurès — Wikipédia">
            <a:extLst>
              <a:ext uri="{FF2B5EF4-FFF2-40B4-BE49-F238E27FC236}">
                <a16:creationId xmlns:a16="http://schemas.microsoft.com/office/drawing/2014/main" id="{93479EF4-70A0-73D0-1E55-FE2E9835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4" y="1354226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06BEF538-012F-6CC3-D919-4159FE2A084A}"/>
              </a:ext>
            </a:extLst>
          </p:cNvPr>
          <p:cNvSpPr txBox="1">
            <a:spLocks/>
          </p:cNvSpPr>
          <p:nvPr/>
        </p:nvSpPr>
        <p:spPr>
          <a:xfrm>
            <a:off x="368535" y="369480"/>
            <a:ext cx="7437732" cy="1293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300" b="1" dirty="0">
                <a:latin typeface="+mn-lt"/>
              </a:rPr>
              <a:t>Quelle confiance dans les médias ?</a:t>
            </a:r>
          </a:p>
          <a:p>
            <a:r>
              <a:rPr lang="fr-FR" sz="6200" b="1" dirty="0">
                <a:solidFill>
                  <a:srgbClr val="FF0000"/>
                </a:solidFill>
                <a:latin typeface="+mn-lt"/>
              </a:rPr>
              <a:t>conférence</a:t>
            </a:r>
          </a:p>
        </p:txBody>
      </p:sp>
      <p:pic>
        <p:nvPicPr>
          <p:cNvPr id="21" name="Picture 2" descr="Pourquoi organiser une conférence ? pourquoi y participer ? - Bird Office  Le Mag">
            <a:extLst>
              <a:ext uri="{FF2B5EF4-FFF2-40B4-BE49-F238E27FC236}">
                <a16:creationId xmlns:a16="http://schemas.microsoft.com/office/drawing/2014/main" id="{243593A5-CE13-C126-98C5-026E0811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3" y="369480"/>
            <a:ext cx="4014224" cy="17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9B023BC-F7B5-860C-10CC-FD1774CD8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753" y="2115641"/>
            <a:ext cx="1206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4" y="1354226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1C7FA8F-1153-CC43-8134-BC6E394C3A46}"/>
              </a:ext>
            </a:extLst>
          </p:cNvPr>
          <p:cNvSpPr txBox="1">
            <a:spLocks/>
          </p:cNvSpPr>
          <p:nvPr/>
        </p:nvSpPr>
        <p:spPr>
          <a:xfrm>
            <a:off x="368535" y="369480"/>
            <a:ext cx="7437732" cy="1293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300" b="1" dirty="0">
                <a:latin typeface="+mn-lt"/>
              </a:rPr>
              <a:t>Quelle confiance dans les médias ?</a:t>
            </a:r>
          </a:p>
          <a:p>
            <a:r>
              <a:rPr lang="fr-FR" sz="6200" b="1" dirty="0">
                <a:solidFill>
                  <a:srgbClr val="FF0000"/>
                </a:solidFill>
                <a:latin typeface="+mn-lt"/>
              </a:rPr>
              <a:t>conférence</a:t>
            </a:r>
          </a:p>
        </p:txBody>
      </p:sp>
      <p:pic>
        <p:nvPicPr>
          <p:cNvPr id="10242" name="Picture 2" descr="Pourquoi organiser une conférence ? pourquoi y participer ? - Bird Office  Le Mag">
            <a:extLst>
              <a:ext uri="{FF2B5EF4-FFF2-40B4-BE49-F238E27FC236}">
                <a16:creationId xmlns:a16="http://schemas.microsoft.com/office/drawing/2014/main" id="{AB15BA90-6058-477E-E851-D37C2897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3" y="369480"/>
            <a:ext cx="4014224" cy="17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3721CC3-8E14-61A9-E5A2-FBA841F24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" y="3266545"/>
            <a:ext cx="9956095" cy="17254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AE08692-E416-2426-E42F-BE1A3D111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54" y="4591368"/>
            <a:ext cx="11277691" cy="200452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B14DAEB-AD5D-CBB2-EE68-2F6BE8AAA674}"/>
              </a:ext>
            </a:extLst>
          </p:cNvPr>
          <p:cNvSpPr/>
          <p:nvPr/>
        </p:nvSpPr>
        <p:spPr>
          <a:xfrm>
            <a:off x="5450444" y="4752651"/>
            <a:ext cx="984221" cy="172541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065F047-E0CE-67EE-14E7-1DA909F4CF96}"/>
              </a:ext>
            </a:extLst>
          </p:cNvPr>
          <p:cNvSpPr txBox="1">
            <a:spLocks/>
          </p:cNvSpPr>
          <p:nvPr/>
        </p:nvSpPr>
        <p:spPr>
          <a:xfrm>
            <a:off x="368535" y="4761462"/>
            <a:ext cx="4997243" cy="172541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3200" b="1" dirty="0">
              <a:latin typeface="+mn-lt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F6AAC84-ED01-4B99-2086-262C178743C3}"/>
              </a:ext>
            </a:extLst>
          </p:cNvPr>
          <p:cNvCxnSpPr>
            <a:cxnSpLocks/>
          </p:cNvCxnSpPr>
          <p:nvPr/>
        </p:nvCxnSpPr>
        <p:spPr>
          <a:xfrm>
            <a:off x="2703388" y="4317591"/>
            <a:ext cx="186861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60E871D-FE21-E215-2AB2-8226FED02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753" y="2115641"/>
            <a:ext cx="1206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ondation Jean-Jaurès — Wikipédia">
            <a:extLst>
              <a:ext uri="{FF2B5EF4-FFF2-40B4-BE49-F238E27FC236}">
                <a16:creationId xmlns:a16="http://schemas.microsoft.com/office/drawing/2014/main" id="{93479EF4-70A0-73D0-1E55-FE2E9835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4" y="1354226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06BEF538-012F-6CC3-D919-4159FE2A084A}"/>
              </a:ext>
            </a:extLst>
          </p:cNvPr>
          <p:cNvSpPr txBox="1">
            <a:spLocks/>
          </p:cNvSpPr>
          <p:nvPr/>
        </p:nvSpPr>
        <p:spPr>
          <a:xfrm>
            <a:off x="368535" y="369480"/>
            <a:ext cx="9723732" cy="1293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300" b="1" dirty="0">
                <a:latin typeface="+mn-lt"/>
              </a:rPr>
              <a:t>Quelle confiance dans le pouvoir politique ?</a:t>
            </a:r>
          </a:p>
          <a:p>
            <a:r>
              <a:rPr lang="fr-FR" sz="6200" b="1" dirty="0">
                <a:solidFill>
                  <a:srgbClr val="FF0000"/>
                </a:solidFill>
                <a:latin typeface="+mn-lt"/>
              </a:rPr>
              <a:t>sondage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9B023BC-F7B5-860C-10CC-FD1774CD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7" y="2648015"/>
            <a:ext cx="1206500" cy="457200"/>
          </a:xfrm>
          <a:prstGeom prst="rect">
            <a:avLst/>
          </a:prstGeom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559B6A52-72FB-518A-425F-B4D588EA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65" y="1605912"/>
            <a:ext cx="7991881" cy="48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F33AE04-2045-B186-130A-36A73ABDCE37}"/>
              </a:ext>
            </a:extLst>
          </p:cNvPr>
          <p:cNvSpPr txBox="1">
            <a:spLocks/>
          </p:cNvSpPr>
          <p:nvPr/>
        </p:nvSpPr>
        <p:spPr>
          <a:xfrm>
            <a:off x="3692202" y="5758453"/>
            <a:ext cx="3064198" cy="33754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latin typeface="+mn-lt"/>
              </a:rPr>
              <a:t>  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5434CC35-55CD-09B7-38B5-630B59B6E400}"/>
              </a:ext>
            </a:extLst>
          </p:cNvPr>
          <p:cNvSpPr txBox="1">
            <a:spLocks/>
          </p:cNvSpPr>
          <p:nvPr/>
        </p:nvSpPr>
        <p:spPr>
          <a:xfrm>
            <a:off x="7148306" y="5758452"/>
            <a:ext cx="3064198" cy="33754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latin typeface="+mn-lt"/>
              </a:rPr>
              <a:t>  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8C546CB-B11D-98BA-E835-E9DD37599CDC}"/>
              </a:ext>
            </a:extLst>
          </p:cNvPr>
          <p:cNvSpPr/>
          <p:nvPr/>
        </p:nvSpPr>
        <p:spPr>
          <a:xfrm>
            <a:off x="3016900" y="3105215"/>
            <a:ext cx="810034" cy="12931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7E9AEDF3-CFE8-AB97-749C-6348E150EF2F}"/>
              </a:ext>
            </a:extLst>
          </p:cNvPr>
          <p:cNvSpPr txBox="1">
            <a:spLocks/>
          </p:cNvSpPr>
          <p:nvPr/>
        </p:nvSpPr>
        <p:spPr>
          <a:xfrm>
            <a:off x="11036748" y="2982821"/>
            <a:ext cx="1095530" cy="89235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700" b="1" dirty="0">
                <a:latin typeface="+mn-lt"/>
              </a:rPr>
              <a:t>Gouvernement</a:t>
            </a:r>
          </a:p>
          <a:p>
            <a:pPr algn="ctr"/>
            <a:r>
              <a:rPr lang="fr-FR" sz="3200" b="1" dirty="0">
                <a:latin typeface="+mn-lt"/>
              </a:rPr>
              <a:t>24%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35358D6-C47B-BAF8-BFA8-275AB1AB5CC1}"/>
              </a:ext>
            </a:extLst>
          </p:cNvPr>
          <p:cNvSpPr txBox="1">
            <a:spLocks/>
          </p:cNvSpPr>
          <p:nvPr/>
        </p:nvSpPr>
        <p:spPr>
          <a:xfrm>
            <a:off x="11044758" y="3952168"/>
            <a:ext cx="1095530" cy="89235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>
                <a:latin typeface="+mn-lt"/>
              </a:rPr>
              <a:t>Partis</a:t>
            </a:r>
          </a:p>
          <a:p>
            <a:pPr algn="ctr"/>
            <a:r>
              <a:rPr lang="fr-FR" sz="3200" b="1" dirty="0">
                <a:latin typeface="+mn-lt"/>
              </a:rPr>
              <a:t>8%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A3297A4-C4EA-23B5-C93C-8868A512A0C7}"/>
              </a:ext>
            </a:extLst>
          </p:cNvPr>
          <p:cNvSpPr txBox="1"/>
          <p:nvPr/>
        </p:nvSpPr>
        <p:spPr>
          <a:xfrm>
            <a:off x="3149598" y="64038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H" b="1" i="0" dirty="0">
                <a:solidFill>
                  <a:srgbClr val="1E1E1E"/>
                </a:solidFill>
                <a:effectLst/>
                <a:latin typeface="Barlow Condensed" pitchFamily="2" charset="77"/>
              </a:rPr>
              <a:t>données : Eurobaromètres</a:t>
            </a:r>
            <a:endParaRPr lang="fr-CH" b="0" i="0" dirty="0">
              <a:solidFill>
                <a:srgbClr val="1E1E1E"/>
              </a:solidFill>
              <a:effectLst/>
              <a:latin typeface="Barlow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16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0848162-51E6-9518-BB45-C6A067E62CB8}"/>
              </a:ext>
            </a:extLst>
          </p:cNvPr>
          <p:cNvSpPr txBox="1">
            <a:spLocks/>
          </p:cNvSpPr>
          <p:nvPr/>
        </p:nvSpPr>
        <p:spPr>
          <a:xfrm>
            <a:off x="718457" y="468302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500" b="1" dirty="0">
                <a:latin typeface="+mn-lt"/>
              </a:rPr>
              <a:t>Le « Vaccin » Covid</a:t>
            </a:r>
          </a:p>
          <a:p>
            <a:r>
              <a:rPr lang="fr-FR" sz="3700" b="1" dirty="0">
                <a:solidFill>
                  <a:srgbClr val="FF0000"/>
                </a:solidFill>
                <a:latin typeface="+mn-lt"/>
              </a:rPr>
              <a:t>recommandations de la </a:t>
            </a:r>
            <a:endParaRPr lang="fr-FR" sz="37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4B8B84-D223-2DAB-1DF7-E0EF04B18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8" y="2581837"/>
            <a:ext cx="5113865" cy="12956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7161EB-C5BE-F265-B610-2427C36E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8" y="1765750"/>
            <a:ext cx="1574800" cy="6578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95099CC-14C4-1310-B49B-7D8A4403F68F}"/>
              </a:ext>
            </a:extLst>
          </p:cNvPr>
          <p:cNvSpPr txBox="1"/>
          <p:nvPr/>
        </p:nvSpPr>
        <p:spPr>
          <a:xfrm>
            <a:off x="6085016" y="3013501"/>
            <a:ext cx="5909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H" sz="2400" b="1" i="0" dirty="0">
                <a:solidFill>
                  <a:srgbClr val="1E1E1E"/>
                </a:solidFill>
                <a:effectLst/>
                <a:latin typeface="Barlow Condensed" pitchFamily="2" charset="77"/>
              </a:rPr>
              <a:t>L’influence des réseaux sociaux dans la diffusion des thèses conspirationnistes </a:t>
            </a:r>
            <a:r>
              <a:rPr lang="fr-CH" sz="2400" b="1" i="0" dirty="0" err="1">
                <a:solidFill>
                  <a:srgbClr val="1E1E1E"/>
                </a:solidFill>
                <a:effectLst/>
                <a:latin typeface="Barlow Condensed" pitchFamily="2" charset="77"/>
              </a:rPr>
              <a:t>anti-vaccins</a:t>
            </a:r>
            <a:endParaRPr lang="fr-CH" sz="2400" b="1" i="0" dirty="0">
              <a:solidFill>
                <a:srgbClr val="1E1E1E"/>
              </a:solidFill>
              <a:effectLst/>
              <a:latin typeface="Barlow Condensed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6F111E-604B-7AD9-94EF-1209ACCACC92}"/>
              </a:ext>
            </a:extLst>
          </p:cNvPr>
          <p:cNvSpPr txBox="1"/>
          <p:nvPr/>
        </p:nvSpPr>
        <p:spPr>
          <a:xfrm>
            <a:off x="795868" y="3934804"/>
            <a:ext cx="1101634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r-CH" sz="20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L</a:t>
            </a:r>
            <a:r>
              <a:rPr lang="fr-CH" sz="20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a théorie conspirationniste à laquelle les Français adhèrent le plus est que « le gouvernement serait de mèche avec les laboratoires pharmaceutiques pour cacher la réalité sur la nocivité des vaccins » : 43% de nos compatriotes adhèrent à cette croyance.</a:t>
            </a:r>
            <a:r>
              <a:rPr lang="fr-CH" sz="2000" b="0" i="0" dirty="0">
                <a:solidFill>
                  <a:srgbClr val="1E1E1E"/>
                </a:solidFill>
                <a:effectLst/>
                <a:latin typeface="Barlow" pitchFamily="2" charset="77"/>
              </a:rPr>
              <a:t> Or, sur les réseaux sociaux, les thèses </a:t>
            </a:r>
            <a:r>
              <a:rPr lang="fr-CH" sz="2000" b="0" i="0" dirty="0" err="1">
                <a:solidFill>
                  <a:srgbClr val="1E1E1E"/>
                </a:solidFill>
                <a:effectLst/>
                <a:latin typeface="Barlow" pitchFamily="2" charset="77"/>
              </a:rPr>
              <a:t>anti-vaccins</a:t>
            </a:r>
            <a:r>
              <a:rPr lang="fr-CH" sz="2000" b="0" i="0" dirty="0">
                <a:solidFill>
                  <a:srgbClr val="1E1E1E"/>
                </a:solidFill>
                <a:effectLst/>
                <a:latin typeface="Barlow" pitchFamily="2" charset="77"/>
              </a:rPr>
              <a:t> sont amplement partagées. Sur YouTube, les chaînes </a:t>
            </a:r>
            <a:r>
              <a:rPr lang="fr-CH" sz="2000" b="0" i="0" dirty="0" err="1">
                <a:solidFill>
                  <a:srgbClr val="1E1E1E"/>
                </a:solidFill>
                <a:effectLst/>
                <a:latin typeface="Barlow" pitchFamily="2" charset="77"/>
              </a:rPr>
              <a:t>anti-vaccins</a:t>
            </a:r>
            <a:r>
              <a:rPr lang="fr-CH" sz="2000" b="0" i="0" dirty="0">
                <a:solidFill>
                  <a:srgbClr val="1E1E1E"/>
                </a:solidFill>
                <a:effectLst/>
                <a:latin typeface="Barlow" pitchFamily="2" charset="77"/>
              </a:rPr>
              <a:t> telles que celle de </a:t>
            </a:r>
            <a:r>
              <a:rPr lang="fr-CH" sz="20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Thierry </a:t>
            </a:r>
            <a:r>
              <a:rPr lang="fr-CH" sz="2000" b="1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Casasnovas</a:t>
            </a:r>
            <a:r>
              <a:rPr lang="fr-CH" sz="20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, Jean-Jacques Crèvecœur, </a:t>
            </a:r>
            <a:r>
              <a:rPr lang="fr-CH" sz="2000" b="1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Silvano</a:t>
            </a:r>
            <a:r>
              <a:rPr lang="fr-CH" sz="20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 Trotta, Salim </a:t>
            </a:r>
            <a:r>
              <a:rPr lang="fr-CH" sz="2000" b="1" i="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Laïbi</a:t>
            </a:r>
            <a:r>
              <a:rPr lang="fr-CH" sz="20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 </a:t>
            </a:r>
            <a:r>
              <a:rPr lang="fr-CH" sz="20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comptabilisent plusieurs centaines de milliers d’abonnés ! À titre de comparaison, la principale chaîne </a:t>
            </a:r>
            <a:r>
              <a:rPr lang="fr-CH" sz="2000" b="1" i="0" dirty="0" err="1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anti-vaccins</a:t>
            </a:r>
            <a:r>
              <a:rPr lang="fr-CH" sz="20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, celle de Thierry </a:t>
            </a:r>
            <a:r>
              <a:rPr lang="fr-CH" sz="2000" b="1" i="0" dirty="0" err="1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Casasnovas</a:t>
            </a:r>
            <a:r>
              <a:rPr lang="fr-CH" sz="20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, comptabilise davantage d’abonnées que les chaînes YouTube de Mediapart, de </a:t>
            </a:r>
            <a:r>
              <a:rPr lang="fr-CH" sz="2000" b="1" i="0" dirty="0" err="1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CNews</a:t>
            </a:r>
            <a:r>
              <a:rPr lang="fr-CH" sz="20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 ou du </a:t>
            </a:r>
            <a:r>
              <a:rPr lang="fr-CH" sz="2000" b="1" i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Figaro</a:t>
            </a:r>
            <a:r>
              <a:rPr lang="fr-CH" sz="20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…</a:t>
            </a:r>
            <a:r>
              <a:rPr lang="fr-CH" sz="2000" b="1" i="0" dirty="0">
                <a:solidFill>
                  <a:srgbClr val="1E1E1E"/>
                </a:solidFill>
                <a:effectLst/>
                <a:latin typeface="Barlow" pitchFamily="2" charset="77"/>
              </a:rPr>
              <a:t> </a:t>
            </a:r>
            <a:r>
              <a:rPr lang="fr-CH" sz="2000" b="0" i="0" dirty="0">
                <a:solidFill>
                  <a:srgbClr val="1E1E1E"/>
                </a:solidFill>
                <a:effectLst/>
                <a:latin typeface="Barlow" pitchFamily="2" charset="77"/>
              </a:rPr>
              <a:t>Plus symptomatique encore, ces chaînes ont gagné un nombre considérable d’abonnés depuis le début de l’épidémie. </a:t>
            </a:r>
          </a:p>
        </p:txBody>
      </p:sp>
      <p:pic>
        <p:nvPicPr>
          <p:cNvPr id="13" name="Picture 2" descr="Fondation Jean-Jaurès — Wikipédia">
            <a:extLst>
              <a:ext uri="{FF2B5EF4-FFF2-40B4-BE49-F238E27FC236}">
                <a16:creationId xmlns:a16="http://schemas.microsoft.com/office/drawing/2014/main" id="{52A5178D-FFD7-461A-AEE8-860D71D7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38" y="1078922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38" y="1078922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C4B8B84-D223-2DAB-1DF7-E0EF04B1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8" y="2581837"/>
            <a:ext cx="5113865" cy="12956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7161EB-C5BE-F265-B610-2427C36E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68" y="1765750"/>
            <a:ext cx="1574800" cy="6578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95099CC-14C4-1310-B49B-7D8A4403F68F}"/>
              </a:ext>
            </a:extLst>
          </p:cNvPr>
          <p:cNvSpPr txBox="1"/>
          <p:nvPr/>
        </p:nvSpPr>
        <p:spPr>
          <a:xfrm>
            <a:off x="6007604" y="2465042"/>
            <a:ext cx="5909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H" sz="2400" b="1" i="0" dirty="0">
                <a:solidFill>
                  <a:srgbClr val="1E1E1E"/>
                </a:solidFill>
                <a:effectLst/>
                <a:latin typeface="Barlow Condensed" pitchFamily="2" charset="77"/>
              </a:rPr>
              <a:t>Les moyens d’action pour favoriser l’acceptation de la vaccination contre la Covid-19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73936E-B124-32D5-EF7C-215838AB085A}"/>
              </a:ext>
            </a:extLst>
          </p:cNvPr>
          <p:cNvSpPr txBox="1"/>
          <p:nvPr/>
        </p:nvSpPr>
        <p:spPr>
          <a:xfrm>
            <a:off x="795868" y="3959032"/>
            <a:ext cx="5113865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16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La défiance des Français concernant un futur vaccin contre la Covid-19 n’est pas seulement conjoncturelle, elle se couple à une opposition massive et structurelle envers la vaccination</a:t>
            </a:r>
            <a:r>
              <a:rPr lang="fr-CH" sz="1600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.</a:t>
            </a:r>
          </a:p>
          <a:p>
            <a:r>
              <a:rPr lang="fr-CH" sz="1600" b="1" dirty="0">
                <a:solidFill>
                  <a:srgbClr val="1E1E1E"/>
                </a:solidFill>
                <a:latin typeface="Barlow" pitchFamily="2" charset="77"/>
              </a:rPr>
              <a:t> </a:t>
            </a:r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Le chemin </a:t>
            </a:r>
            <a:r>
              <a:rPr lang="fr-CH" sz="1600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 </a:t>
            </a:r>
            <a:r>
              <a:rPr lang="fr-CH" sz="1600" b="0" i="0" dirty="0">
                <a:solidFill>
                  <a:srgbClr val="1E1E1E"/>
                </a:solidFill>
                <a:effectLst/>
                <a:latin typeface="Barlow" pitchFamily="2" charset="77"/>
              </a:rPr>
              <a:t>sur lequel se trouve à présent le gouvernement </a:t>
            </a:r>
            <a:r>
              <a:rPr lang="fr-CH" sz="16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pour faire accepter la vaccination est donc particulièrement étroit. </a:t>
            </a:r>
          </a:p>
          <a:p>
            <a:pPr algn="l"/>
            <a:r>
              <a:rPr lang="fr-CH" sz="1600" i="0" dirty="0">
                <a:solidFill>
                  <a:srgbClr val="1E1E1E"/>
                </a:solidFill>
                <a:effectLst/>
                <a:latin typeface="Barlow" pitchFamily="2" charset="77"/>
              </a:rPr>
              <a:t>Au regard des différents éléments présentés dans notre étude, l’acceptation de la vaccination contre la Covid-19 reposera sur les trois piliers suivants : </a:t>
            </a:r>
            <a:r>
              <a:rPr lang="fr-CH" sz="16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pédagogie, responsabilité, transparence.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57EAA1-4F84-2550-18D1-484171344395}"/>
              </a:ext>
            </a:extLst>
          </p:cNvPr>
          <p:cNvSpPr txBox="1"/>
          <p:nvPr/>
        </p:nvSpPr>
        <p:spPr>
          <a:xfrm>
            <a:off x="6007604" y="3293978"/>
            <a:ext cx="6039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Comme nous le disions plus haut, 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le refus de la vaccination contre la Covid-19 repose avant tout sur la peur des effets secondaires.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 </a:t>
            </a:r>
          </a:p>
          <a:p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Dans ces conditions, 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un travail de </a:t>
            </a:r>
            <a:r>
              <a:rPr lang="fr-CH" b="1" i="0" u="sng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pédagogie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 de la part du gouvernement, des scientifiques et des laboratoires pharmaceutiques semble indispensable. </a:t>
            </a:r>
            <a:endParaRPr lang="fr-FR" b="1" dirty="0">
              <a:highlight>
                <a:srgbClr val="FFFF00"/>
              </a:highlight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F75A5C-3CCE-87DC-428C-A9BA9383A69D}"/>
              </a:ext>
            </a:extLst>
          </p:cNvPr>
          <p:cNvSpPr txBox="1"/>
          <p:nvPr/>
        </p:nvSpPr>
        <p:spPr>
          <a:xfrm>
            <a:off x="5979457" y="500007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… il semble nécessaire d’intégrer dès maintenant l’arrivée d’un vaccin à la stratégie de lutte contre l’épidémie. Ceci constitue un préalable indispensable à l’ouverture d’une campagne d’information sur le long terme lors de laquelle 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il serait possible d’expliquer que les bénéfices de la vaccination sont supérieurs aux risques encourus. </a:t>
            </a:r>
            <a:endParaRPr lang="fr-FR" b="1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AD253D-46F4-24B3-A65B-D978360C2129}"/>
              </a:ext>
            </a:extLst>
          </p:cNvPr>
          <p:cNvSpPr/>
          <p:nvPr/>
        </p:nvSpPr>
        <p:spPr>
          <a:xfrm>
            <a:off x="6007604" y="3229685"/>
            <a:ext cx="6067853" cy="3524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EC1355B-3621-275B-6D0E-F5B1FB10B18F}"/>
              </a:ext>
            </a:extLst>
          </p:cNvPr>
          <p:cNvSpPr txBox="1">
            <a:spLocks/>
          </p:cNvSpPr>
          <p:nvPr/>
        </p:nvSpPr>
        <p:spPr>
          <a:xfrm>
            <a:off x="718457" y="468302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500" b="1" dirty="0">
                <a:latin typeface="+mn-lt"/>
              </a:rPr>
              <a:t>Le « Vaccin » Covid</a:t>
            </a:r>
          </a:p>
          <a:p>
            <a:r>
              <a:rPr lang="fr-FR" sz="3700" b="1" dirty="0">
                <a:solidFill>
                  <a:srgbClr val="FF0000"/>
                </a:solidFill>
                <a:latin typeface="+mn-lt"/>
              </a:rPr>
              <a:t>recommandations de la </a:t>
            </a:r>
            <a:endParaRPr lang="fr-FR" sz="37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7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97" y="1280320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0848162-51E6-9518-BB45-C6A067E62CB8}"/>
              </a:ext>
            </a:extLst>
          </p:cNvPr>
          <p:cNvSpPr txBox="1">
            <a:spLocks/>
          </p:cNvSpPr>
          <p:nvPr/>
        </p:nvSpPr>
        <p:spPr>
          <a:xfrm>
            <a:off x="582990" y="364300"/>
            <a:ext cx="12269410" cy="1424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7300" b="1" dirty="0">
                <a:latin typeface="+mn-lt"/>
              </a:rPr>
              <a:t>Pourquoi la défiance vaccinale est-elle plus fort dans le sud de la France ?</a:t>
            </a:r>
            <a:endParaRPr lang="fr-CH" sz="7300" b="1" cap="all" dirty="0"/>
          </a:p>
          <a:p>
            <a:r>
              <a:rPr lang="fr-FR" sz="5300" b="1" dirty="0">
                <a:solidFill>
                  <a:srgbClr val="FF0000"/>
                </a:solidFill>
                <a:latin typeface="+mn-lt"/>
              </a:rPr>
              <a:t>enquête</a:t>
            </a:r>
            <a:endParaRPr lang="fr-FR" sz="53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7DE480-05BC-2EB0-C94D-679B34BB8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344" y="1031073"/>
            <a:ext cx="4910666" cy="14678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24E337-179C-3C64-07A6-E27647E4A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" y="1765004"/>
            <a:ext cx="1663578" cy="63288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FB2D3ED-16AC-0769-5204-8CE52EA42CAA}"/>
              </a:ext>
            </a:extLst>
          </p:cNvPr>
          <p:cNvSpPr txBox="1"/>
          <p:nvPr/>
        </p:nvSpPr>
        <p:spPr>
          <a:xfrm>
            <a:off x="769256" y="2842619"/>
            <a:ext cx="1121954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r-CH" i="0" dirty="0">
                <a:solidFill>
                  <a:srgbClr val="1E1E1E"/>
                </a:solidFill>
                <a:effectLst/>
                <a:latin typeface="Barlow" pitchFamily="2" charset="77"/>
              </a:rPr>
              <a:t>Certaines figures de la galaxie </a:t>
            </a:r>
            <a:r>
              <a:rPr lang="fr-CH" i="0" dirty="0" err="1">
                <a:solidFill>
                  <a:srgbClr val="1E1E1E"/>
                </a:solidFill>
                <a:effectLst/>
                <a:latin typeface="Barlow" pitchFamily="2" charset="77"/>
              </a:rPr>
              <a:t>vaccino</a:t>
            </a:r>
            <a:r>
              <a:rPr lang="fr-CH" i="0" dirty="0">
                <a:solidFill>
                  <a:srgbClr val="1E1E1E"/>
                </a:solidFill>
                <a:effectLst/>
                <a:latin typeface="Barlow" pitchFamily="2" charset="77"/>
              </a:rPr>
              <a:t>-sceptique résident précisément le long de cet arc méridional courant des Pyrénées au sud des Alpes. 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Ainsi, Thierry </a:t>
            </a:r>
            <a:r>
              <a:rPr lang="fr-CH" b="1" i="0" dirty="0" err="1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Casasnovas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, le naturopathe qui prône les jeûnes et la consommation exclusive de jus de légumes crus pour guérir du cancer ou de la Covid-19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, habite un village du Vallespir (Pyrénées-Orientales), le professeur de médecine 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Henri Joyeux</a:t>
            </a:r>
            <a:r>
              <a:rPr lang="fr-CH" b="1" i="0" dirty="0">
                <a:solidFill>
                  <a:srgbClr val="1E1E1E"/>
                </a:solidFill>
                <a:effectLst/>
                <a:latin typeface="Barlow" pitchFamily="2" charset="77"/>
              </a:rPr>
              <a:t> 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aux propos controversés sur les vaccins est basé à Montpellier, 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Louis Fouché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, médecin-réanimateur, fondateur du site </a:t>
            </a:r>
            <a:r>
              <a:rPr lang="fr-CH" b="0" i="0" dirty="0" err="1">
                <a:solidFill>
                  <a:srgbClr val="1E1E1E"/>
                </a:solidFill>
                <a:effectLst/>
                <a:latin typeface="Barlow" pitchFamily="2" charset="77"/>
              </a:rPr>
              <a:t>antivax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 </a:t>
            </a:r>
            <a:r>
              <a:rPr lang="fr-CH" b="0" i="0" dirty="0" err="1">
                <a:solidFill>
                  <a:srgbClr val="1E1E1E"/>
                </a:solidFill>
                <a:effectLst/>
                <a:latin typeface="Barlow" pitchFamily="2" charset="77"/>
              </a:rPr>
              <a:t>ReInfocovid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 exerce à Marseille et l’eurodéputée écologiste 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Michèle </a:t>
            </a:r>
            <a:r>
              <a:rPr lang="fr-CH" b="1" i="0" dirty="0" err="1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Rivasi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, qui avait comparé la mise en place du passe sanitaire à l’apartheid, est, quant à elle, implantée dans la Drôme. Si ces figures ont acquis une large visibilité nationale </a:t>
            </a:r>
            <a:r>
              <a:rPr lang="fr-CH" b="0" i="1" dirty="0">
                <a:solidFill>
                  <a:srgbClr val="1E1E1E"/>
                </a:solidFill>
                <a:effectLst/>
                <a:latin typeface="Barlow" pitchFamily="2" charset="77"/>
              </a:rPr>
              <a:t>via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 les réseaux sociaux sur lesquels ils sont très actifs, leur audience et influence sont 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d’autant plus fortes dans leurs régions respectives, où ils disposent de relais et de soutiens</a:t>
            </a:r>
            <a:r>
              <a:rPr lang="fr-CH" b="1" i="0" dirty="0">
                <a:solidFill>
                  <a:srgbClr val="1E1E1E"/>
                </a:solidFill>
                <a:effectLst/>
                <a:latin typeface="Barlow" pitchFamily="2" charset="77"/>
              </a:rPr>
              <a:t> 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et dans lesquelles ils s’expriment dans le cadre de réunions ou de conférences.</a:t>
            </a:r>
          </a:p>
          <a:p>
            <a:pPr algn="l"/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Sur un autre plan, le professeur marseillais 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Didier Raoult</a:t>
            </a:r>
            <a:r>
              <a:rPr lang="fr-CH" b="1" i="0" dirty="0">
                <a:solidFill>
                  <a:srgbClr val="1E1E1E"/>
                </a:solidFill>
                <a:effectLst/>
                <a:latin typeface="Barlow" pitchFamily="2" charset="77"/>
              </a:rPr>
              <a:t> 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a beaucoup joué, tout au long de cette crise de la Covid-19, sur l’opposition entre Paris et Marseille. Ses prises de position ont trouvé un large écho localement. </a:t>
            </a:r>
            <a:r>
              <a:rPr lang="fr-CH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Barlow" pitchFamily="2" charset="77"/>
              </a:rPr>
              <a:t>Ainsi, en avril 2020, 74% des habitants de PACA pensaient que le traitement à base de chloroquine était efficace contre la Covid-19</a:t>
            </a:r>
            <a:r>
              <a:rPr lang="fr-CH" b="0" i="0" dirty="0">
                <a:solidFill>
                  <a:srgbClr val="1E1E1E"/>
                </a:solidFill>
                <a:effectLst/>
                <a:latin typeface="Barlow" pitchFamily="2" charset="77"/>
              </a:rPr>
              <a:t>, un score nettement supérieur à la moyenne nationale (59%).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523A6A-10D2-35CB-B2D0-3A3274F50941}"/>
              </a:ext>
            </a:extLst>
          </p:cNvPr>
          <p:cNvSpPr txBox="1"/>
          <p:nvPr/>
        </p:nvSpPr>
        <p:spPr>
          <a:xfrm>
            <a:off x="718457" y="2397887"/>
            <a:ext cx="461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H" sz="2400" b="1" i="0" dirty="0" err="1">
                <a:solidFill>
                  <a:srgbClr val="1E1E1E"/>
                </a:solidFill>
                <a:effectLst/>
                <a:latin typeface="Barlow Condensed" pitchFamily="2" charset="77"/>
              </a:rPr>
              <a:t>Antivax</a:t>
            </a:r>
            <a:r>
              <a:rPr lang="fr-CH" sz="2400" b="1" i="0" dirty="0">
                <a:solidFill>
                  <a:srgbClr val="1E1E1E"/>
                </a:solidFill>
                <a:effectLst/>
                <a:latin typeface="Barlow Condensed" pitchFamily="2" charset="77"/>
              </a:rPr>
              <a:t> et médecines alternatives</a:t>
            </a:r>
          </a:p>
        </p:txBody>
      </p:sp>
    </p:spTree>
    <p:extLst>
      <p:ext uri="{BB962C8B-B14F-4D97-AF65-F5344CB8AC3E}">
        <p14:creationId xmlns:p14="http://schemas.microsoft.com/office/powerpoint/2010/main" val="36661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30961E7-99C7-3CB9-24AF-0C0EC7A3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77C8A5B-B9E3-2BD5-3F07-69AB8B8FD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730" y="262702"/>
            <a:ext cx="1755739" cy="59901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710873D-BC21-1805-DEDC-2E37BE2DDD83}"/>
              </a:ext>
            </a:extLst>
          </p:cNvPr>
          <p:cNvSpPr txBox="1">
            <a:spLocks/>
          </p:cNvSpPr>
          <p:nvPr/>
        </p:nvSpPr>
        <p:spPr>
          <a:xfrm>
            <a:off x="444093" y="349564"/>
            <a:ext cx="12269410" cy="1424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900" b="1" dirty="0">
                <a:latin typeface="+mn-lt"/>
              </a:rPr>
              <a:t>« L’infobésité »</a:t>
            </a:r>
          </a:p>
          <a:p>
            <a:r>
              <a:rPr lang="fr-CH" sz="3600" b="1" cap="all" dirty="0"/>
              <a:t>Ou LA fatigue informationnelle</a:t>
            </a:r>
          </a:p>
          <a:p>
            <a:r>
              <a:rPr lang="fr-FR" sz="3300" b="1" dirty="0">
                <a:solidFill>
                  <a:srgbClr val="FF0000"/>
                </a:solidFill>
                <a:latin typeface="+mn-lt"/>
              </a:rPr>
              <a:t>rapport</a:t>
            </a:r>
            <a:endParaRPr lang="fr-FR" sz="33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235504-D6FC-CFF5-3C5C-8635130B3570}"/>
              </a:ext>
            </a:extLst>
          </p:cNvPr>
          <p:cNvSpPr txBox="1"/>
          <p:nvPr/>
        </p:nvSpPr>
        <p:spPr>
          <a:xfrm>
            <a:off x="796463" y="2669317"/>
            <a:ext cx="6425512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1600" dirty="0">
                <a:solidFill>
                  <a:srgbClr val="1E1E1E"/>
                </a:solidFill>
                <a:latin typeface="Barlow" pitchFamily="2" charset="77"/>
              </a:rPr>
              <a:t>C’est précisément pour appréhender </a:t>
            </a:r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ce phénomène de fatigue informationnelle</a:t>
            </a:r>
            <a:r>
              <a:rPr lang="fr-CH" sz="1600" dirty="0">
                <a:solidFill>
                  <a:srgbClr val="1E1E1E"/>
                </a:solidFill>
                <a:latin typeface="Barlow" pitchFamily="2" charset="77"/>
              </a:rPr>
              <a:t>, en mesurer la portée, en saisir les enjeux et les risques que </a:t>
            </a:r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L’</a:t>
            </a:r>
            <a:r>
              <a:rPr lang="fr-CH" sz="1600" b="1" dirty="0" err="1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ObSoCo</a:t>
            </a:r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 (Observatoire Société et Consommation), Arte et la Fondation Jean-Jaurès se sont associés pour mener une enquête inédite.</a:t>
            </a:r>
            <a:r>
              <a:rPr lang="fr-CH" sz="1600" b="1" dirty="0">
                <a:solidFill>
                  <a:srgbClr val="1E1E1E"/>
                </a:solidFill>
                <a:latin typeface="Barlow" pitchFamily="2" charset="77"/>
              </a:rPr>
              <a:t> </a:t>
            </a:r>
            <a:r>
              <a:rPr lang="fr-CH" sz="1600" dirty="0">
                <a:solidFill>
                  <a:srgbClr val="1E1E1E"/>
                </a:solidFill>
                <a:latin typeface="Barlow" pitchFamily="2" charset="77"/>
              </a:rPr>
              <a:t>Un travail nécessaire et préalable à une réflexion sur les possibles moyens de lutter contre celle-ci.</a:t>
            </a:r>
          </a:p>
          <a:p>
            <a:endParaRPr lang="fr-CH" sz="1600" dirty="0">
              <a:effectLst/>
              <a:latin typeface="Helvetica Neue" panose="02000503000000020004" pitchFamily="2" charset="0"/>
            </a:endParaRPr>
          </a:p>
          <a:p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Pour les citoyens, le but de cette étude est aussi de faire œuvre de pédagogie.</a:t>
            </a:r>
            <a:r>
              <a:rPr lang="fr-CH" sz="1600" b="1" dirty="0">
                <a:solidFill>
                  <a:srgbClr val="1E1E1E"/>
                </a:solidFill>
                <a:latin typeface="Barlow" pitchFamily="2" charset="77"/>
              </a:rPr>
              <a:t> </a:t>
            </a:r>
            <a:r>
              <a:rPr lang="fr-CH" sz="1600" dirty="0">
                <a:solidFill>
                  <a:srgbClr val="1E1E1E"/>
                </a:solidFill>
                <a:latin typeface="Barlow" pitchFamily="2" charset="77"/>
              </a:rPr>
              <a:t>De permettre à chacune et à chacun d’interroger sa pratique, de la mettre en perspective, d’élaborer une hygiène informationnelle et de </a:t>
            </a:r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pouvoir sortir de « Super Size News » pour entrer dans un raffinement plus grand, celui d’un restaurant sinon étoilé, en tout cas plus gastronomique.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F87019-AECE-F7B7-682C-A246667A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92" y="1604881"/>
            <a:ext cx="3064476" cy="4584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" descr="Fondation Jean-Jaurès — Wikipédia">
            <a:extLst>
              <a:ext uri="{FF2B5EF4-FFF2-40B4-BE49-F238E27FC236}">
                <a16:creationId xmlns:a16="http://schemas.microsoft.com/office/drawing/2014/main" id="{ED5ED0FD-DD8D-A3AF-16EA-C100F88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41" y="1309292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30961E7-99C7-3CB9-24AF-0C0EC7A3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77C8A5B-B9E3-2BD5-3F07-69AB8B8FD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730" y="262702"/>
            <a:ext cx="1755739" cy="59901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710873D-BC21-1805-DEDC-2E37BE2DDD83}"/>
              </a:ext>
            </a:extLst>
          </p:cNvPr>
          <p:cNvSpPr txBox="1">
            <a:spLocks/>
          </p:cNvSpPr>
          <p:nvPr/>
        </p:nvSpPr>
        <p:spPr>
          <a:xfrm>
            <a:off x="582990" y="364300"/>
            <a:ext cx="12269410" cy="1424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900" b="1" dirty="0">
                <a:latin typeface="+mn-lt"/>
              </a:rPr>
              <a:t>« L’infobésité »</a:t>
            </a:r>
            <a:endParaRPr lang="fr-CH" sz="4900" b="1" cap="all" dirty="0"/>
          </a:p>
          <a:p>
            <a:r>
              <a:rPr lang="fr-FR" sz="3300" b="1" dirty="0">
                <a:solidFill>
                  <a:srgbClr val="FF0000"/>
                </a:solidFill>
                <a:latin typeface="+mn-lt"/>
              </a:rPr>
              <a:t>rapport</a:t>
            </a:r>
            <a:endParaRPr lang="fr-FR" sz="33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112C78-666C-1C1C-338F-C82539C715DF}"/>
              </a:ext>
            </a:extLst>
          </p:cNvPr>
          <p:cNvSpPr txBox="1"/>
          <p:nvPr/>
        </p:nvSpPr>
        <p:spPr>
          <a:xfrm>
            <a:off x="331531" y="2307353"/>
            <a:ext cx="7034469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Ce phénomène ne représente-t-il pas par ailleurs une </a:t>
            </a:r>
            <a:r>
              <a:rPr lang="fr-CH" sz="1600" b="1" u="sng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menace pour la santé mentale des citoyens</a:t>
            </a:r>
            <a:r>
              <a:rPr lang="fr-CH" sz="1600" dirty="0">
                <a:solidFill>
                  <a:srgbClr val="1E1E1E"/>
                </a:solidFill>
                <a:latin typeface="Barlow" pitchFamily="2" charset="77"/>
              </a:rPr>
              <a:t> (que l’on sait déjà fragilisés après la pandémie) – menace qui, en fonction de ses proportions, mériterait d’être considérée comme un problème de santé publique ? Et ne s’agirait-il pas de surcroît d’une force de nuisance considérable pour le fonctionnement de la société et de la démocratie ?</a:t>
            </a:r>
          </a:p>
          <a:p>
            <a:endParaRPr lang="fr-CH" sz="1200" dirty="0">
              <a:latin typeface="Helvetica Neue" panose="02000503000000020004" pitchFamily="2" charset="0"/>
            </a:endParaRPr>
          </a:p>
          <a:p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Pour les pouvoirs publics, alors que le président de la République a l’ambition d’organiser </a:t>
            </a:r>
            <a:r>
              <a:rPr lang="fr-CH" sz="1600" b="1" u="sng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des états généraux du droit à l’information</a:t>
            </a:r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, après la tenue de la commission Bronner où de nombreuses pistes figurent déjà</a:t>
            </a:r>
            <a:r>
              <a:rPr lang="fr-CH" sz="1600" dirty="0">
                <a:solidFill>
                  <a:srgbClr val="1E1E1E"/>
                </a:solidFill>
                <a:latin typeface="Barlow" pitchFamily="2" charset="77"/>
              </a:rPr>
              <a:t>, il convient de faire de cette question de la fatigue informationnelle l’un des enjeux à traiter. Sous l’angle de la désertion démocratique, avec cette idée selon laquelle </a:t>
            </a:r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la fatigue informationnelle</a:t>
            </a:r>
            <a:r>
              <a:rPr lang="fr-CH" sz="1600" b="1" dirty="0">
                <a:solidFill>
                  <a:srgbClr val="1E1E1E"/>
                </a:solidFill>
                <a:latin typeface="Barlow" pitchFamily="2" charset="77"/>
              </a:rPr>
              <a:t> </a:t>
            </a:r>
            <a:r>
              <a:rPr lang="fr-CH" sz="1600" dirty="0">
                <a:solidFill>
                  <a:srgbClr val="1E1E1E"/>
                </a:solidFill>
                <a:latin typeface="Barlow" pitchFamily="2" charset="77"/>
              </a:rPr>
              <a:t>constitue l’un des aspects de la fatigue démocratique généralisée, documentée notamment par la Fondation Jean-Jaurès, elle </a:t>
            </a:r>
            <a:r>
              <a:rPr lang="fr-CH" sz="1600" b="1" dirty="0">
                <a:solidFill>
                  <a:srgbClr val="1E1E1E"/>
                </a:solidFill>
                <a:highlight>
                  <a:srgbClr val="FFFF00"/>
                </a:highlight>
                <a:latin typeface="Barlow" pitchFamily="2" charset="77"/>
              </a:rPr>
              <a:t>doit donc – peut-être – constituer l’une des grandes causes du quinquennat.</a:t>
            </a:r>
          </a:p>
        </p:txBody>
      </p:sp>
    </p:spTree>
    <p:extLst>
      <p:ext uri="{BB962C8B-B14F-4D97-AF65-F5344CB8AC3E}">
        <p14:creationId xmlns:p14="http://schemas.microsoft.com/office/powerpoint/2010/main" val="311815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9" y="1257659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0848162-51E6-9518-BB45-C6A067E62CB8}"/>
              </a:ext>
            </a:extLst>
          </p:cNvPr>
          <p:cNvSpPr txBox="1">
            <a:spLocks/>
          </p:cNvSpPr>
          <p:nvPr/>
        </p:nvSpPr>
        <p:spPr>
          <a:xfrm>
            <a:off x="582990" y="364300"/>
            <a:ext cx="12269410" cy="1424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300" b="1" dirty="0">
                <a:latin typeface="+mn-lt"/>
              </a:rPr>
              <a:t>La mésinformation scientifique des jeunes </a:t>
            </a:r>
          </a:p>
          <a:p>
            <a:r>
              <a:rPr lang="fr-FR" sz="7300" b="1" dirty="0">
                <a:latin typeface="+mn-lt"/>
              </a:rPr>
              <a:t>à l’heure des réseaux sociaux</a:t>
            </a:r>
            <a:endParaRPr lang="fr-CH" sz="7300" b="1" cap="all" dirty="0"/>
          </a:p>
          <a:p>
            <a:r>
              <a:rPr lang="fr-FR" sz="5300" b="1" dirty="0">
                <a:solidFill>
                  <a:srgbClr val="FF0000"/>
                </a:solidFill>
                <a:latin typeface="+mn-lt"/>
              </a:rPr>
              <a:t>enquête</a:t>
            </a:r>
            <a:endParaRPr lang="fr-FR" sz="53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84AC77-BD8D-D4F7-3BCC-D848760D1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393" y="1349151"/>
            <a:ext cx="1635888" cy="5966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D3FF29-9140-4E32-C056-F05BE39F9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49" y="941956"/>
            <a:ext cx="3816943" cy="22138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8167033-5AC4-3965-74B1-2DBC00960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104" y="3288896"/>
            <a:ext cx="4502119" cy="3264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7B735F4E-83D7-E509-AEFF-EDE6356B32ED}"/>
              </a:ext>
            </a:extLst>
          </p:cNvPr>
          <p:cNvSpPr/>
          <p:nvPr/>
        </p:nvSpPr>
        <p:spPr>
          <a:xfrm>
            <a:off x="5509443" y="3695526"/>
            <a:ext cx="1765124" cy="17330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8CEC44A-777D-50E5-9BDD-4EB6AD744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85" y="2699577"/>
            <a:ext cx="4941328" cy="403890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38972A7-6401-1584-93ED-90A449F32DAA}"/>
              </a:ext>
            </a:extLst>
          </p:cNvPr>
          <p:cNvSpPr txBox="1"/>
          <p:nvPr/>
        </p:nvSpPr>
        <p:spPr>
          <a:xfrm>
            <a:off x="335443" y="2200913"/>
            <a:ext cx="4369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Pour chacune des affirmations suivantes, êtes-vous d’accord ou pas d’accord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91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091C4D1-3CAF-8E4A-AB78-E1989A2752B8}"/>
              </a:ext>
            </a:extLst>
          </p:cNvPr>
          <p:cNvSpPr txBox="1">
            <a:spLocks/>
          </p:cNvSpPr>
          <p:nvPr/>
        </p:nvSpPr>
        <p:spPr>
          <a:xfrm>
            <a:off x="718457" y="366639"/>
            <a:ext cx="10755086" cy="1917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b="1" dirty="0">
                <a:latin typeface="+mn-lt"/>
              </a:rPr>
              <a:t>        </a:t>
            </a:r>
            <a:br>
              <a:rPr lang="fr-FR" sz="5400" b="1" dirty="0">
                <a:latin typeface="+mn-lt"/>
              </a:rPr>
            </a:br>
            <a:r>
              <a:rPr lang="fr-FR" sz="6000" b="1" dirty="0">
                <a:latin typeface="+mn-lt"/>
              </a:rPr>
              <a:t>Ses débuts</a:t>
            </a:r>
            <a:endParaRPr lang="fr-FR" sz="6000" dirty="0">
              <a:latin typeface="+mn-lt"/>
            </a:endParaRPr>
          </a:p>
        </p:txBody>
      </p:sp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47026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0384841-EF58-DE69-46B1-482B2C52AB71}"/>
              </a:ext>
            </a:extLst>
          </p:cNvPr>
          <p:cNvSpPr txBox="1"/>
          <p:nvPr/>
        </p:nvSpPr>
        <p:spPr>
          <a:xfrm>
            <a:off x="1625795" y="2244044"/>
            <a:ext cx="9135989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000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La Fondation Jean-Jaurès est une fondation reconnue d'utilité publique créé en 1992 par l'ancien Premier ministre socialiste Pierre Mauroy</a:t>
            </a:r>
            <a:r>
              <a:rPr lang="fr-CH" sz="2000" dirty="0">
                <a:effectLst/>
                <a:latin typeface="Helvetica Neue" panose="02000503000000020004" pitchFamily="2" charset="0"/>
              </a:rPr>
              <a:t> avec le soutien de la Première ministre Édith Cresson. </a:t>
            </a:r>
          </a:p>
          <a:p>
            <a:endParaRPr lang="fr-CH" sz="2000" dirty="0">
              <a:latin typeface="Helvetica Neue" panose="02000503000000020004" pitchFamily="2" charset="0"/>
            </a:endParaRPr>
          </a:p>
          <a:p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Elle a pour but de « favoriser l’étude du mouvement ouvrier et du socialisme international, de promouvoir les idéaux </a:t>
            </a:r>
            <a:r>
              <a:rPr lang="fr-CH" sz="2000" b="1" u="sng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démocratiques</a:t>
            </a:r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 et </a:t>
            </a:r>
            <a:r>
              <a:rPr lang="fr-CH" sz="2000" b="1" u="sng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humanistes</a:t>
            </a:r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 par le </a:t>
            </a:r>
            <a:r>
              <a:rPr lang="fr-CH" sz="2000" b="1" u="sng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débat d’idées</a:t>
            </a:r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 et </a:t>
            </a:r>
            <a:r>
              <a:rPr lang="fr-CH" sz="2000" b="1" u="sng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la recherche</a:t>
            </a:r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, de contribuer à la connaissance de l’homme et de son environnement, de mener des actions de coopération économique, culturelle et politique concourant à l’essor du </a:t>
            </a:r>
            <a:r>
              <a:rPr lang="fr-CH" sz="2000" b="1" u="sng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pluralism</a:t>
            </a:r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e et de la </a:t>
            </a:r>
            <a:r>
              <a:rPr lang="fr-CH" sz="2000" b="1" u="sng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démocratie dans le monde</a:t>
            </a:r>
            <a:r>
              <a:rPr lang="fr-CH" sz="2000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51279F-8595-CE1D-20E0-0718863ED129}"/>
              </a:ext>
            </a:extLst>
          </p:cNvPr>
          <p:cNvSpPr txBox="1"/>
          <p:nvPr/>
        </p:nvSpPr>
        <p:spPr>
          <a:xfrm>
            <a:off x="1625795" y="5568031"/>
            <a:ext cx="913598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000" dirty="0">
                <a:effectLst/>
                <a:latin typeface="Helvetica Neue" panose="02000503000000020004" pitchFamily="2" charset="0"/>
              </a:rPr>
              <a:t>Créée 78 ans après la mort de Jean Jaurès (Président du Parti socialiste français 1902-1905 et député jusqu’à son assassinat en 1914), </a:t>
            </a:r>
            <a:r>
              <a:rPr lang="fr-CH" sz="2000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elle n'a aucun lien avec sa famille.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5C25E9-C67E-38C8-5381-BD6296A1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684" y="1443857"/>
            <a:ext cx="1689100" cy="520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52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6" y="1147964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0848162-51E6-9518-BB45-C6A067E62CB8}"/>
              </a:ext>
            </a:extLst>
          </p:cNvPr>
          <p:cNvSpPr txBox="1">
            <a:spLocks/>
          </p:cNvSpPr>
          <p:nvPr/>
        </p:nvSpPr>
        <p:spPr>
          <a:xfrm>
            <a:off x="582990" y="364300"/>
            <a:ext cx="12269410" cy="1424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300" b="1" dirty="0">
                <a:latin typeface="+mn-lt"/>
              </a:rPr>
              <a:t>La mésinformation scientifique des jeunes </a:t>
            </a:r>
          </a:p>
          <a:p>
            <a:r>
              <a:rPr lang="fr-FR" sz="7300" b="1" dirty="0">
                <a:latin typeface="+mn-lt"/>
              </a:rPr>
              <a:t>à l’heure des réseaux sociaux</a:t>
            </a:r>
            <a:endParaRPr lang="fr-CH" sz="7300" b="1" cap="all" dirty="0"/>
          </a:p>
          <a:p>
            <a:r>
              <a:rPr lang="fr-FR" sz="5300" b="1" dirty="0">
                <a:solidFill>
                  <a:srgbClr val="FF0000"/>
                </a:solidFill>
                <a:latin typeface="+mn-lt"/>
              </a:rPr>
              <a:t>enquête</a:t>
            </a:r>
            <a:endParaRPr lang="fr-FR" sz="53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84AC77-BD8D-D4F7-3BCC-D848760D1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174" y="1480962"/>
            <a:ext cx="1635888" cy="5966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D3FF29-9140-4E32-C056-F05BE39F9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49" y="941956"/>
            <a:ext cx="3816943" cy="22138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C3A822-E903-5BFD-EF33-BFF5AA755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21" y="3662633"/>
            <a:ext cx="11446189" cy="958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8542ADC-154E-9A8D-2EA0-F73D19B691E8}"/>
              </a:ext>
            </a:extLst>
          </p:cNvPr>
          <p:cNvSpPr txBox="1"/>
          <p:nvPr/>
        </p:nvSpPr>
        <p:spPr>
          <a:xfrm>
            <a:off x="6470267" y="3645868"/>
            <a:ext cx="2780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18-24 ans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27503D-67D4-B547-C586-408E8B4306AB}"/>
              </a:ext>
            </a:extLst>
          </p:cNvPr>
          <p:cNvSpPr txBox="1"/>
          <p:nvPr/>
        </p:nvSpPr>
        <p:spPr>
          <a:xfrm>
            <a:off x="6344309" y="4141115"/>
            <a:ext cx="2780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seniors</a:t>
            </a:r>
          </a:p>
        </p:txBody>
      </p:sp>
    </p:spTree>
    <p:extLst>
      <p:ext uri="{BB962C8B-B14F-4D97-AF65-F5344CB8AC3E}">
        <p14:creationId xmlns:p14="http://schemas.microsoft.com/office/powerpoint/2010/main" val="20883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B5F03A-088E-0F18-92D5-749DBD7D3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06" y="310684"/>
            <a:ext cx="4748852" cy="6020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BE893B-3DBA-A541-9585-1D56F17208DC}"/>
              </a:ext>
            </a:extLst>
          </p:cNvPr>
          <p:cNvSpPr/>
          <p:nvPr/>
        </p:nvSpPr>
        <p:spPr>
          <a:xfrm>
            <a:off x="474581" y="147448"/>
            <a:ext cx="69256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b="1" dirty="0">
                <a:ea typeface="+mj-ea"/>
                <a:cs typeface="+mj-cs"/>
              </a:rPr>
              <a:t>Revue de Presse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701A9A-7E54-B54D-9C46-AD8264F0FD09}"/>
              </a:ext>
            </a:extLst>
          </p:cNvPr>
          <p:cNvSpPr txBox="1"/>
          <p:nvPr/>
        </p:nvSpPr>
        <p:spPr>
          <a:xfrm>
            <a:off x="474581" y="5417351"/>
            <a:ext cx="27806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CHARLIE HEBDO </a:t>
            </a:r>
          </a:p>
          <a:p>
            <a:pPr algn="ctr"/>
            <a:r>
              <a:rPr lang="fr-FR" dirty="0"/>
              <a:t>Février – Mars 2023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570C26-2DC6-5CDA-02F4-9220CEAE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59" y="1237889"/>
            <a:ext cx="3213100" cy="416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39BF62B-C603-184E-B872-72FE21127F82}"/>
              </a:ext>
            </a:extLst>
          </p:cNvPr>
          <p:cNvSpPr txBox="1">
            <a:spLocks/>
          </p:cNvSpPr>
          <p:nvPr/>
        </p:nvSpPr>
        <p:spPr>
          <a:xfrm>
            <a:off x="7591317" y="2343370"/>
            <a:ext cx="2150561" cy="172429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latin typeface="+mn-lt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8FEB2AF-E759-4990-5264-484847478AF0}"/>
              </a:ext>
            </a:extLst>
          </p:cNvPr>
          <p:cNvCxnSpPr>
            <a:cxnSpLocks/>
          </p:cNvCxnSpPr>
          <p:nvPr/>
        </p:nvCxnSpPr>
        <p:spPr>
          <a:xfrm>
            <a:off x="7233065" y="1547802"/>
            <a:ext cx="2508813" cy="77798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3C85AE3-2799-03F9-0062-54E14F0C85EA}"/>
              </a:ext>
            </a:extLst>
          </p:cNvPr>
          <p:cNvCxnSpPr>
            <a:cxnSpLocks/>
          </p:cNvCxnSpPr>
          <p:nvPr/>
        </p:nvCxnSpPr>
        <p:spPr>
          <a:xfrm flipV="1">
            <a:off x="7153586" y="4085252"/>
            <a:ext cx="2588292" cy="15888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CB80356-20EF-234C-1244-9F78D2567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67" y="1565387"/>
            <a:ext cx="3457698" cy="266116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1C0C8F6-CEC3-5F88-849C-4096F3A2E873}"/>
              </a:ext>
            </a:extLst>
          </p:cNvPr>
          <p:cNvCxnSpPr>
            <a:cxnSpLocks/>
          </p:cNvCxnSpPr>
          <p:nvPr/>
        </p:nvCxnSpPr>
        <p:spPr>
          <a:xfrm>
            <a:off x="4765429" y="3664700"/>
            <a:ext cx="126023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45932A2-8B4A-D055-89C1-5675B6AA4FB2}"/>
              </a:ext>
            </a:extLst>
          </p:cNvPr>
          <p:cNvCxnSpPr>
            <a:cxnSpLocks/>
          </p:cNvCxnSpPr>
          <p:nvPr/>
        </p:nvCxnSpPr>
        <p:spPr>
          <a:xfrm>
            <a:off x="7233065" y="2182312"/>
            <a:ext cx="358252" cy="16097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0B20814-348A-5274-B045-715A92A693EB}"/>
              </a:ext>
            </a:extLst>
          </p:cNvPr>
          <p:cNvCxnSpPr>
            <a:cxnSpLocks/>
          </p:cNvCxnSpPr>
          <p:nvPr/>
        </p:nvCxnSpPr>
        <p:spPr>
          <a:xfrm flipV="1">
            <a:off x="7233065" y="4067667"/>
            <a:ext cx="358252" cy="1758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CD701A9A-7E54-B54D-9C46-AD8264F0FD09}"/>
              </a:ext>
            </a:extLst>
          </p:cNvPr>
          <p:cNvSpPr txBox="1"/>
          <p:nvPr/>
        </p:nvSpPr>
        <p:spPr>
          <a:xfrm>
            <a:off x="4619292" y="558468"/>
            <a:ext cx="27806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CHARLIE HEBDO </a:t>
            </a:r>
          </a:p>
          <a:p>
            <a:pPr algn="ctr"/>
            <a:r>
              <a:rPr lang="fr-FR" dirty="0"/>
              <a:t>Février – Mars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CFC183-FC91-C679-83D5-27BBC2DE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14" y="0"/>
            <a:ext cx="5202436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EBCD36-843C-74BA-0C0E-D7D8E953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45" y="50574"/>
            <a:ext cx="4545038" cy="67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8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CD701A9A-7E54-B54D-9C46-AD8264F0FD09}"/>
              </a:ext>
            </a:extLst>
          </p:cNvPr>
          <p:cNvSpPr txBox="1"/>
          <p:nvPr/>
        </p:nvSpPr>
        <p:spPr>
          <a:xfrm>
            <a:off x="6540690" y="465870"/>
            <a:ext cx="27806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CHARLIE HEBDO </a:t>
            </a:r>
          </a:p>
          <a:p>
            <a:pPr algn="ctr"/>
            <a:r>
              <a:rPr lang="fr-FR" dirty="0"/>
              <a:t>Février – Mars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B66D41-240F-A397-0597-2EA3AF2B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71" y="0"/>
            <a:ext cx="5293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2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545796A-A49B-6945-8D7F-8C7B5B25436C}"/>
              </a:ext>
            </a:extLst>
          </p:cNvPr>
          <p:cNvSpPr txBox="1"/>
          <p:nvPr/>
        </p:nvSpPr>
        <p:spPr>
          <a:xfrm>
            <a:off x="1032502" y="3276797"/>
            <a:ext cx="104477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3600" dirty="0"/>
              <a:t>« Le premier des droits de l'homme c'est la liberté individuelle. »</a:t>
            </a:r>
          </a:p>
          <a:p>
            <a:endParaRPr lang="fr-CH" sz="1200" dirty="0"/>
          </a:p>
          <a:p>
            <a:r>
              <a:rPr lang="fr-CH" sz="3600" dirty="0"/>
              <a:t>« Le courage, c'est de chercher la vérité et de la dire ! »</a:t>
            </a:r>
            <a:br>
              <a:rPr lang="fr-CH" sz="3600" dirty="0"/>
            </a:br>
            <a:r>
              <a:rPr lang="fr-CH" sz="1200" dirty="0"/>
              <a:t>    </a:t>
            </a:r>
          </a:p>
          <a:p>
            <a:endParaRPr lang="fr-CH" sz="1200" dirty="0">
              <a:ea typeface="+mj-ea"/>
              <a:cs typeface="+mj-cs"/>
            </a:endParaRPr>
          </a:p>
          <a:p>
            <a:endParaRPr lang="fr-CH" sz="1200" dirty="0">
              <a:ea typeface="+mj-ea"/>
              <a:cs typeface="+mj-cs"/>
            </a:endParaRPr>
          </a:p>
          <a:p>
            <a:endParaRPr lang="fr-CH" sz="1200" dirty="0">
              <a:ea typeface="+mj-ea"/>
              <a:cs typeface="+mj-cs"/>
            </a:endParaRPr>
          </a:p>
          <a:p>
            <a:r>
              <a:rPr lang="fr-CH" sz="3600" b="1" dirty="0"/>
              <a:t>                                                                           Jean Jaurès</a:t>
            </a:r>
            <a:r>
              <a:rPr lang="fr-CH" sz="3600" dirty="0">
                <a:ea typeface="+mj-ea"/>
                <a:cs typeface="+mj-cs"/>
              </a:rPr>
              <a:t> </a:t>
            </a:r>
          </a:p>
          <a:p>
            <a:endParaRPr lang="fr-CH" sz="3600" dirty="0"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E85EA7-36E3-2849-BBF1-7B5E67D233BD}"/>
              </a:ext>
            </a:extLst>
          </p:cNvPr>
          <p:cNvSpPr/>
          <p:nvPr/>
        </p:nvSpPr>
        <p:spPr>
          <a:xfrm>
            <a:off x="962780" y="2662177"/>
            <a:ext cx="10755086" cy="3934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E894A7A-D4C5-E68C-D250-ACE3C16FDC25}"/>
              </a:ext>
            </a:extLst>
          </p:cNvPr>
          <p:cNvSpPr txBox="1">
            <a:spLocks/>
          </p:cNvSpPr>
          <p:nvPr/>
        </p:nvSpPr>
        <p:spPr>
          <a:xfrm>
            <a:off x="718457" y="468302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latin typeface="+mn-lt"/>
              </a:rPr>
              <a:t>Conclusion</a:t>
            </a:r>
            <a:endParaRPr lang="fr-FR" sz="4800" dirty="0"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0CFAB3-F707-F9A0-7FD9-A378F10E3956}"/>
              </a:ext>
            </a:extLst>
          </p:cNvPr>
          <p:cNvSpPr txBox="1"/>
          <p:nvPr/>
        </p:nvSpPr>
        <p:spPr>
          <a:xfrm>
            <a:off x="932282" y="1527084"/>
            <a:ext cx="10327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600" dirty="0">
                <a:latin typeface="Helvetica Neue" panose="02000503000000020004" pitchFamily="2" charset="0"/>
              </a:rPr>
              <a:t>« La Fondation Jean Jaurès a pour but de promouvoir les idéaux </a:t>
            </a:r>
            <a:r>
              <a:rPr lang="fr-CH" sz="1600" u="sng" dirty="0">
                <a:latin typeface="Helvetica Neue" panose="02000503000000020004" pitchFamily="2" charset="0"/>
              </a:rPr>
              <a:t>démocratiques</a:t>
            </a:r>
            <a:r>
              <a:rPr lang="fr-CH" sz="1600" dirty="0">
                <a:latin typeface="Helvetica Neue" panose="02000503000000020004" pitchFamily="2" charset="0"/>
              </a:rPr>
              <a:t> et </a:t>
            </a:r>
            <a:r>
              <a:rPr lang="fr-CH" sz="1600" u="sng" dirty="0">
                <a:latin typeface="Helvetica Neue" panose="02000503000000020004" pitchFamily="2" charset="0"/>
              </a:rPr>
              <a:t>humanistes</a:t>
            </a:r>
            <a:r>
              <a:rPr lang="fr-CH" sz="1600" dirty="0">
                <a:latin typeface="Helvetica Neue" panose="02000503000000020004" pitchFamily="2" charset="0"/>
              </a:rPr>
              <a:t> par le </a:t>
            </a:r>
            <a:r>
              <a:rPr lang="fr-CH" sz="1600" u="sng" dirty="0">
                <a:latin typeface="Helvetica Neue" panose="02000503000000020004" pitchFamily="2" charset="0"/>
              </a:rPr>
              <a:t>débat d’idées</a:t>
            </a:r>
            <a:r>
              <a:rPr lang="fr-CH" sz="1600" dirty="0">
                <a:latin typeface="Helvetica Neue" panose="02000503000000020004" pitchFamily="2" charset="0"/>
              </a:rPr>
              <a:t> et </a:t>
            </a:r>
            <a:r>
              <a:rPr lang="fr-CH" sz="1600" u="sng" dirty="0">
                <a:latin typeface="Helvetica Neue" panose="02000503000000020004" pitchFamily="2" charset="0"/>
              </a:rPr>
              <a:t>la recherche</a:t>
            </a:r>
            <a:r>
              <a:rPr lang="fr-CH" sz="1600" dirty="0">
                <a:latin typeface="Helvetica Neue" panose="02000503000000020004" pitchFamily="2" charset="0"/>
              </a:rPr>
              <a:t>, de contribuer à la connaissance de l’homme et de son environnement, de mener des actions de coopération économique, culturelle et politique concourant à l’essor du </a:t>
            </a:r>
            <a:r>
              <a:rPr lang="fr-CH" sz="1600" u="sng" dirty="0">
                <a:latin typeface="Helvetica Neue" panose="02000503000000020004" pitchFamily="2" charset="0"/>
              </a:rPr>
              <a:t>pluralism</a:t>
            </a:r>
            <a:r>
              <a:rPr lang="fr-CH" sz="1600" dirty="0">
                <a:latin typeface="Helvetica Neue" panose="02000503000000020004" pitchFamily="2" charset="0"/>
              </a:rPr>
              <a:t>e et de la </a:t>
            </a:r>
            <a:r>
              <a:rPr lang="fr-CH" sz="1600" u="sng" dirty="0">
                <a:latin typeface="Helvetica Neue" panose="02000503000000020004" pitchFamily="2" charset="0"/>
              </a:rPr>
              <a:t>démocratie dans le monde</a:t>
            </a:r>
            <a:r>
              <a:rPr lang="fr-CH" sz="1600" dirty="0">
                <a:latin typeface="Helvetica Neue" panose="02000503000000020004" pitchFamily="2" charset="0"/>
              </a:rPr>
              <a:t>. »</a:t>
            </a:r>
          </a:p>
        </p:txBody>
      </p:sp>
    </p:spTree>
    <p:extLst>
      <p:ext uri="{BB962C8B-B14F-4D97-AF65-F5344CB8AC3E}">
        <p14:creationId xmlns:p14="http://schemas.microsoft.com/office/powerpoint/2010/main" val="18824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091C4D1-3CAF-8E4A-AB78-E1989A2752B8}"/>
              </a:ext>
            </a:extLst>
          </p:cNvPr>
          <p:cNvSpPr txBox="1">
            <a:spLocks/>
          </p:cNvSpPr>
          <p:nvPr/>
        </p:nvSpPr>
        <p:spPr>
          <a:xfrm>
            <a:off x="718457" y="366639"/>
            <a:ext cx="10755086" cy="1917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b="1" dirty="0">
                <a:latin typeface="+mn-lt"/>
              </a:rPr>
              <a:t>        </a:t>
            </a:r>
            <a:br>
              <a:rPr lang="fr-FR" sz="5400" b="1" dirty="0">
                <a:latin typeface="+mn-lt"/>
              </a:rPr>
            </a:br>
            <a:r>
              <a:rPr lang="fr-FR" sz="6000" b="1" dirty="0">
                <a:latin typeface="+mn-lt"/>
              </a:rPr>
              <a:t>Son fondateur : Pierre Mauroy</a:t>
            </a:r>
            <a:endParaRPr lang="fr-FR" sz="6000" dirty="0">
              <a:latin typeface="+mn-lt"/>
            </a:endParaRPr>
          </a:p>
        </p:txBody>
      </p:sp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47026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5DB1DF3-CE44-C1F1-F65B-945838020236}"/>
              </a:ext>
            </a:extLst>
          </p:cNvPr>
          <p:cNvSpPr txBox="1"/>
          <p:nvPr/>
        </p:nvSpPr>
        <p:spPr>
          <a:xfrm>
            <a:off x="3710145" y="2868449"/>
            <a:ext cx="797462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200" dirty="0"/>
              <a:t>Ex-premier ministre socialiste</a:t>
            </a:r>
            <a:r>
              <a:rPr lang="fr-CH" sz="2200" b="1" dirty="0"/>
              <a:t>, </a:t>
            </a:r>
            <a:r>
              <a:rPr lang="fr-CH" sz="2200" b="1" dirty="0">
                <a:highlight>
                  <a:srgbClr val="FFFF00"/>
                </a:highlight>
              </a:rPr>
              <a:t>fondateur et premier à la présidence de la fondation ne l'a quittée qu'à son décès en 2013.</a:t>
            </a:r>
            <a:endParaRPr lang="fr-FR" sz="2200" b="1" dirty="0"/>
          </a:p>
        </p:txBody>
      </p:sp>
      <p:pic>
        <p:nvPicPr>
          <p:cNvPr id="14338" name="Picture 2" descr="Pierre Mauroy, vendredi à Lille.">
            <a:extLst>
              <a:ext uri="{FF2B5EF4-FFF2-40B4-BE49-F238E27FC236}">
                <a16:creationId xmlns:a16="http://schemas.microsoft.com/office/drawing/2014/main" id="{2EA6A605-E643-4728-59F2-791EB9CD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88" y="2462939"/>
            <a:ext cx="24828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B4680EB9-B2C9-B0F3-8B5B-965B6268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88" y="4484877"/>
            <a:ext cx="252861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5765C26-C788-BBF6-10F4-D7FEE7D09EA9}"/>
              </a:ext>
            </a:extLst>
          </p:cNvPr>
          <p:cNvSpPr txBox="1"/>
          <p:nvPr/>
        </p:nvSpPr>
        <p:spPr>
          <a:xfrm>
            <a:off x="3710145" y="4640335"/>
            <a:ext cx="733278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b="1" i="0" u="sng" dirty="0">
                <a:solidFill>
                  <a:srgbClr val="171717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</a:rPr>
              <a:t>Pierre Mauroy a été condamné</a:t>
            </a:r>
            <a:r>
              <a:rPr lang="fr-CH" b="1" i="0" dirty="0">
                <a:solidFill>
                  <a:srgbClr val="171717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</a:rPr>
              <a:t>, ainsi que Lyne Cohen-Solal, pour "abus de confiance" dans une affaire d'emploi fictif à la communauté urbaine de Lille. </a:t>
            </a:r>
            <a:r>
              <a:rPr lang="fr-CH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Un dossier qui remonte à 1992. Les deux prévenus ont écopé d’une amende de 20.000 euros avec sursis chacun. </a:t>
            </a:r>
            <a:r>
              <a:rPr lang="fr-CH" b="0" i="0" dirty="0">
                <a:solidFill>
                  <a:srgbClr val="171717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</a:rPr>
              <a:t>"</a:t>
            </a:r>
            <a:r>
              <a:rPr lang="fr-CH" b="0" i="1" dirty="0">
                <a:solidFill>
                  <a:srgbClr val="171717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</a:rPr>
              <a:t>C’était manifestement la relaxe que nous souhaitions et que nous attendions. Par conséquence, nous sommes déçus</a:t>
            </a:r>
            <a:r>
              <a:rPr lang="fr-CH" b="0" i="0" dirty="0">
                <a:solidFill>
                  <a:srgbClr val="171717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</a:rPr>
              <a:t>", a réagi Pierre Mauroy au micro d’Europe 1.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70845DD-84EF-F570-73E4-1FFEB4251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667" y="2243137"/>
            <a:ext cx="1689100" cy="52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C2D92F-16EB-2CA1-833B-84FA0FC41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72" y="5193016"/>
            <a:ext cx="1104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091C4D1-3CAF-8E4A-AB78-E1989A2752B8}"/>
              </a:ext>
            </a:extLst>
          </p:cNvPr>
          <p:cNvSpPr txBox="1">
            <a:spLocks/>
          </p:cNvSpPr>
          <p:nvPr/>
        </p:nvSpPr>
        <p:spPr>
          <a:xfrm>
            <a:off x="718457" y="366639"/>
            <a:ext cx="10755086" cy="1917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b="1" dirty="0">
                <a:latin typeface="+mn-lt"/>
              </a:rPr>
              <a:t>        </a:t>
            </a:r>
            <a:br>
              <a:rPr lang="fr-FR" sz="5400" b="1" dirty="0">
                <a:latin typeface="+mn-lt"/>
              </a:rPr>
            </a:br>
            <a:r>
              <a:rPr lang="fr-FR" sz="6000" b="1" dirty="0">
                <a:latin typeface="+mn-lt"/>
              </a:rPr>
              <a:t>Son successeur : Henri Nallet</a:t>
            </a:r>
            <a:endParaRPr lang="fr-FR" sz="6000" dirty="0">
              <a:latin typeface="+mn-lt"/>
            </a:endParaRPr>
          </a:p>
        </p:txBody>
      </p:sp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47026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DD82178-70D3-C1A6-9A72-C255C1B486C5}"/>
              </a:ext>
            </a:extLst>
          </p:cNvPr>
          <p:cNvSpPr txBox="1"/>
          <p:nvPr/>
        </p:nvSpPr>
        <p:spPr>
          <a:xfrm>
            <a:off x="4554416" y="2716852"/>
            <a:ext cx="6775939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000" b="1" dirty="0">
                <a:highlight>
                  <a:srgbClr val="FFFF00"/>
                </a:highlight>
              </a:rPr>
              <a:t>Président depuis 2013, fut ministre socialiste de l'Agriculture (1985–1986) puis dirigea d'autres ministères socialistes de 1988 à 1992.</a:t>
            </a:r>
            <a:r>
              <a:rPr lang="fr-CH" sz="2000" b="1" dirty="0"/>
              <a:t> </a:t>
            </a:r>
            <a:br>
              <a:rPr lang="fr-CH" sz="2000" dirty="0"/>
            </a:br>
            <a:r>
              <a:rPr lang="fr-CH" sz="800" dirty="0"/>
              <a:t>  </a:t>
            </a:r>
          </a:p>
          <a:p>
            <a:r>
              <a:rPr lang="fr-CH" sz="2000" b="1" dirty="0">
                <a:highlight>
                  <a:srgbClr val="FFFF00"/>
                </a:highlight>
              </a:rPr>
              <a:t>De juin 1997 à décembre 2008, il occupe 3 postes de direction au sein des Laboratoires Servier</a:t>
            </a:r>
            <a:r>
              <a:rPr lang="fr-CH" sz="2000" dirty="0"/>
              <a:t>, avec « un revenu annuel estimé à 812 000 € », il est</a:t>
            </a:r>
            <a:r>
              <a:rPr lang="fr-CH" sz="2000" b="1" dirty="0">
                <a:highlight>
                  <a:srgbClr val="FFFF00"/>
                </a:highlight>
              </a:rPr>
              <a:t> conseiller du président Jacques Servier.</a:t>
            </a:r>
          </a:p>
        </p:txBody>
      </p:sp>
      <p:pic>
        <p:nvPicPr>
          <p:cNvPr id="16386" name="Picture 2" descr="Henri NALLET, Ancien ministre de l'Agriculture, Président Fondation Jean  Jaurès - Planet A">
            <a:extLst>
              <a:ext uri="{FF2B5EF4-FFF2-40B4-BE49-F238E27FC236}">
                <a16:creationId xmlns:a16="http://schemas.microsoft.com/office/drawing/2014/main" id="{ACDE0A11-7D0C-FC00-9D3E-F4B578B89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85" y="26837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03AA5C-D4F0-EE16-6DAF-3042BBCD6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255" y="2086162"/>
            <a:ext cx="1689100" cy="520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4C18F22-37FB-A31C-FD98-E8D9AD9F8DB0}"/>
              </a:ext>
            </a:extLst>
          </p:cNvPr>
          <p:cNvSpPr txBox="1"/>
          <p:nvPr/>
        </p:nvSpPr>
        <p:spPr>
          <a:xfrm>
            <a:off x="4554416" y="5196722"/>
            <a:ext cx="677593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000" b="1" dirty="0">
                <a:highlight>
                  <a:srgbClr val="FFFF00"/>
                </a:highlight>
              </a:rPr>
              <a:t>Lorsque éclate le scandale du Mediator, </a:t>
            </a:r>
            <a:r>
              <a:rPr lang="fr-CH" sz="2000" b="1" u="sng" dirty="0">
                <a:highlight>
                  <a:srgbClr val="FFFF00"/>
                </a:highlight>
              </a:rPr>
              <a:t>il est accusé de trafic d'influence</a:t>
            </a:r>
            <a:r>
              <a:rPr lang="fr-CH" sz="2000" b="1" dirty="0">
                <a:highlight>
                  <a:srgbClr val="FFFF00"/>
                </a:highlight>
              </a:rPr>
              <a:t>. 2 ans après, il reçoit le grade de commandeur de la Légion d'honneur le 14 juillet 2015.</a:t>
            </a:r>
            <a:endParaRPr 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40D4910-DD14-4ACA-CA72-7FDB11BB6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38" y="2478383"/>
            <a:ext cx="1063517" cy="21873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90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091C4D1-3CAF-8E4A-AB78-E1989A2752B8}"/>
              </a:ext>
            </a:extLst>
          </p:cNvPr>
          <p:cNvSpPr txBox="1">
            <a:spLocks/>
          </p:cNvSpPr>
          <p:nvPr/>
        </p:nvSpPr>
        <p:spPr>
          <a:xfrm>
            <a:off x="718457" y="468302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>
                <a:latin typeface="+mn-lt"/>
              </a:rPr>
              <a:t>Ses dirigeants actuels</a:t>
            </a:r>
            <a:endParaRPr lang="fr-FR" sz="5400" dirty="0">
              <a:latin typeface="+mn-lt"/>
            </a:endParaRPr>
          </a:p>
        </p:txBody>
      </p:sp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38" y="332378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DF7118-EFBC-44B6-967F-B99017053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36" y="1550993"/>
            <a:ext cx="3715359" cy="36048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5581C4-9B86-4357-7736-BCFB1CBFF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558" y="1550993"/>
            <a:ext cx="3377555" cy="36048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5221AC-FCCD-7EFA-85A1-1B1C2805C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61" y="1550993"/>
            <a:ext cx="3553245" cy="38719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60A9C9B-66B9-75B5-1E10-B754C65A07EA}"/>
              </a:ext>
            </a:extLst>
          </p:cNvPr>
          <p:cNvSpPr txBox="1"/>
          <p:nvPr/>
        </p:nvSpPr>
        <p:spPr>
          <a:xfrm>
            <a:off x="561005" y="5312480"/>
            <a:ext cx="337755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1600" b="1" dirty="0">
                <a:effectLst/>
                <a:latin typeface="Helvetica Neue" panose="02000503000000020004" pitchFamily="2" charset="0"/>
              </a:rPr>
              <a:t>ex-Ministre des Affaires étrangères et du Développement international (2016-2017), </a:t>
            </a:r>
          </a:p>
          <a:p>
            <a:pPr algn="ctr"/>
            <a:r>
              <a:rPr lang="fr-CH" sz="1600" b="1" dirty="0">
                <a:effectLst/>
                <a:latin typeface="Helvetica Neue" panose="02000503000000020004" pitchFamily="2" charset="0"/>
              </a:rPr>
              <a:t>ex-Premier Ministre (2012-2014)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4825FF-DDDC-71DB-9FA1-BD3DFBE390FF}"/>
              </a:ext>
            </a:extLst>
          </p:cNvPr>
          <p:cNvSpPr txBox="1"/>
          <p:nvPr/>
        </p:nvSpPr>
        <p:spPr>
          <a:xfrm>
            <a:off x="4100469" y="5307007"/>
            <a:ext cx="398208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1600" b="1" dirty="0">
                <a:effectLst/>
                <a:latin typeface="Helvetica Neue" panose="02000503000000020004" pitchFamily="2" charset="0"/>
              </a:rPr>
              <a:t>Directeur chez Havas,</a:t>
            </a:r>
          </a:p>
          <a:p>
            <a:pPr algn="ctr"/>
            <a:r>
              <a:rPr lang="fr-CH" sz="1600" b="1" dirty="0">
                <a:latin typeface="Helvetica Neue" panose="02000503000000020004" pitchFamily="2" charset="0"/>
              </a:rPr>
              <a:t>Membre du Siècle,</a:t>
            </a:r>
          </a:p>
          <a:p>
            <a:pPr algn="ctr"/>
            <a:r>
              <a:rPr lang="fr-CH" sz="1600" b="1" dirty="0">
                <a:effectLst/>
                <a:latin typeface="Helvetica Neue" panose="02000503000000020004" pitchFamily="2" charset="0"/>
              </a:rPr>
              <a:t>auteur, avec Matthieu </a:t>
            </a:r>
            <a:r>
              <a:rPr lang="fr-CH" sz="1600" b="1" dirty="0" err="1">
                <a:effectLst/>
                <a:latin typeface="Helvetica Neue" panose="02000503000000020004" pitchFamily="2" charset="0"/>
              </a:rPr>
              <a:t>Pigasse</a:t>
            </a:r>
            <a:r>
              <a:rPr lang="fr-CH" sz="1600" b="1" dirty="0">
                <a:effectLst/>
                <a:latin typeface="Helvetica Neue" panose="02000503000000020004" pitchFamily="2" charset="0"/>
              </a:rPr>
              <a:t>, </a:t>
            </a:r>
          </a:p>
          <a:p>
            <a:pPr algn="ctr"/>
            <a:r>
              <a:rPr lang="fr-CH" sz="1600" b="1" dirty="0">
                <a:effectLst/>
                <a:latin typeface="Helvetica Neue" panose="02000503000000020004" pitchFamily="2" charset="0"/>
              </a:rPr>
              <a:t>du livre </a:t>
            </a:r>
            <a:r>
              <a:rPr lang="fr-CH" sz="1600" b="1" i="1" dirty="0">
                <a:effectLst/>
                <a:latin typeface="Helvetica Neue" panose="02000503000000020004" pitchFamily="2" charset="0"/>
              </a:rPr>
              <a:t>Le Monde d'après, une crise sans précédent</a:t>
            </a:r>
            <a:r>
              <a:rPr lang="fr-CH" sz="1600" b="1" dirty="0">
                <a:effectLst/>
                <a:latin typeface="Helvetica Neue" panose="02000503000000020004" pitchFamily="2" charset="0"/>
              </a:rPr>
              <a:t>, paru en 2009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099A78-6523-56F8-26B7-E17D6D5EFDF1}"/>
              </a:ext>
            </a:extLst>
          </p:cNvPr>
          <p:cNvSpPr txBox="1"/>
          <p:nvPr/>
        </p:nvSpPr>
        <p:spPr>
          <a:xfrm>
            <a:off x="8542916" y="5307007"/>
            <a:ext cx="28221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1600" b="1" dirty="0">
                <a:effectLst/>
                <a:latin typeface="Helvetica Neue" panose="02000503000000020004" pitchFamily="2" charset="0"/>
              </a:rPr>
              <a:t>Dans la maison</a:t>
            </a:r>
          </a:p>
          <a:p>
            <a:pPr algn="ctr"/>
            <a:r>
              <a:rPr lang="fr-CH" sz="1600" b="1" dirty="0">
                <a:latin typeface="Helvetica Neue" panose="02000503000000020004" pitchFamily="2" charset="0"/>
              </a:rPr>
              <a:t>Depuis 1997</a:t>
            </a:r>
            <a:endParaRPr lang="fr-CH" sz="1600" b="1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091C4D1-3CAF-8E4A-AB78-E1989A2752B8}"/>
              </a:ext>
            </a:extLst>
          </p:cNvPr>
          <p:cNvSpPr txBox="1">
            <a:spLocks/>
          </p:cNvSpPr>
          <p:nvPr/>
        </p:nvSpPr>
        <p:spPr>
          <a:xfrm>
            <a:off x="718457" y="366639"/>
            <a:ext cx="10755086" cy="1917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b="1" dirty="0">
                <a:latin typeface="+mn-lt"/>
              </a:rPr>
              <a:t>        </a:t>
            </a:r>
            <a:br>
              <a:rPr lang="fr-FR" sz="5400" b="1" dirty="0">
                <a:latin typeface="+mn-lt"/>
              </a:rPr>
            </a:br>
            <a:r>
              <a:rPr lang="fr-FR" sz="6000" b="1" dirty="0">
                <a:latin typeface="+mn-lt"/>
              </a:rPr>
              <a:t>Ses affinités avec Emmanuel Macron</a:t>
            </a:r>
            <a:endParaRPr lang="fr-FR" sz="6000" dirty="0">
              <a:latin typeface="+mn-lt"/>
            </a:endParaRPr>
          </a:p>
        </p:txBody>
      </p:sp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47026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A5C25E9-C67E-38C8-5381-BD6296A1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681" y="859095"/>
            <a:ext cx="1689100" cy="520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87D52FF-168B-3A0F-0922-C25C690A1A3A}"/>
              </a:ext>
            </a:extLst>
          </p:cNvPr>
          <p:cNvSpPr txBox="1"/>
          <p:nvPr/>
        </p:nvSpPr>
        <p:spPr>
          <a:xfrm>
            <a:off x="1625795" y="2407555"/>
            <a:ext cx="947009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La Fondation Jean-Jaurès est considérée comme proche du PS et a été depuis 2017 proche de La République en marche</a:t>
            </a:r>
            <a:r>
              <a:rPr lang="fr-CH" sz="2000" dirty="0">
                <a:effectLst/>
                <a:latin typeface="Helvetica Neue" panose="02000503000000020004" pitchFamily="2" charset="0"/>
              </a:rPr>
              <a:t>. Elle a reçu à partir de cette année-là d'importantes subventions gouvernementales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3BDEC2-09E3-2FD9-D2CD-E8F7EF8F5EA2}"/>
              </a:ext>
            </a:extLst>
          </p:cNvPr>
          <p:cNvSpPr txBox="1"/>
          <p:nvPr/>
        </p:nvSpPr>
        <p:spPr>
          <a:xfrm>
            <a:off x="1625795" y="3569109"/>
            <a:ext cx="947009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Gilles </a:t>
            </a:r>
            <a:r>
              <a:rPr lang="fr-CH" sz="2000" b="1" dirty="0" err="1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Finchelstein</a:t>
            </a:r>
            <a:r>
              <a:rPr lang="fr-CH" sz="2000" b="1" dirty="0">
                <a:effectLst/>
                <a:latin typeface="Helvetica Neue" panose="02000503000000020004" pitchFamily="2" charset="0"/>
              </a:rPr>
              <a:t> </a:t>
            </a:r>
            <a:r>
              <a:rPr lang="fr-CH" sz="2000" dirty="0">
                <a:effectLst/>
                <a:latin typeface="Helvetica Neue" panose="02000503000000020004" pitchFamily="2" charset="0"/>
              </a:rPr>
              <a:t>(</a:t>
            </a:r>
            <a:r>
              <a:rPr lang="fr-CH" sz="2000" dirty="0">
                <a:latin typeface="Helvetica Neue" panose="02000503000000020004" pitchFamily="2" charset="0"/>
              </a:rPr>
              <a:t>Le secrétaire général de la FJJ) </a:t>
            </a:r>
            <a:r>
              <a:rPr lang="fr-CH" sz="2000" dirty="0">
                <a:effectLst/>
                <a:latin typeface="Helvetica Neue" panose="02000503000000020004" pitchFamily="2" charset="0"/>
              </a:rPr>
              <a:t>travaille pour l'agence publicitaire Havas Worldwide, qui selon Mediapart « représente les trois quarts de ses activités » et </a:t>
            </a:r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a continué à s’infiltrer dans la machine politique, en « jetant son dévolu sur Emmanuel Macron » [repas de réflexion en 2012-2014], bien avant son élection, « pour être depuis 2017 installée au cœur même du pouvoir.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72EE38-EE35-808D-4D26-BF7C11D22C9D}"/>
              </a:ext>
            </a:extLst>
          </p:cNvPr>
          <p:cNvSpPr txBox="1"/>
          <p:nvPr/>
        </p:nvSpPr>
        <p:spPr>
          <a:xfrm>
            <a:off x="1625795" y="5662547"/>
            <a:ext cx="947009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Un des bureaux de la fondation fut occupé longtemps par Ismaël </a:t>
            </a:r>
            <a:r>
              <a:rPr lang="fr-CH" sz="2000" b="1" dirty="0" err="1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Emelien</a:t>
            </a:r>
            <a:r>
              <a:rPr lang="fr-CH" sz="2000" b="1" dirty="0"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, devenu en 2017 conseiller spécial d'Emmanuel Macron.</a:t>
            </a:r>
            <a:r>
              <a:rPr lang="fr-CH" sz="2000" b="1" dirty="0">
                <a:effectLst/>
                <a:latin typeface="Helvetica Neue" panose="02000503000000020004" pitchFamily="2" charset="0"/>
              </a:rPr>
              <a:t> </a:t>
            </a:r>
            <a:endParaRPr lang="fr-CH" sz="20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091C4D1-3CAF-8E4A-AB78-E1989A2752B8}"/>
              </a:ext>
            </a:extLst>
          </p:cNvPr>
          <p:cNvSpPr txBox="1">
            <a:spLocks/>
          </p:cNvSpPr>
          <p:nvPr/>
        </p:nvSpPr>
        <p:spPr>
          <a:xfrm>
            <a:off x="718457" y="468302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>
                <a:latin typeface="+mn-lt"/>
              </a:rPr>
              <a:t>Sa mission</a:t>
            </a:r>
            <a:endParaRPr lang="fr-FR" sz="5400" dirty="0">
              <a:latin typeface="+mn-lt"/>
            </a:endParaRPr>
          </a:p>
        </p:txBody>
      </p:sp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30" y="296263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10F7150-2EC1-E89A-C321-53F7CC99C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" y="1788580"/>
            <a:ext cx="5906333" cy="3708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03E7F52-9962-A582-3F17-70E39425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831" y="340159"/>
            <a:ext cx="4673600" cy="325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F5034B4-75F4-C817-B99D-B3D753F28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43" y="3308768"/>
            <a:ext cx="4180739" cy="31327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43ED6BB-A907-1A59-09FE-0E44D328C885}"/>
              </a:ext>
            </a:extLst>
          </p:cNvPr>
          <p:cNvCxnSpPr>
            <a:cxnSpLocks/>
          </p:cNvCxnSpPr>
          <p:nvPr/>
        </p:nvCxnSpPr>
        <p:spPr>
          <a:xfrm>
            <a:off x="4279214" y="3508050"/>
            <a:ext cx="19984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76486D6-83B4-CC7D-8C33-51DADEE25770}"/>
              </a:ext>
            </a:extLst>
          </p:cNvPr>
          <p:cNvCxnSpPr>
            <a:cxnSpLocks/>
          </p:cNvCxnSpPr>
          <p:nvPr/>
        </p:nvCxnSpPr>
        <p:spPr>
          <a:xfrm>
            <a:off x="926123" y="4576615"/>
            <a:ext cx="554501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E774EB6-22E2-4543-BD4B-486EDDC2820A}"/>
              </a:ext>
            </a:extLst>
          </p:cNvPr>
          <p:cNvCxnSpPr>
            <a:cxnSpLocks/>
          </p:cNvCxnSpPr>
          <p:nvPr/>
        </p:nvCxnSpPr>
        <p:spPr>
          <a:xfrm>
            <a:off x="926123" y="4944125"/>
            <a:ext cx="111369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40D0DA1-EB07-2345-D7EC-9ECB36973BDA}"/>
              </a:ext>
            </a:extLst>
          </p:cNvPr>
          <p:cNvCxnSpPr>
            <a:cxnSpLocks/>
          </p:cNvCxnSpPr>
          <p:nvPr/>
        </p:nvCxnSpPr>
        <p:spPr>
          <a:xfrm>
            <a:off x="7333075" y="2658127"/>
            <a:ext cx="43255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7C5995D-4DBA-3C52-0E1A-BE0B513B8037}"/>
              </a:ext>
            </a:extLst>
          </p:cNvPr>
          <p:cNvCxnSpPr>
            <a:cxnSpLocks/>
          </p:cNvCxnSpPr>
          <p:nvPr/>
        </p:nvCxnSpPr>
        <p:spPr>
          <a:xfrm>
            <a:off x="7333075" y="2942331"/>
            <a:ext cx="22075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96FE8F1-9E91-CCE4-BCFB-A0FA930D711D}"/>
              </a:ext>
            </a:extLst>
          </p:cNvPr>
          <p:cNvCxnSpPr>
            <a:cxnSpLocks/>
          </p:cNvCxnSpPr>
          <p:nvPr/>
        </p:nvCxnSpPr>
        <p:spPr>
          <a:xfrm>
            <a:off x="9669875" y="2942331"/>
            <a:ext cx="18036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42F5C64-8A66-9CE3-DB80-91B04195DD6A}"/>
              </a:ext>
            </a:extLst>
          </p:cNvPr>
          <p:cNvCxnSpPr>
            <a:cxnSpLocks/>
          </p:cNvCxnSpPr>
          <p:nvPr/>
        </p:nvCxnSpPr>
        <p:spPr>
          <a:xfrm>
            <a:off x="7288281" y="3217824"/>
            <a:ext cx="80064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D770456-49A6-9F67-CBE5-77567D00C1F0}"/>
              </a:ext>
            </a:extLst>
          </p:cNvPr>
          <p:cNvCxnSpPr>
            <a:cxnSpLocks/>
          </p:cNvCxnSpPr>
          <p:nvPr/>
        </p:nvCxnSpPr>
        <p:spPr>
          <a:xfrm>
            <a:off x="8011138" y="4822381"/>
            <a:ext cx="31550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378521E-904F-E36D-97DA-1BE178733495}"/>
              </a:ext>
            </a:extLst>
          </p:cNvPr>
          <p:cNvCxnSpPr>
            <a:cxnSpLocks/>
          </p:cNvCxnSpPr>
          <p:nvPr/>
        </p:nvCxnSpPr>
        <p:spPr>
          <a:xfrm>
            <a:off x="8011138" y="5837931"/>
            <a:ext cx="315509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FD08A94-F72B-3C1D-9007-71A510E0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364" y="4289839"/>
            <a:ext cx="2254760" cy="1440213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0C7D8E26-869D-FFD0-6C6E-CD564B17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619"/>
            <a:ext cx="6585826" cy="36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2091C4D1-3CAF-8E4A-AB78-E1989A2752B8}"/>
              </a:ext>
            </a:extLst>
          </p:cNvPr>
          <p:cNvSpPr txBox="1">
            <a:spLocks/>
          </p:cNvSpPr>
          <p:nvPr/>
        </p:nvSpPr>
        <p:spPr>
          <a:xfrm>
            <a:off x="718457" y="468302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>
                <a:latin typeface="+mn-lt"/>
              </a:rPr>
              <a:t>Ses partenaires</a:t>
            </a:r>
            <a:endParaRPr lang="fr-FR" sz="5400" dirty="0">
              <a:latin typeface="+mn-lt"/>
            </a:endParaRPr>
          </a:p>
        </p:txBody>
      </p:sp>
      <p:pic>
        <p:nvPicPr>
          <p:cNvPr id="9" name="Picture 2" descr="Fondation Jean-Jaurès — Wikipédia">
            <a:extLst>
              <a:ext uri="{FF2B5EF4-FFF2-40B4-BE49-F238E27FC236}">
                <a16:creationId xmlns:a16="http://schemas.microsoft.com/office/drawing/2014/main" id="{0925F397-5D1C-7D55-A6E9-FA10A679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46" y="401728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6BDC084-4292-53C8-AE17-8C6D84CC269F}"/>
              </a:ext>
            </a:extLst>
          </p:cNvPr>
          <p:cNvSpPr txBox="1"/>
          <p:nvPr/>
        </p:nvSpPr>
        <p:spPr>
          <a:xfrm>
            <a:off x="842596" y="2736502"/>
            <a:ext cx="7493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2800" b="0" i="0" dirty="0">
                <a:solidFill>
                  <a:srgbClr val="1E1E1E"/>
                </a:solidFill>
                <a:effectLst/>
                <a:latin typeface="Abadi MT Condensed Light" panose="020B0306030101010103" pitchFamily="34" charset="77"/>
              </a:rPr>
              <a:t>Avec </a:t>
            </a:r>
            <a:r>
              <a:rPr lang="fr-CH" sz="28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badi MT Condensed Light" panose="020B0306030101010103" pitchFamily="34" charset="77"/>
              </a:rPr>
              <a:t>des partenaires en France</a:t>
            </a:r>
            <a:r>
              <a:rPr lang="fr-CH" sz="2800" b="0" i="0" dirty="0">
                <a:solidFill>
                  <a:srgbClr val="1E1E1E"/>
                </a:solidFill>
                <a:effectLst/>
                <a:latin typeface="Abadi MT Condensed Light" panose="020B0306030101010103" pitchFamily="34" charset="77"/>
              </a:rPr>
              <a:t>, mais également </a:t>
            </a:r>
            <a:r>
              <a:rPr lang="fr-CH" sz="28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badi MT Condensed Light" panose="020B0306030101010103" pitchFamily="34" charset="77"/>
              </a:rPr>
              <a:t>en Europe et dans le monde</a:t>
            </a:r>
            <a:r>
              <a:rPr lang="fr-CH" sz="2800" b="0" i="0" dirty="0">
                <a:solidFill>
                  <a:srgbClr val="1E1E1E"/>
                </a:solidFill>
                <a:effectLst/>
                <a:latin typeface="Abadi MT Condensed Light" panose="020B0306030101010103" pitchFamily="34" charset="77"/>
              </a:rPr>
              <a:t>, nous disposons de </a:t>
            </a:r>
            <a:r>
              <a:rPr lang="fr-CH" sz="2800" b="1" i="0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badi MT Condensed Light" panose="020B0306030101010103" pitchFamily="34" charset="77"/>
              </a:rPr>
              <a:t>nombreux relais dans les milieux scientifiques, politiques et institutionnels.</a:t>
            </a:r>
            <a:endParaRPr lang="fr-FR" sz="2800" b="1" dirty="0">
              <a:highlight>
                <a:srgbClr val="FFFF00"/>
              </a:highlight>
              <a:latin typeface="Abadi MT Condensed Light" panose="020B0306030101010103" pitchFamily="34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E5808D-F5B6-A0D6-E539-BAF1EC965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95" y="1854159"/>
            <a:ext cx="7493000" cy="711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122" name="Picture 2" descr="Sénateurs Socialistes">
            <a:extLst>
              <a:ext uri="{FF2B5EF4-FFF2-40B4-BE49-F238E27FC236}">
                <a16:creationId xmlns:a16="http://schemas.microsoft.com/office/drawing/2014/main" id="{B87E9C56-F237-59FA-E90C-EE2FA1CFB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6" y="4178095"/>
            <a:ext cx="17018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C6EDD52-EB42-2560-DB90-A78C1BEB494E}"/>
              </a:ext>
            </a:extLst>
          </p:cNvPr>
          <p:cNvSpPr txBox="1"/>
          <p:nvPr/>
        </p:nvSpPr>
        <p:spPr>
          <a:xfrm>
            <a:off x="2742286" y="4289839"/>
            <a:ext cx="2699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H" b="0" i="0" dirty="0">
                <a:solidFill>
                  <a:srgbClr val="013C68"/>
                </a:solidFill>
                <a:effectLst/>
                <a:latin typeface="Georgia" panose="02040502050405020303" pitchFamily="18" charset="0"/>
              </a:rPr>
              <a:t>Socialistes et apparentés (membre de la NUPES)</a:t>
            </a:r>
          </a:p>
          <a:p>
            <a:pPr algn="l"/>
            <a:r>
              <a:rPr lang="fr-CH" dirty="0">
                <a:solidFill>
                  <a:srgbClr val="013C68"/>
                </a:solidFill>
                <a:latin typeface="Georgia" panose="02040502050405020303" pitchFamily="18" charset="0"/>
              </a:rPr>
              <a:t>À l’Assemblée nationale</a:t>
            </a:r>
            <a:endParaRPr lang="fr-CH" b="0" i="0" dirty="0">
              <a:solidFill>
                <a:srgbClr val="013C68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905DD41-1CC1-E48B-3A26-CB1039D11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383" y="5351842"/>
            <a:ext cx="1559365" cy="13979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6" name="Picture 6" descr="Ministère de la culture">
            <a:extLst>
              <a:ext uri="{FF2B5EF4-FFF2-40B4-BE49-F238E27FC236}">
                <a16:creationId xmlns:a16="http://schemas.microsoft.com/office/drawing/2014/main" id="{E38E29F8-8C60-B530-07FB-C1A6E725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26" y="4289839"/>
            <a:ext cx="2018027" cy="15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ogo du ministère de la Justice">
            <a:extLst>
              <a:ext uri="{FF2B5EF4-FFF2-40B4-BE49-F238E27FC236}">
                <a16:creationId xmlns:a16="http://schemas.microsoft.com/office/drawing/2014/main" id="{962ED470-0DEC-9BDF-FF42-436BB6158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10" y="5199883"/>
            <a:ext cx="2095843" cy="17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ésultat de recherche d'images pour &quot;ina logo&quot;">
            <a:extLst>
              <a:ext uri="{FF2B5EF4-FFF2-40B4-BE49-F238E27FC236}">
                <a16:creationId xmlns:a16="http://schemas.microsoft.com/office/drawing/2014/main" id="{1F0E560B-B9D6-EDFD-6A1F-9136E5F3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039" y="2990398"/>
            <a:ext cx="1305924" cy="13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ésultat de recherche d'images pour &quot;banque européenne d'investissement logo&quot;">
            <a:extLst>
              <a:ext uri="{FF2B5EF4-FFF2-40B4-BE49-F238E27FC236}">
                <a16:creationId xmlns:a16="http://schemas.microsoft.com/office/drawing/2014/main" id="{A478EEED-AD0A-6307-3CF1-B5616E72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14" y="361416"/>
            <a:ext cx="3802868" cy="10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8FFB9A-6F5C-F7E8-05C8-A113B0DC73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8499" y="3095358"/>
            <a:ext cx="2057177" cy="53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38" name="Picture 18" descr="Centre d'études europénnes&#10; (Retour à l'accueil)">
            <a:extLst>
              <a:ext uri="{FF2B5EF4-FFF2-40B4-BE49-F238E27FC236}">
                <a16:creationId xmlns:a16="http://schemas.microsoft.com/office/drawing/2014/main" id="{795B221C-BEAC-3740-77F0-5650DFDC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03" y="4277815"/>
            <a:ext cx="1866779" cy="5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Centre d'histoire (Retour à l'accueil)">
            <a:extLst>
              <a:ext uri="{FF2B5EF4-FFF2-40B4-BE49-F238E27FC236}">
                <a16:creationId xmlns:a16="http://schemas.microsoft.com/office/drawing/2014/main" id="{F672C226-E3D9-C4BC-8EE9-A1C59683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03" y="4874200"/>
            <a:ext cx="2018027" cy="5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Le Centre d'Histoire Sociale (CHS)">
            <a:extLst>
              <a:ext uri="{FF2B5EF4-FFF2-40B4-BE49-F238E27FC236}">
                <a16:creationId xmlns:a16="http://schemas.microsoft.com/office/drawing/2014/main" id="{6F981EAB-8AD2-C6A0-91CD-494DFDCF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053" y="1092428"/>
            <a:ext cx="1503823" cy="12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>
            <a:extLst>
              <a:ext uri="{FF2B5EF4-FFF2-40B4-BE49-F238E27FC236}">
                <a16:creationId xmlns:a16="http://schemas.microsoft.com/office/drawing/2014/main" id="{DA24FB64-B67A-E73D-D515-80586914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68" y="5530122"/>
            <a:ext cx="1847537" cy="112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Institut François Mitterrand">
            <a:extLst>
              <a:ext uri="{FF2B5EF4-FFF2-40B4-BE49-F238E27FC236}">
                <a16:creationId xmlns:a16="http://schemas.microsoft.com/office/drawing/2014/main" id="{1705A5BF-2D51-E0F5-91FC-C065B787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40" y="5240047"/>
            <a:ext cx="1641836" cy="13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563DBDD-411E-BAA8-B16C-B95C95364E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892" y="5930234"/>
            <a:ext cx="2076450" cy="44594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90A4653-2C44-84D6-D13A-05716FCF0A29}"/>
              </a:ext>
            </a:extLst>
          </p:cNvPr>
          <p:cNvSpPr txBox="1"/>
          <p:nvPr/>
        </p:nvSpPr>
        <p:spPr>
          <a:xfrm>
            <a:off x="9857963" y="3572006"/>
            <a:ext cx="233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1" i="0" dirty="0">
                <a:solidFill>
                  <a:srgbClr val="2A2A2A"/>
                </a:solidFill>
                <a:effectLst/>
                <a:latin typeface="Open Sans" panose="020F0502020204030204" pitchFamily="34" charset="0"/>
              </a:rPr>
              <a:t>(Centre de recherches politiques de Sciences Po)</a:t>
            </a:r>
            <a:endParaRPr lang="fr-FR" sz="1400" b="1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90FAD96-35CF-BB4D-FBE8-543D253933E6}"/>
              </a:ext>
            </a:extLst>
          </p:cNvPr>
          <p:cNvSpPr txBox="1"/>
          <p:nvPr/>
        </p:nvSpPr>
        <p:spPr>
          <a:xfrm>
            <a:off x="10555510" y="2421071"/>
            <a:ext cx="18064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1" i="0" dirty="0">
                <a:solidFill>
                  <a:srgbClr val="2A2A2A"/>
                </a:solidFill>
                <a:effectLst/>
                <a:latin typeface="Open Sans" panose="020F0502020204030204" pitchFamily="34" charset="0"/>
              </a:rPr>
              <a:t>Centre d’histoire sociale du XXe siècle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681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A98F27CD-125B-E648-10FD-B7EA0E8B1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0" y="5149103"/>
            <a:ext cx="6139417" cy="11270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34D928-7CAE-C819-5321-F1DB93337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235" y="5472220"/>
            <a:ext cx="3529025" cy="115020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B8737B1-495D-34B9-DAC8-7C294423220F}"/>
              </a:ext>
            </a:extLst>
          </p:cNvPr>
          <p:cNvSpPr txBox="1">
            <a:spLocks/>
          </p:cNvSpPr>
          <p:nvPr/>
        </p:nvSpPr>
        <p:spPr>
          <a:xfrm>
            <a:off x="870857" y="620702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>
                <a:latin typeface="+mn-lt"/>
              </a:rPr>
              <a:t>Ses experts</a:t>
            </a:r>
            <a:endParaRPr lang="fr-FR" sz="5400" dirty="0">
              <a:latin typeface="+mn-lt"/>
            </a:endParaRPr>
          </a:p>
        </p:txBody>
      </p:sp>
      <p:pic>
        <p:nvPicPr>
          <p:cNvPr id="5" name="Picture 2" descr="Fondation Jean-Jaurès — Wikipédia">
            <a:extLst>
              <a:ext uri="{FF2B5EF4-FFF2-40B4-BE49-F238E27FC236}">
                <a16:creationId xmlns:a16="http://schemas.microsoft.com/office/drawing/2014/main" id="{8AD133FF-6B68-FC1F-759E-D6E84B36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07" y="434619"/>
            <a:ext cx="1814678" cy="12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0C59711-7348-9FBB-C3F4-2C6B96CE784C}"/>
              </a:ext>
            </a:extLst>
          </p:cNvPr>
          <p:cNvSpPr txBox="1">
            <a:spLocks/>
          </p:cNvSpPr>
          <p:nvPr/>
        </p:nvSpPr>
        <p:spPr>
          <a:xfrm>
            <a:off x="4194349" y="620702"/>
            <a:ext cx="10755086" cy="132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>
                <a:highlight>
                  <a:srgbClr val="FFFF00"/>
                </a:highlight>
                <a:latin typeface="+mn-lt"/>
              </a:rPr>
              <a:t>environ 600.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DE98F7-0CE7-CEC3-04E4-8BB26DD12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50" y="1565479"/>
            <a:ext cx="4663716" cy="13202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35440E9-1EB4-8EF1-5772-15DCC652A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60" y="2651966"/>
            <a:ext cx="7308682" cy="13202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87FAB8-93C3-BD22-CB62-4CF56F598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6340" y="1839317"/>
            <a:ext cx="4743450" cy="8826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CA95A6-CE5B-2843-8607-409221A5A7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153" y="2225618"/>
            <a:ext cx="3294185" cy="12078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4C83CE-8F0E-D516-2CC5-A9A6AB6B8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5872" y="3279466"/>
            <a:ext cx="3899388" cy="13095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BA3620-892E-1FE2-7ED3-1BD65AF75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077" y="3830534"/>
            <a:ext cx="6097538" cy="11614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228B2A-B9ED-C3E9-179F-80B8D5B657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8536" y="4423134"/>
            <a:ext cx="3529025" cy="10470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B744A6-2627-8130-D889-352DAA8348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2612" y="4423134"/>
            <a:ext cx="3899388" cy="10682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DB3EAB0-A3DB-A278-C846-DA62B0EAD1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7643" y="5643886"/>
            <a:ext cx="4173788" cy="11569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1B4159E-715F-A6E4-033C-E76C45BA84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8536" y="3488615"/>
            <a:ext cx="3739459" cy="823839"/>
          </a:xfrm>
          <a:prstGeom prst="rect">
            <a:avLst/>
          </a:prstGeom>
        </p:spPr>
      </p:pic>
      <p:pic>
        <p:nvPicPr>
          <p:cNvPr id="6146" name="Picture 2" descr="Jacques Attali - La Règle du Jeu - Littérature, Philosophie, Politique, Arts">
            <a:extLst>
              <a:ext uri="{FF2B5EF4-FFF2-40B4-BE49-F238E27FC236}">
                <a16:creationId xmlns:a16="http://schemas.microsoft.com/office/drawing/2014/main" id="{A8B90871-8C3B-AAD0-F3BA-D7E874EF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0" y="1886227"/>
            <a:ext cx="616126" cy="6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7BADFB6-FC5E-C7EA-E737-7FA6B21482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96235" y="2434343"/>
            <a:ext cx="609800" cy="7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36098</TotalTime>
  <Words>1791</Words>
  <Application>Microsoft Macintosh PowerPoint</Application>
  <PresentationFormat>Grand écran</PresentationFormat>
  <Paragraphs>121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Abadi MT Condensed Light</vt:lpstr>
      <vt:lpstr>Arial</vt:lpstr>
      <vt:lpstr>Barlow</vt:lpstr>
      <vt:lpstr>Barlow Condensed</vt:lpstr>
      <vt:lpstr>Calibri</vt:lpstr>
      <vt:lpstr>Calibri Light</vt:lpstr>
      <vt:lpstr>Georgia</vt:lpstr>
      <vt:lpstr>Helvetica Neue</vt:lpstr>
      <vt:lpstr>Open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300</cp:revision>
  <dcterms:created xsi:type="dcterms:W3CDTF">2022-03-16T23:28:20Z</dcterms:created>
  <dcterms:modified xsi:type="dcterms:W3CDTF">2023-02-16T18:49:12Z</dcterms:modified>
</cp:coreProperties>
</file>