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2" r:id="rId3"/>
    <p:sldId id="258" r:id="rId4"/>
    <p:sldId id="268" r:id="rId5"/>
    <p:sldId id="269" r:id="rId6"/>
    <p:sldId id="267" r:id="rId7"/>
    <p:sldId id="270" r:id="rId8"/>
    <p:sldId id="266" r:id="rId9"/>
    <p:sldId id="257" r:id="rId10"/>
    <p:sldId id="279" r:id="rId11"/>
    <p:sldId id="284" r:id="rId12"/>
    <p:sldId id="285" r:id="rId13"/>
    <p:sldId id="271" r:id="rId14"/>
    <p:sldId id="261" r:id="rId15"/>
    <p:sldId id="274" r:id="rId16"/>
    <p:sldId id="272" r:id="rId17"/>
    <p:sldId id="283" r:id="rId18"/>
    <p:sldId id="275" r:id="rId19"/>
    <p:sldId id="263" r:id="rId20"/>
    <p:sldId id="273" r:id="rId21"/>
    <p:sldId id="277" r:id="rId22"/>
    <p:sldId id="278" r:id="rId23"/>
    <p:sldId id="282" r:id="rId24"/>
    <p:sldId id="28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/>
    <p:restoredTop sz="86390"/>
  </p:normalViewPr>
  <p:slideViewPr>
    <p:cSldViewPr snapToGrid="0" snapToObjects="1">
      <p:cViewPr varScale="1">
        <p:scale>
          <a:sx n="83" d="100"/>
          <a:sy n="83" d="100"/>
        </p:scale>
        <p:origin x="232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6DD05-C7FC-824D-986C-BCE09693D69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282C8-EADB-2844-B7E2-663228C0FC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11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282C8-EADB-2844-B7E2-663228C0FC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02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282C8-EADB-2844-B7E2-663228C0FC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32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282C8-EADB-2844-B7E2-663228C0FC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84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282C8-EADB-2844-B7E2-663228C0FCD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70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253EC-F685-E740-87B3-590552B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026EF-C365-274D-B2FB-4D418E64C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A2C71B-4725-DE41-B2C7-224FBC9A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63CAB8-F382-B04A-8C55-D5116D6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B1F3A5-208B-7F41-8751-D670583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74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4972A-4B2E-FF44-BEB6-55233B7F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A46E7B-2077-6D48-BD32-9C918842A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9FA54-A5E2-6E48-B905-61A77F48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16AC9D-E486-224D-9EA1-56483907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E411BA-20DF-C04E-9A30-4737289D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51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558600D-38EE-2742-B367-215DDC29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08931D-BAD5-6C42-9FCA-D24D89095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D89255-1363-B841-B7D9-29DA116D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C525DF-98F3-5B40-A91A-EE718D30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CD2939-A8E5-1849-B533-4DFE47EF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4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6321B6-F79A-9843-B6B1-40092904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AC6FE3-71EE-E248-80FA-12E9B858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96C80D-9216-0A4C-82CE-34640152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3D97DB-1F67-F540-883D-9C9FAB1F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AEA688-67EB-7843-8C4A-6DB4DD00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60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27A4B-19F4-4443-8527-2B18852D0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F8C806-B57E-B346-BDD7-22049DF7C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979CA-9C3F-A148-A765-E2855B04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8B72A5-AF0C-9C45-A2CB-7B83023F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70023-9DDC-A549-9494-9474500E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3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B0023-993D-2649-B942-C3A06C03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888077-FE9D-A34F-95DD-027C27FDD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90472D-FB7B-3541-BF0B-6ACF6C89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AA10ED-2FA0-514C-8114-A34A0CA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5B4DFE-3E7A-584B-9A30-DC6F8E3F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3E652-745E-7240-A596-A0C1E3D7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00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F877D-AE1E-D749-A6C1-4CF38CA6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A6739E-D3AC-3B43-8911-3BCA01F4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69BEC7-10C9-714C-8882-E6793563E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C5635C-F705-6B49-A3C0-E5951F9AD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8B31DD-C119-4743-858C-68E7F5413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642D58-CE4D-A348-ABB5-E737294B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20CB2A-2E28-464F-BCDD-691AE419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DCAD26-2D0E-A748-9600-D8537C26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59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DA9F8-2F2C-E048-84B9-22F51B60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BD2889-E285-9F4D-A164-B350A4C0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63BBB2-A85F-9146-B2F5-A58C934F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0C8220-A3DC-C143-8EEE-2C2CA335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63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258ABD-5E3E-1647-8C64-FD72F66F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64914B-7230-5648-9A6F-060B27B1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16041A-DB21-E44D-8818-9AB71D4B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51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AC9DD-5998-1149-BE76-87FCAD3A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3596B5-A44D-D94E-960C-50E4C1347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B518D2-9FAE-5C4F-BCE0-5BF0258E6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B8B093-A914-B647-843B-0DC3FD09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05CC8A-09FD-6845-AA8D-E1B0D4FC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3EBB4D-80E8-B447-9FF7-FAE227FB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03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57C48-B4E6-F445-8207-FEAFE1A5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92F4EA-C210-DC49-B4D5-A890DF138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42DD40-97FC-0A42-8D17-3C3EE85FA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D3B96D-45B7-8147-97AE-62357D62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A7D829-0C93-8744-9677-15B81EC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A083DD-7982-1E49-BB6D-B99C1212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46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16ABDA-C56E-964D-AA01-9CC8ED27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AEBF13-311B-6B47-860A-984FCFF46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79795-2144-BE48-9195-23C4196C1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FF13-DEF3-434D-8690-DA4D470F92A9}" type="datetimeFigureOut">
              <a:rPr lang="fr-FR" smtClean="0"/>
              <a:t>26/10/2021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B67FC-4759-7342-A1FD-D6B7DD783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1F4A-231B-EF4A-BA10-885CFA341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7F6A-096D-E24F-9CB0-EAAD756C4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8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hyperlink" Target="https://fr.m.wikipedia.org/wiki/FET_Flagship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ebrains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77169-0DEF-BD46-B621-C410E6C2C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316" y="2025268"/>
            <a:ext cx="9210727" cy="1556559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b="1" dirty="0" err="1">
                <a:latin typeface="+mn-lt"/>
              </a:rPr>
              <a:t>Neuralink</a:t>
            </a:r>
            <a:r>
              <a:rPr lang="fr-FR" sz="4900" b="1" dirty="0">
                <a:latin typeface="+mn-lt"/>
              </a:rPr>
              <a:t> </a:t>
            </a:r>
            <a:r>
              <a:rPr lang="fr-FR" sz="2400" b="1" dirty="0"/>
              <a:t>(L’implant dans le cerveau) </a:t>
            </a:r>
            <a:br>
              <a:rPr lang="fr-FR" sz="4900" b="1" dirty="0">
                <a:latin typeface="+mn-lt"/>
              </a:rPr>
            </a:br>
            <a:endParaRPr lang="fr-FR" sz="4000" b="1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1C299F-3B71-4546-8042-B6E874332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994" y="4013873"/>
            <a:ext cx="4124012" cy="264171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786B1C3-4CAD-C84F-B5CD-B564BB3DCBE9}"/>
              </a:ext>
            </a:extLst>
          </p:cNvPr>
          <p:cNvSpPr txBox="1">
            <a:spLocks/>
          </p:cNvSpPr>
          <p:nvPr/>
        </p:nvSpPr>
        <p:spPr>
          <a:xfrm>
            <a:off x="3419784" y="2680590"/>
            <a:ext cx="5123985" cy="55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2CC36-D04C-6145-82BE-56B250896254}"/>
              </a:ext>
            </a:extLst>
          </p:cNvPr>
          <p:cNvSpPr/>
          <p:nvPr/>
        </p:nvSpPr>
        <p:spPr>
          <a:xfrm>
            <a:off x="1626677" y="1180958"/>
            <a:ext cx="102047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b="1" dirty="0">
                <a:latin typeface="Bernard MT Condensed" panose="02050806060905020404" pitchFamily="18" charset="77"/>
                <a:cs typeface="Arial" panose="020B0604020202020204" pitchFamily="34" charset="0"/>
              </a:rPr>
              <a:t>Des projets pour notre cerveau… </a:t>
            </a:r>
            <a:endParaRPr lang="fr-FR" sz="6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AEC2D-A2A0-D844-93C6-079D5E0B902B}"/>
              </a:ext>
            </a:extLst>
          </p:cNvPr>
          <p:cNvSpPr/>
          <p:nvPr/>
        </p:nvSpPr>
        <p:spPr>
          <a:xfrm>
            <a:off x="1880316" y="2993205"/>
            <a:ext cx="9951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400" b="1" dirty="0"/>
              <a:t>The </a:t>
            </a:r>
            <a:r>
              <a:rPr lang="fr-FR" sz="4400" b="1" dirty="0" err="1"/>
              <a:t>Human</a:t>
            </a:r>
            <a:r>
              <a:rPr lang="fr-FR" sz="4400" b="1" dirty="0"/>
              <a:t> Brain Project</a:t>
            </a:r>
            <a:r>
              <a:rPr lang="fr-FR" sz="2800" dirty="0"/>
              <a:t> </a:t>
            </a:r>
            <a:r>
              <a:rPr lang="fr-FR" sz="2400" dirty="0"/>
              <a:t>(Projet Cerveau Humain)</a:t>
            </a:r>
          </a:p>
        </p:txBody>
      </p:sp>
    </p:spTree>
    <p:extLst>
      <p:ext uri="{BB962C8B-B14F-4D97-AF65-F5344CB8AC3E}">
        <p14:creationId xmlns:p14="http://schemas.microsoft.com/office/powerpoint/2010/main" val="25267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0E7455-D250-0F4F-8265-033E3AE0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3429001"/>
            <a:ext cx="9563100" cy="1663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3D244C-8911-F94F-8DF3-5A52685A2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2120900"/>
            <a:ext cx="14859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F2AD87-D7BA-3247-A5C0-4C920E9A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939800"/>
            <a:ext cx="3797300" cy="1181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83ED19-6B8D-B24F-B375-C6278B09E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7795"/>
            <a:ext cx="5500069" cy="3051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AC327-3A1F-A64B-A8BD-C4C49C81B09A}"/>
              </a:ext>
            </a:extLst>
          </p:cNvPr>
          <p:cNvSpPr/>
          <p:nvPr/>
        </p:nvSpPr>
        <p:spPr>
          <a:xfrm>
            <a:off x="1314451" y="5041037"/>
            <a:ext cx="9563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projet Graphene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(Graphene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Flagship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fédère 176 groupes de recherche, universitaires et industriels,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provenant de 17 pays européens. </a:t>
            </a:r>
          </a:p>
          <a:p>
            <a:endParaRPr lang="fr-CH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Brain Project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regroupe 83 organisations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dans 23 pays, dont 16 européens.</a:t>
            </a:r>
            <a:endParaRPr lang="fr-FR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C9855-EE10-9C44-B74F-58F0C8D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32" y="2590769"/>
            <a:ext cx="11561736" cy="1325563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 err="1">
                <a:latin typeface="+mn-lt"/>
              </a:rPr>
              <a:t>Neuralink</a:t>
            </a:r>
            <a:br>
              <a:rPr lang="fr-FR" sz="9600" b="1" dirty="0">
                <a:latin typeface="+mn-lt"/>
              </a:rPr>
            </a:br>
            <a:r>
              <a:rPr lang="fr-FR" b="1" dirty="0"/>
              <a:t>(L’implant dans le cerveau) </a:t>
            </a:r>
            <a:br>
              <a:rPr lang="fr-FR" sz="9600" b="1" dirty="0"/>
            </a:br>
            <a:endParaRPr lang="fr-FR" sz="9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35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1C7B5-722F-244C-9932-CD57E4A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err="1">
                <a:latin typeface="+mn-lt"/>
              </a:rPr>
              <a:t>Neuralink</a:t>
            </a:r>
            <a:br>
              <a:rPr lang="fr-FR" sz="4000" b="1" dirty="0">
                <a:latin typeface="+mn-lt"/>
              </a:rPr>
            </a:br>
            <a:r>
              <a:rPr lang="fr-FR" sz="4000" dirty="0">
                <a:latin typeface="+mn-lt"/>
              </a:rPr>
              <a:t>Actionnaires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A021E0-7898-6B4A-8448-2D1F4E8431E7}"/>
              </a:ext>
            </a:extLst>
          </p:cNvPr>
          <p:cNvSpPr/>
          <p:nvPr/>
        </p:nvSpPr>
        <p:spPr>
          <a:xfrm>
            <a:off x="4664990" y="2069793"/>
            <a:ext cx="73306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>
                <a:solidFill>
                  <a:srgbClr val="202124"/>
                </a:solidFill>
                <a:latin typeface="arial" panose="020B0604020202020204" pitchFamily="34" charset="0"/>
              </a:rPr>
              <a:t>Les actionnaires de Tesla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Elon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Musk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: 22,40%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Baillie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Gifford &amp; Co Limited : 6,74%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The </a:t>
            </a:r>
            <a:r>
              <a:rPr lang="fr-CH" sz="2800" b="1" dirty="0" err="1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Vanguard</a:t>
            </a:r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Group, </a:t>
            </a:r>
            <a:r>
              <a:rPr lang="fr-CH" sz="2800" b="1" dirty="0" err="1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Inc</a:t>
            </a:r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: 6,10%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Capital Ventures International : 5,20%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Capital </a:t>
            </a: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Research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and Management </a:t>
            </a: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Company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: 5,20%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Capital World </a:t>
            </a:r>
            <a:r>
              <a:rPr lang="fr-CH" sz="2800" dirty="0" err="1">
                <a:solidFill>
                  <a:srgbClr val="202124"/>
                </a:solidFill>
                <a:latin typeface="arial" panose="020B0604020202020204" pitchFamily="34" charset="0"/>
              </a:rPr>
              <a:t>Investors</a:t>
            </a:r>
            <a:r>
              <a:rPr lang="fr-CH" sz="2800" dirty="0">
                <a:solidFill>
                  <a:srgbClr val="202124"/>
                </a:solidFill>
                <a:latin typeface="arial" panose="020B0604020202020204" pitchFamily="34" charset="0"/>
              </a:rPr>
              <a:t> : 4,90%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b="1" dirty="0" err="1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BlackRock</a:t>
            </a:r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fr-CH" sz="2800" b="1" dirty="0" err="1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Inc</a:t>
            </a:r>
            <a:r>
              <a:rPr lang="fr-CH" sz="28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: 4,03%</a:t>
            </a:r>
            <a:endParaRPr lang="fr-CH" sz="2800" b="1" i="0" dirty="0">
              <a:solidFill>
                <a:srgbClr val="202124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06B0B-3544-9943-A3B2-CEE816F2F986}"/>
              </a:ext>
            </a:extLst>
          </p:cNvPr>
          <p:cNvSpPr/>
          <p:nvPr/>
        </p:nvSpPr>
        <p:spPr>
          <a:xfrm>
            <a:off x="1356102" y="20697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Pas trouvé … </a:t>
            </a:r>
          </a:p>
          <a:p>
            <a:r>
              <a:rPr lang="fr-CH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Mais …</a:t>
            </a:r>
          </a:p>
        </p:txBody>
      </p:sp>
    </p:spTree>
    <p:extLst>
      <p:ext uri="{BB962C8B-B14F-4D97-AF65-F5344CB8AC3E}">
        <p14:creationId xmlns:p14="http://schemas.microsoft.com/office/powerpoint/2010/main" val="32266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8E990F-654C-2749-8908-37F99AC4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34" y="1600083"/>
            <a:ext cx="3276600" cy="647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848921-1C6F-2C4B-87B3-56CF46604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34" y="2276760"/>
            <a:ext cx="1790700" cy="330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79159F-CFE2-0043-8695-DE194B5FF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" y="5958277"/>
            <a:ext cx="11874500" cy="596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6D2F64-82BC-B949-9E5A-56EEDDD93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911" y="2437489"/>
            <a:ext cx="7873463" cy="3331081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5A4138C-0287-D249-B96D-39E31D92BAC9}"/>
              </a:ext>
            </a:extLst>
          </p:cNvPr>
          <p:cNvSpPr txBox="1">
            <a:spLocks/>
          </p:cNvSpPr>
          <p:nvPr/>
        </p:nvSpPr>
        <p:spPr>
          <a:xfrm>
            <a:off x="838200" y="143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err="1">
                <a:latin typeface="+mn-lt"/>
              </a:rPr>
              <a:t>Elon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Musk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dirty="0">
                <a:latin typeface="+mn-lt"/>
              </a:rPr>
              <a:t>&amp; </a:t>
            </a:r>
            <a:r>
              <a:rPr lang="fr-FR" sz="4000" b="1" dirty="0" err="1">
                <a:latin typeface="+mn-lt"/>
              </a:rPr>
              <a:t>Neuralink</a:t>
            </a:r>
            <a:r>
              <a:rPr lang="fr-FR" sz="40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38C000-0799-6D43-BBE8-C7A233E7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4313"/>
            <a:ext cx="2781300" cy="635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ABC294-07DC-9748-A2AF-13E23EC54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11" y="1861580"/>
            <a:ext cx="1028700" cy="33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9C8FB2-1F57-E340-B6EE-7663F68A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875" y="1332622"/>
            <a:ext cx="4823260" cy="2713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67FE11-FE2C-5543-9F3D-18BAA3CE9B20}"/>
              </a:ext>
            </a:extLst>
          </p:cNvPr>
          <p:cNvSpPr/>
          <p:nvPr/>
        </p:nvSpPr>
        <p:spPr>
          <a:xfrm>
            <a:off x="413464" y="2176168"/>
            <a:ext cx="37735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Neuralink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est une startup américaine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neurotechnologique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qui développe des implants cérébraux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co-fondée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Elon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Musk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2016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qui permettront de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communiquer avec les machines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(smartphones, ordinateurs)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 à les contrôler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puce (implant) de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Neuralink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s'appelle la "N1 chip",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elle mesure 8mm de diamètre et sera installée dans le crâne. </a:t>
            </a:r>
            <a:endParaRPr lang="fr-CH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57560-81BE-D24A-9FD7-ECDE2A78089D}"/>
              </a:ext>
            </a:extLst>
          </p:cNvPr>
          <p:cNvSpPr/>
          <p:nvPr/>
        </p:nvSpPr>
        <p:spPr>
          <a:xfrm>
            <a:off x="4343135" y="4179134"/>
            <a:ext cx="73237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L’opération : un robot fera un trou de 2mm dans votre crâne (élargi à 8mm), sous anesthésie locale, y installera des fils dans le cerveau.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Cette puce permettra :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d'interagir sans parler, avec les machines ou entre humains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diffuser de la musique dans notre cerveau</a:t>
            </a:r>
          </a:p>
          <a:p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Neuralink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sera le pont entre les humains et l'intelligence artificielle. 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FA4EB3F-769F-0346-B881-317E42F534F9}"/>
              </a:ext>
            </a:extLst>
          </p:cNvPr>
          <p:cNvSpPr txBox="1">
            <a:spLocks/>
          </p:cNvSpPr>
          <p:nvPr/>
        </p:nvSpPr>
        <p:spPr>
          <a:xfrm>
            <a:off x="838200" y="143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err="1">
                <a:latin typeface="+mn-lt"/>
              </a:rPr>
              <a:t>Elon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Musk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dirty="0">
                <a:latin typeface="+mn-lt"/>
              </a:rPr>
              <a:t>&amp; </a:t>
            </a:r>
            <a:r>
              <a:rPr lang="fr-FR" sz="4000" b="1" dirty="0" err="1">
                <a:latin typeface="+mn-lt"/>
              </a:rPr>
              <a:t>Neuralink</a:t>
            </a:r>
            <a:r>
              <a:rPr lang="fr-FR" sz="4000" b="1" dirty="0">
                <a:latin typeface="+mn-lt"/>
              </a:rPr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24F37A-3FD2-A04E-B351-BF213E2B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74" y="2433185"/>
            <a:ext cx="2879501" cy="16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C9855-EE10-9C44-B74F-58F0C8D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32" y="2590769"/>
            <a:ext cx="11561736" cy="1325563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latin typeface="+mn-lt"/>
              </a:rPr>
              <a:t>The </a:t>
            </a:r>
            <a:r>
              <a:rPr lang="fr-FR" sz="9600" b="1" dirty="0" err="1">
                <a:latin typeface="+mn-lt"/>
              </a:rPr>
              <a:t>Human</a:t>
            </a:r>
            <a:r>
              <a:rPr lang="fr-FR" sz="9600" b="1" dirty="0">
                <a:latin typeface="+mn-lt"/>
              </a:rPr>
              <a:t> Brain Project</a:t>
            </a:r>
            <a:br>
              <a:rPr lang="fr-FR" sz="9600" b="1" dirty="0">
                <a:latin typeface="+mn-lt"/>
              </a:rPr>
            </a:br>
            <a:r>
              <a:rPr lang="fr-FR" dirty="0"/>
              <a:t>(Projet Cerveau Humain)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995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1C7B5-722F-244C-9932-CD57E4A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n-lt"/>
              </a:rPr>
              <a:t>The </a:t>
            </a:r>
            <a:r>
              <a:rPr lang="fr-FR" sz="4000" b="1" dirty="0" err="1">
                <a:latin typeface="+mn-lt"/>
              </a:rPr>
              <a:t>Human</a:t>
            </a:r>
            <a:r>
              <a:rPr lang="fr-FR" sz="4000" b="1" dirty="0">
                <a:latin typeface="+mn-lt"/>
              </a:rPr>
              <a:t> Brain Project</a:t>
            </a:r>
            <a:br>
              <a:rPr lang="fr-FR" sz="4000" b="1" dirty="0">
                <a:latin typeface="+mn-lt"/>
              </a:rPr>
            </a:br>
            <a:r>
              <a:rPr lang="fr-FR" sz="4000" dirty="0">
                <a:latin typeface="+mn-lt"/>
              </a:rPr>
              <a:t>Partenaires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15589-03E3-174B-AA40-A54D7A22E3FC}"/>
              </a:ext>
            </a:extLst>
          </p:cNvPr>
          <p:cNvSpPr/>
          <p:nvPr/>
        </p:nvSpPr>
        <p:spPr>
          <a:xfrm>
            <a:off x="2271793" y="2305615"/>
            <a:ext cx="90820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Ruprecht-Karls-Universitaet Heidelberg (Allemagne)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L'Université de Manchester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Université du Sussex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Kungliga Tekniska Hoegskolan (Suède)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Technische Universitaet Dresde (Allemagne)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Université de Berne (Suisse)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Technische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Universitaet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Graz (Autriche)</a:t>
            </a:r>
          </a:p>
        </p:txBody>
      </p:sp>
    </p:spTree>
    <p:extLst>
      <p:ext uri="{BB962C8B-B14F-4D97-AF65-F5344CB8AC3E}">
        <p14:creationId xmlns:p14="http://schemas.microsoft.com/office/powerpoint/2010/main" val="20439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1C7B5-722F-244C-9932-CD57E4A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n-lt"/>
              </a:rPr>
              <a:t>The </a:t>
            </a:r>
            <a:r>
              <a:rPr lang="fr-FR" sz="4000" b="1" dirty="0" err="1">
                <a:latin typeface="+mn-lt"/>
              </a:rPr>
              <a:t>Human</a:t>
            </a:r>
            <a:r>
              <a:rPr lang="fr-FR" sz="4000" b="1" dirty="0">
                <a:latin typeface="+mn-lt"/>
              </a:rPr>
              <a:t> Brain Project</a:t>
            </a:r>
            <a:br>
              <a:rPr lang="fr-FR" sz="4000" b="1" dirty="0">
                <a:latin typeface="+mn-lt"/>
              </a:rPr>
            </a:br>
            <a:r>
              <a:rPr lang="fr-FR" sz="4000" dirty="0">
                <a:latin typeface="+mn-lt"/>
              </a:rPr>
              <a:t>Page </a:t>
            </a:r>
            <a:r>
              <a:rPr lang="fr-FR" sz="4000" dirty="0" err="1">
                <a:latin typeface="+mn-lt"/>
              </a:rPr>
              <a:t>Wikipedia</a:t>
            </a:r>
            <a:endParaRPr lang="fr-FR" sz="4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2F97-46E9-BB45-81C7-E20457EB9A63}"/>
              </a:ext>
            </a:extLst>
          </p:cNvPr>
          <p:cNvSpPr/>
          <p:nvPr/>
        </p:nvSpPr>
        <p:spPr>
          <a:xfrm>
            <a:off x="838200" y="178092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 </a:t>
            </a:r>
            <a:r>
              <a:rPr lang="fr-CH" sz="2000" b="1" i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Brain Project</a:t>
            </a:r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ou 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HBP</a:t>
            </a:r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(en français « Projet du cerveau humain »)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est un projet scientifique d'envergure qui vise d'ici à environ </a:t>
            </a:r>
            <a:r>
              <a:rPr lang="fr-CH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à modéliser (simuler) entièrement le cerveau humain grâce à un superordinateur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et dont les résultats obtenus auraient pour but de développer de nouvelles thérapies médicales plus efficaces sur les maladies neurologiques.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0DD2F-E2AD-A04A-A2A0-255C5F0F4D7B}"/>
              </a:ext>
            </a:extLst>
          </p:cNvPr>
          <p:cNvSpPr/>
          <p:nvPr/>
        </p:nvSpPr>
        <p:spPr>
          <a:xfrm>
            <a:off x="5129939" y="4112986"/>
            <a:ext cx="62238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Il a été choisi pour être l'un des deux 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2" tooltip="FET Flagship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FET Flagships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(« Initiatives-phare des Technologies Futures et Émergentes »)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l'Union européenne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soutenu financièrement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à hauteur d'un milliard d'euros chacun sur dix ans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dont la moitié est versée par l'UE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(l'autre projet porte sur le graphène). Son coût total étant estimé à 1,19 milliard d'euros.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EC8CA8-343D-994E-9CF6-1C771F566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49" y="1962555"/>
            <a:ext cx="2756588" cy="9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1C7B5-722F-244C-9932-CD57E4A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n-lt"/>
              </a:rPr>
              <a:t>The </a:t>
            </a:r>
            <a:r>
              <a:rPr lang="fr-FR" sz="4000" b="1" dirty="0" err="1">
                <a:latin typeface="+mn-lt"/>
              </a:rPr>
              <a:t>Human</a:t>
            </a:r>
            <a:r>
              <a:rPr lang="fr-FR" sz="4000" b="1" dirty="0">
                <a:latin typeface="+mn-lt"/>
              </a:rPr>
              <a:t> Brain Project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EC8CA8-343D-994E-9CF6-1C771F56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06" y="1690688"/>
            <a:ext cx="2756588" cy="9392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CD3017-7D2D-0A42-970C-A6B0DA5C15B0}"/>
              </a:ext>
            </a:extLst>
          </p:cNvPr>
          <p:cNvSpPr/>
          <p:nvPr/>
        </p:nvSpPr>
        <p:spPr>
          <a:xfrm>
            <a:off x="1079715" y="1707559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Le projet était mené par une équipe coordonnée par 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Henry Markram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un neuroscientifique de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l’EPFL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(École polytechnique fédérale de Lausanne)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qui, parallèlement, travaillait déjà sur le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projet suisse Blue Brain (cerveau synthétique)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; et codirigé par le physicien Karlheinz Meier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l’Université de Heidelberg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et le médecin Richard Frackowiak 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 Centre hospitalier universitaire vaudois (CHUV) et l’Université de Lausanne (UNIL).</a:t>
            </a:r>
          </a:p>
          <a:p>
            <a:endParaRPr lang="fr-CH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68EC3-59E0-DE48-A12C-6EAB1357CB9A}"/>
              </a:ext>
            </a:extLst>
          </p:cNvPr>
          <p:cNvSpPr/>
          <p:nvPr/>
        </p:nvSpPr>
        <p:spPr>
          <a:xfrm>
            <a:off x="4736023" y="4962463"/>
            <a:ext cx="6934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En collaboration avec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plus de 90 instituts de recherche européens et internationaux réparties dans 22 pays différents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il rassemble des milliers de chercheurs.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B6078-B111-E445-A7B1-D8A0C8A2C01E}"/>
              </a:ext>
            </a:extLst>
          </p:cNvPr>
          <p:cNvSpPr/>
          <p:nvPr/>
        </p:nvSpPr>
        <p:spPr>
          <a:xfrm>
            <a:off x="0" y="1456092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800" dirty="0">
                <a:latin typeface=".Apple Color Emoji UI"/>
              </a:rPr>
              <a:t>🇨🇭</a:t>
            </a:r>
            <a:endParaRPr lang="fr-CH" sz="8800" dirty="0">
              <a:effectLst/>
              <a:latin typeface=".Apple Color Emoji UI"/>
            </a:endParaRPr>
          </a:p>
        </p:txBody>
      </p:sp>
    </p:spTree>
    <p:extLst>
      <p:ext uri="{BB962C8B-B14F-4D97-AF65-F5344CB8AC3E}">
        <p14:creationId xmlns:p14="http://schemas.microsoft.com/office/powerpoint/2010/main" val="34092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52EC0B-951A-544A-AE53-EFB6C3F9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9780" cy="965201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Le Site officiel 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45190-2CED-9642-A9EB-3E050512B5AB}"/>
              </a:ext>
            </a:extLst>
          </p:cNvPr>
          <p:cNvSpPr/>
          <p:nvPr/>
        </p:nvSpPr>
        <p:spPr>
          <a:xfrm>
            <a:off x="1389680" y="3293147"/>
            <a:ext cx="9970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Dans sa phase finale (avril 2020 – mars 2023),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l'objectif du HBP est de faire progresser trois domaines scientifiques de base – 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les réseaux cérébraux, leur rôle dans la conscience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 les réseaux neuronaux artificiels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– tout en élargissant davantage 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EBRAINS.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FR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05DED2-C5A1-0E46-BDF6-F7C689BF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80" y="365124"/>
            <a:ext cx="4492938" cy="11382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D3B1C1-21C4-6B4D-89DB-32B4AD646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852924"/>
            <a:ext cx="11963400" cy="927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0477B5-B2C3-5A46-9844-9D42E9F5A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0" y="482009"/>
            <a:ext cx="2806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9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C9855-EE10-9C44-B74F-58F0C8D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181" y="2528776"/>
            <a:ext cx="6515637" cy="1325563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latin typeface="+mn-lt"/>
              </a:rPr>
              <a:t>Préambule</a:t>
            </a:r>
          </a:p>
        </p:txBody>
      </p:sp>
    </p:spTree>
    <p:extLst>
      <p:ext uri="{BB962C8B-B14F-4D97-AF65-F5344CB8AC3E}">
        <p14:creationId xmlns:p14="http://schemas.microsoft.com/office/powerpoint/2010/main" val="25736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881378C-0759-5D40-9C26-6FB5B6FECEF0}"/>
              </a:ext>
            </a:extLst>
          </p:cNvPr>
          <p:cNvSpPr txBox="1"/>
          <p:nvPr/>
        </p:nvSpPr>
        <p:spPr>
          <a:xfrm>
            <a:off x="-2433234" y="6478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9F0C1B-ECF5-6844-803D-C79F3D5E630F}"/>
              </a:ext>
            </a:extLst>
          </p:cNvPr>
          <p:cNvSpPr txBox="1"/>
          <p:nvPr/>
        </p:nvSpPr>
        <p:spPr>
          <a:xfrm>
            <a:off x="-4819973" y="6478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CE05E7-C0E0-E344-90F8-71E008AF0D1E}"/>
              </a:ext>
            </a:extLst>
          </p:cNvPr>
          <p:cNvSpPr txBox="1"/>
          <p:nvPr/>
        </p:nvSpPr>
        <p:spPr>
          <a:xfrm>
            <a:off x="-7206712" y="6478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0E93E0-FB18-0541-BA93-C889F70D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07187"/>
            <a:ext cx="3352800" cy="1181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41A5A6-56B2-B64C-BACB-6E24595B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09" y="1733621"/>
            <a:ext cx="6388782" cy="16391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F0B6F2-4EE8-3A4A-B117-41A6D8D9ADCD}"/>
              </a:ext>
            </a:extLst>
          </p:cNvPr>
          <p:cNvSpPr/>
          <p:nvPr/>
        </p:nvSpPr>
        <p:spPr>
          <a:xfrm>
            <a:off x="1804683" y="3723468"/>
            <a:ext cx="85826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EBRAINS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est une nouvelle infrastructure de recherche numérique, créée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le projet 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Brain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financé par l'UE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qui rassemble une vaste gamme de données et d'outils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pour la recherche sur le cerveau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EBRAINS capitalisera sur le travail effectué par les équipes du </a:t>
            </a:r>
            <a:r>
              <a:rPr lang="fr-CH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Brain Project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en neurosciences numériques, en médecine du cerveau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 en technologie inspirée du cerveau et le fera passer au niveau supérieur. </a:t>
            </a:r>
            <a:endParaRPr lang="fr-FR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0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1B550C-982D-DD48-9DCE-BEB6198A1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36" y="628650"/>
            <a:ext cx="3987800" cy="5600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31E923-23F1-D740-B27C-AD402D3F1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273" y="628650"/>
            <a:ext cx="6152317" cy="15411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D8EE41-793F-0C47-80FB-12BB6487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331" y="2643429"/>
            <a:ext cx="6172200" cy="495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3F81AF-9F3D-7640-985D-DAA70970484E}"/>
              </a:ext>
            </a:extLst>
          </p:cNvPr>
          <p:cNvSpPr/>
          <p:nvPr/>
        </p:nvSpPr>
        <p:spPr>
          <a:xfrm>
            <a:off x="5408331" y="2330366"/>
            <a:ext cx="1048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solidFill>
                  <a:srgbClr val="1F2933"/>
                </a:solidFill>
                <a:latin typeface="Inter"/>
              </a:rPr>
              <a:t>p. 17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47CA4A-75A2-E846-9C3A-C1AB60B05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650" y="2891079"/>
            <a:ext cx="3987800" cy="2047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351201-51F3-574F-A0D9-DD1F942F4882}"/>
              </a:ext>
            </a:extLst>
          </p:cNvPr>
          <p:cNvSpPr/>
          <p:nvPr/>
        </p:nvSpPr>
        <p:spPr>
          <a:xfrm>
            <a:off x="6457197" y="4409233"/>
            <a:ext cx="54268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Des expériences virtuelles sur des ordinateurs de haute performance, </a:t>
            </a:r>
            <a:r>
              <a:rPr lang="fr-FR" sz="2000" b="1" dirty="0">
                <a:highlight>
                  <a:srgbClr val="FFFF00"/>
                </a:highlight>
              </a:rPr>
              <a:t>y compris sur la modélisation et la simulation du cerveau</a:t>
            </a:r>
            <a:r>
              <a:rPr lang="fr-FR" sz="2000" dirty="0"/>
              <a:t>, et </a:t>
            </a:r>
            <a:r>
              <a:rPr lang="fr-FR" sz="2000" b="1" dirty="0">
                <a:highlight>
                  <a:srgbClr val="FFFF00"/>
                </a:highlight>
              </a:rPr>
              <a:t>la </a:t>
            </a:r>
            <a:r>
              <a:rPr lang="fr-FR" sz="2000" b="1" dirty="0" err="1">
                <a:highlight>
                  <a:srgbClr val="FFFF00"/>
                </a:highlight>
              </a:rPr>
              <a:t>neurorobotique</a:t>
            </a:r>
            <a:r>
              <a:rPr lang="fr-FR" sz="2000" dirty="0"/>
              <a:t>, permettront d'explorer de nouvelles voies de la science du cerveau et </a:t>
            </a:r>
            <a:r>
              <a:rPr lang="fr-FR" sz="2000" b="1" dirty="0">
                <a:highlight>
                  <a:srgbClr val="FFFF00"/>
                </a:highlight>
              </a:rPr>
              <a:t>de nouvelles recherches axées sur l'industrie seront lancés sur des dispositifs tels que des implants et prothèses.</a:t>
            </a:r>
          </a:p>
        </p:txBody>
      </p:sp>
    </p:spTree>
    <p:extLst>
      <p:ext uri="{BB962C8B-B14F-4D97-AF65-F5344CB8AC3E}">
        <p14:creationId xmlns:p14="http://schemas.microsoft.com/office/powerpoint/2010/main" val="35814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9B2FE2-9CC5-5C4F-B99A-8DD5F348E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471345"/>
            <a:ext cx="8343900" cy="2705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EC6E5D-AEB4-CB47-82E5-266E9BA4D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647130"/>
            <a:ext cx="1318456" cy="8589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1639FF-13B0-0049-A6E3-2503E19DC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141089"/>
            <a:ext cx="876300" cy="26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56F1DC-BCC3-994E-A041-BD7B14A8AC21}"/>
              </a:ext>
            </a:extLst>
          </p:cNvPr>
          <p:cNvSpPr/>
          <p:nvPr/>
        </p:nvSpPr>
        <p:spPr>
          <a:xfrm>
            <a:off x="1924050" y="4382961"/>
            <a:ext cx="9229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highlight>
                  <a:srgbClr val="FFFF00"/>
                </a:highlight>
                <a:latin typeface="var(--font-noto)"/>
              </a:rPr>
              <a:t>Mercredi (30 mars 2016)</a:t>
            </a:r>
            <a:r>
              <a:rPr lang="fr-CH" sz="2000" b="1" dirty="0">
                <a:latin typeface="var(--font-noto)"/>
              </a:rPr>
              <a:t>, </a:t>
            </a:r>
            <a:r>
              <a:rPr lang="fr-CH" sz="2000" dirty="0">
                <a:latin typeface="var(--font-noto)"/>
              </a:rPr>
              <a:t>les responsables du </a:t>
            </a:r>
            <a:r>
              <a:rPr lang="fr-CH" sz="2000" b="1" dirty="0" err="1">
                <a:latin typeface="var(--font-noto)"/>
              </a:rPr>
              <a:t>Human</a:t>
            </a:r>
            <a:r>
              <a:rPr lang="fr-CH" sz="2000" b="1" dirty="0">
                <a:latin typeface="var(--font-noto)"/>
              </a:rPr>
              <a:t> Brain Project</a:t>
            </a:r>
            <a:r>
              <a:rPr lang="fr-CH" sz="2000" dirty="0">
                <a:latin typeface="var(--font-noto)"/>
              </a:rPr>
              <a:t>, ont annoncé </a:t>
            </a:r>
          </a:p>
          <a:p>
            <a:r>
              <a:rPr lang="fr-CH" sz="2000" b="1" dirty="0">
                <a:highlight>
                  <a:srgbClr val="FFFF00"/>
                </a:highlight>
                <a:latin typeface="var(--font-noto)"/>
              </a:rPr>
              <a:t>à Genève la mise en route de leurs plates-formes </a:t>
            </a:r>
            <a:r>
              <a:rPr lang="fr-CH" sz="2000" dirty="0">
                <a:latin typeface="var(--font-noto)"/>
              </a:rPr>
              <a:t>collaboratives.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A5217-C90F-0741-A2C0-BCF9FED7A387}"/>
              </a:ext>
            </a:extLst>
          </p:cNvPr>
          <p:cNvSpPr/>
          <p:nvPr/>
        </p:nvSpPr>
        <p:spPr>
          <a:xfrm>
            <a:off x="1719207" y="500066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7200" dirty="0">
                <a:latin typeface=".Apple Color Emoji UI"/>
              </a:rPr>
              <a:t>🇨🇭</a:t>
            </a:r>
            <a:endParaRPr lang="fr-CH" sz="7200" dirty="0">
              <a:effectLst/>
              <a:latin typeface=".Apple Color Emoji UI"/>
            </a:endParaRPr>
          </a:p>
        </p:txBody>
      </p:sp>
    </p:spTree>
    <p:extLst>
      <p:ext uri="{BB962C8B-B14F-4D97-AF65-F5344CB8AC3E}">
        <p14:creationId xmlns:p14="http://schemas.microsoft.com/office/powerpoint/2010/main" val="22884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EC6E5D-AEB4-CB47-82E5-266E9BA4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647130"/>
            <a:ext cx="1318456" cy="8589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1639FF-13B0-0049-A6E3-2503E19D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41089"/>
            <a:ext cx="8763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6EC18F-D71C-9343-92BD-DCF443DDBAD9}"/>
              </a:ext>
            </a:extLst>
          </p:cNvPr>
          <p:cNvSpPr/>
          <p:nvPr/>
        </p:nvSpPr>
        <p:spPr>
          <a:xfrm>
            <a:off x="1972614" y="2000083"/>
            <a:ext cx="82467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var(--font-noto)"/>
              </a:rPr>
              <a:t>Au total, six plates-formes de recherche ont été créées pour : </a:t>
            </a:r>
          </a:p>
          <a:p>
            <a:endParaRPr lang="fr-CH" sz="2000" dirty="0">
              <a:latin typeface="var(--font-noto)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</a:rPr>
              <a:t>Un Atlas du cerveau humain </a:t>
            </a:r>
            <a:r>
              <a:rPr lang="fr-CH" dirty="0">
                <a:latin typeface="var(--font-noto)"/>
              </a:rPr>
              <a:t>(enregistrement et analyse de données en neurosciences)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</a:rPr>
              <a:t>Les Mains robotisées</a:t>
            </a:r>
            <a:endParaRPr lang="fr-CH" sz="2400" b="1" dirty="0">
              <a:highlight>
                <a:srgbClr val="FFFF00"/>
              </a:highlight>
              <a:latin typeface="var(--font-noto)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</a:rPr>
              <a:t>Un ordinateur neuro-inspiré </a:t>
            </a:r>
            <a:r>
              <a:rPr lang="fr-CH" dirty="0"/>
              <a:t>(</a:t>
            </a:r>
            <a:r>
              <a:rPr lang="fr-CH" dirty="0">
                <a:latin typeface="var(--font-noto)"/>
              </a:rPr>
              <a:t>reconstruction et simulation du cerveau)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  <a:latin typeface="var(--font-noto)"/>
              </a:rPr>
              <a:t>La carte des Synapses dans l'hippocampe </a:t>
            </a:r>
            <a:r>
              <a:rPr lang="fr-CH" dirty="0">
                <a:latin typeface="var(--font-noto)"/>
              </a:rPr>
              <a:t>(cartes 3D détaillées d'environ 25 000 synapses - signaux électriques et chimiques entre les cellules du cerveau)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</a:rPr>
              <a:t>Le Patient</a:t>
            </a:r>
            <a:r>
              <a:rPr lang="fr-CH" sz="2400" b="1" dirty="0"/>
              <a:t> (épileptique) </a:t>
            </a:r>
            <a:r>
              <a:rPr lang="fr-CH" sz="2400" b="1" dirty="0">
                <a:highlight>
                  <a:srgbClr val="FFFF00"/>
                </a:highlight>
              </a:rPr>
              <a:t>virtuel </a:t>
            </a:r>
            <a:r>
              <a:rPr lang="fr-CH" dirty="0"/>
              <a:t>(</a:t>
            </a:r>
            <a:r>
              <a:rPr lang="fr-CH" dirty="0">
                <a:latin typeface="var(--font-noto)"/>
              </a:rPr>
              <a:t>connecter des modèles virtuels de cerveau à des robots)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</a:rPr>
              <a:t>Des Production scientifique </a:t>
            </a:r>
            <a:r>
              <a:rPr lang="fr-CH" dirty="0"/>
              <a:t>(en septembre 2021, 1 497 articles de revues à comité de lecture, dont beaucoup dans des revues à fort impact, citent le </a:t>
            </a:r>
            <a:r>
              <a:rPr lang="fr-CH" dirty="0" err="1"/>
              <a:t>Human</a:t>
            </a:r>
            <a:r>
              <a:rPr lang="fr-CH" dirty="0"/>
              <a:t> Brain Project)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7ECAEA-51CB-5643-9DB4-4AFE9B56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0" y="1476699"/>
            <a:ext cx="1308100" cy="304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1F13DF-1C5D-5140-BE84-0F533B24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1444949"/>
            <a:ext cx="1892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77169-0DEF-BD46-B621-C410E6C2C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5131" y="2516442"/>
            <a:ext cx="7155196" cy="949271"/>
          </a:xfrm>
        </p:spPr>
        <p:txBody>
          <a:bodyPr>
            <a:normAutofit/>
          </a:bodyPr>
          <a:lstStyle/>
          <a:p>
            <a:pPr algn="l"/>
            <a:r>
              <a:rPr lang="fr-FR" sz="4400" b="1" dirty="0">
                <a:latin typeface="+mn-lt"/>
              </a:rPr>
              <a:t>Quelle pilule tu choisis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786B1C3-4CAD-C84F-B5CD-B564BB3DCBE9}"/>
              </a:ext>
            </a:extLst>
          </p:cNvPr>
          <p:cNvSpPr txBox="1">
            <a:spLocks/>
          </p:cNvSpPr>
          <p:nvPr/>
        </p:nvSpPr>
        <p:spPr>
          <a:xfrm>
            <a:off x="3419784" y="2680590"/>
            <a:ext cx="5123985" cy="55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043B28-C322-7C4B-A32C-AC8A985D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69" y="3629861"/>
            <a:ext cx="2921000" cy="2781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FA4A6A-0A7C-B947-81E1-74D8BA019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769" y="54699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4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C384D2-66CC-534C-A903-C7A9602B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4556"/>
            <a:ext cx="3191971" cy="448279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5F490E4-81D9-8942-814F-D6F03501C1AF}"/>
              </a:ext>
            </a:extLst>
          </p:cNvPr>
          <p:cNvSpPr txBox="1">
            <a:spLocks/>
          </p:cNvSpPr>
          <p:nvPr/>
        </p:nvSpPr>
        <p:spPr>
          <a:xfrm>
            <a:off x="743566" y="274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latin typeface="+mn-lt"/>
              </a:rPr>
              <a:t>Souvenez-vous du Rapport de Klaus Schwab sur l’internet des corps de juillet 2020.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CD13C3-D2AA-D341-9052-6D26234B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02" y="1884556"/>
            <a:ext cx="2286000" cy="1498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3751B0-1E1B-8D4E-AD07-64E420C33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02" y="3474845"/>
            <a:ext cx="2286000" cy="6821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5817A-A9D3-8B4D-938F-C1715BFFE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102" y="4248647"/>
            <a:ext cx="5105400" cy="21109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37BAEA-E3A5-CB4C-B460-0128E6971350}"/>
              </a:ext>
            </a:extLst>
          </p:cNvPr>
          <p:cNvSpPr/>
          <p:nvPr/>
        </p:nvSpPr>
        <p:spPr>
          <a:xfrm>
            <a:off x="7292033" y="1585236"/>
            <a:ext cx="4876243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Traduction : </a:t>
            </a:r>
          </a:p>
          <a:p>
            <a:r>
              <a:rPr lang="fr-CH" sz="3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Façonner l’avenir de l’internet des corps 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CE741F-F765-0841-AAC2-6A9B9973D03F}"/>
              </a:ext>
            </a:extLst>
          </p:cNvPr>
          <p:cNvSpPr/>
          <p:nvPr/>
        </p:nvSpPr>
        <p:spPr>
          <a:xfrm>
            <a:off x="7292033" y="3028465"/>
            <a:ext cx="56356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Nouveaux challenges de gouvernance technologique</a:t>
            </a:r>
            <a:endParaRPr lang="fr-FR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9433EC-E150-0D40-896B-83E1E2E60827}"/>
              </a:ext>
            </a:extLst>
          </p:cNvPr>
          <p:cNvSpPr/>
          <p:nvPr/>
        </p:nvSpPr>
        <p:spPr>
          <a:xfrm>
            <a:off x="6572866" y="2034165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Résumé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B2AAB-6373-1B47-9BFD-C70ECFCB166B}"/>
              </a:ext>
            </a:extLst>
          </p:cNvPr>
          <p:cNvSpPr/>
          <p:nvPr/>
        </p:nvSpPr>
        <p:spPr>
          <a:xfrm>
            <a:off x="6572866" y="2434275"/>
            <a:ext cx="5619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 P</a:t>
            </a:r>
            <a:r>
              <a:rPr lang="fr-CH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our exploiter pleinement le potentiel de l’internet des corps, nous avons besoin de cadres de gouvernance solides et à jour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0FB2C7-AE87-894E-897D-43F79008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70" y="1821599"/>
            <a:ext cx="5804606" cy="20271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AC0DB5-DC38-7641-AC2C-347261EF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0" y="3855197"/>
            <a:ext cx="4241800" cy="180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3BA031-39B2-5C47-B8D2-5F879AB00BFB}"/>
              </a:ext>
            </a:extLst>
          </p:cNvPr>
          <p:cNvSpPr/>
          <p:nvPr/>
        </p:nvSpPr>
        <p:spPr>
          <a:xfrm>
            <a:off x="6572866" y="3741838"/>
            <a:ext cx="56191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L’Internet des objets (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se mêle de plus en plus aux corps humains.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Cette émergence et cette expansion rapide de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“l’internet des corps” (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IoB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— le réseau des corps humains et des données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via des capteurs connectés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tout en offrant d’énormes bénéfices sociaux et sanitaires, soulève également de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nouveaux défis de gouvernance technologique.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850759E-AD08-3B43-AC90-CD4A656FC974}"/>
              </a:ext>
            </a:extLst>
          </p:cNvPr>
          <p:cNvSpPr txBox="1">
            <a:spLocks/>
          </p:cNvSpPr>
          <p:nvPr/>
        </p:nvSpPr>
        <p:spPr>
          <a:xfrm>
            <a:off x="743566" y="274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latin typeface="+mn-lt"/>
              </a:rPr>
              <a:t>Souvenez-vous du Rapport de Klaus Schwab sur l’internet des corps de juillet 2020.</a:t>
            </a:r>
          </a:p>
        </p:txBody>
      </p:sp>
    </p:spTree>
    <p:extLst>
      <p:ext uri="{BB962C8B-B14F-4D97-AF65-F5344CB8AC3E}">
        <p14:creationId xmlns:p14="http://schemas.microsoft.com/office/powerpoint/2010/main" val="2368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9433EC-E150-0D40-896B-83E1E2E60827}"/>
              </a:ext>
            </a:extLst>
          </p:cNvPr>
          <p:cNvSpPr/>
          <p:nvPr/>
        </p:nvSpPr>
        <p:spPr>
          <a:xfrm>
            <a:off x="6011335" y="2568288"/>
            <a:ext cx="1366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Partie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B2AAB-6373-1B47-9BFD-C70ECFCB166B}"/>
              </a:ext>
            </a:extLst>
          </p:cNvPr>
          <p:cNvSpPr/>
          <p:nvPr/>
        </p:nvSpPr>
        <p:spPr>
          <a:xfrm>
            <a:off x="6001366" y="3136112"/>
            <a:ext cx="58070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 L’internet des corps est là. </a:t>
            </a:r>
          </a:p>
          <a:p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200" dirty="0">
                <a:latin typeface="Arial" panose="020B0604020202020204" pitchFamily="34" charset="0"/>
                <a:cs typeface="Arial" panose="020B0604020202020204" pitchFamily="34" charset="0"/>
              </a:rPr>
              <a:t>Les avancées récentes de l’internet des objets sont en train de </a:t>
            </a:r>
            <a:r>
              <a:rPr lang="fr-CH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transformer le corps humain en une nouvelle plate-forme technologique.</a:t>
            </a:r>
            <a:r>
              <a:rPr lang="fr-CH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C3C4BF-9B2C-9B42-A7D8-9ADCF999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66" y="1590388"/>
            <a:ext cx="4800600" cy="1955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B57139-1C57-4946-BEFD-5E4947D7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88" y="3583166"/>
            <a:ext cx="3670390" cy="327483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5DE4D9D-40B3-6F42-A34B-8EE223FB6D3B}"/>
              </a:ext>
            </a:extLst>
          </p:cNvPr>
          <p:cNvSpPr txBox="1">
            <a:spLocks/>
          </p:cNvSpPr>
          <p:nvPr/>
        </p:nvSpPr>
        <p:spPr>
          <a:xfrm>
            <a:off x="743566" y="274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latin typeface="+mn-lt"/>
              </a:rPr>
              <a:t>Souvenez-vous du Rapport de Klaus Schwab sur l’internet des corps de juillet 2020.</a:t>
            </a:r>
          </a:p>
        </p:txBody>
      </p:sp>
    </p:spTree>
    <p:extLst>
      <p:ext uri="{BB962C8B-B14F-4D97-AF65-F5344CB8AC3E}">
        <p14:creationId xmlns:p14="http://schemas.microsoft.com/office/powerpoint/2010/main" val="35449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9433EC-E150-0D40-896B-83E1E2E60827}"/>
              </a:ext>
            </a:extLst>
          </p:cNvPr>
          <p:cNvSpPr/>
          <p:nvPr/>
        </p:nvSpPr>
        <p:spPr>
          <a:xfrm>
            <a:off x="3238595" y="1327409"/>
            <a:ext cx="503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Fig. 1 (p.7)</a:t>
            </a:r>
          </a:p>
          <a:p>
            <a:r>
              <a:rPr lang="fr-CH" b="1" dirty="0" err="1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 of internet of bodies technologies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C5E51A-F78C-5847-BE77-28BEE4CC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25" y="1948692"/>
            <a:ext cx="4947164" cy="463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FBEB33-3B28-7C42-94C7-75C74CDF3A16}"/>
              </a:ext>
            </a:extLst>
          </p:cNvPr>
          <p:cNvSpPr/>
          <p:nvPr/>
        </p:nvSpPr>
        <p:spPr>
          <a:xfrm>
            <a:off x="382764" y="1947386"/>
            <a:ext cx="38731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Puces implantées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pour accélérer l'accès à la maison, au bureau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et autres dispositifs 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2ACA6-41D6-AA46-9404-54DD4506E07A}"/>
              </a:ext>
            </a:extLst>
          </p:cNvPr>
          <p:cNvSpPr/>
          <p:nvPr/>
        </p:nvSpPr>
        <p:spPr>
          <a:xfrm>
            <a:off x="7556595" y="1947386"/>
            <a:ext cx="447736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Traceurs d'activité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montres connectées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vêtements intelligents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neurotechnologie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du cerveau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réalité augmentée portable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autres produits de proximité des consommateurs 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927AEE-1626-FD45-8E7B-FCDCFE4358AE}"/>
              </a:ext>
            </a:extLst>
          </p:cNvPr>
          <p:cNvSpPr/>
          <p:nvPr/>
        </p:nvSpPr>
        <p:spPr>
          <a:xfrm>
            <a:off x="7556595" y="4952264"/>
            <a:ext cx="4323644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Appareils auxiliaires d’o</a:t>
            </a:r>
            <a:r>
              <a:rPr lang="fr-FR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uïe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ou de vue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système de surveillance en continu des signes vitaux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(par exemple, glucose)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appareils de dialyse péritonéale portables 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50CF3-3B8F-A540-9869-6DBDE1294D0D}"/>
              </a:ext>
            </a:extLst>
          </p:cNvPr>
          <p:cNvSpPr/>
          <p:nvPr/>
        </p:nvSpPr>
        <p:spPr>
          <a:xfrm>
            <a:off x="382763" y="4774149"/>
            <a:ext cx="373662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Pilules numériques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pancréas</a:t>
            </a:r>
          </a:p>
          <a:p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et organes artificiels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prothèses intelligentes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dispositifs d’implants dans le cerveau 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EF79B4-1C75-B84B-A7FA-7EAEE7F94DBB}"/>
              </a:ext>
            </a:extLst>
          </p:cNvPr>
          <p:cNvSpPr txBox="1">
            <a:spLocks/>
          </p:cNvSpPr>
          <p:nvPr/>
        </p:nvSpPr>
        <p:spPr>
          <a:xfrm>
            <a:off x="743566" y="274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latin typeface="+mn-lt"/>
              </a:rPr>
              <a:t>Souvenez-vous du Rapport de Klaus Schwab sur l’internet des corps de juillet 2020.</a:t>
            </a:r>
          </a:p>
        </p:txBody>
      </p:sp>
    </p:spTree>
    <p:extLst>
      <p:ext uri="{BB962C8B-B14F-4D97-AF65-F5344CB8AC3E}">
        <p14:creationId xmlns:p14="http://schemas.microsoft.com/office/powerpoint/2010/main" val="26954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0F74DD-656F-DA44-A7B0-F4CD59365550}"/>
              </a:ext>
            </a:extLst>
          </p:cNvPr>
          <p:cNvSpPr/>
          <p:nvPr/>
        </p:nvSpPr>
        <p:spPr>
          <a:xfrm>
            <a:off x="5394588" y="1750321"/>
            <a:ext cx="6345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effectLst/>
                <a:latin typeface="Helvetica Neue" panose="02000503000000020004" pitchFamily="2" charset="0"/>
              </a:rPr>
              <a:t>Au dessus du diagramme : </a:t>
            </a:r>
          </a:p>
          <a:p>
            <a:endParaRPr lang="fr-CH" sz="2000" dirty="0">
              <a:effectLst/>
              <a:latin typeface="Helvetica Neue" panose="02000503000000020004" pitchFamily="2" charset="0"/>
            </a:endParaRPr>
          </a:p>
          <a:p>
            <a:r>
              <a:rPr lang="fr-CH" sz="2000" b="1" dirty="0">
                <a:effectLst/>
                <a:latin typeface="Helvetica Neue" panose="02000503000000020004" pitchFamily="2" charset="0"/>
              </a:rPr>
              <a:t>"Les progrès technologiques récents ont inauguré dans une nouvelle ère de</a:t>
            </a:r>
            <a:r>
              <a:rPr lang="fr-CH" sz="2000" dirty="0">
                <a:effectLst/>
                <a:latin typeface="Helvetica Neue" panose="02000503000000020004" pitchFamily="2" charset="0"/>
              </a:rPr>
              <a:t> </a:t>
            </a:r>
            <a:r>
              <a:rPr lang="fr-CH" sz="2000" b="1" dirty="0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«l'Internet des corps» (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IoB</a:t>
            </a:r>
            <a:r>
              <a:rPr lang="fr-CH" sz="2000" dirty="0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)</a:t>
            </a:r>
            <a:r>
              <a:rPr lang="fr-CH" sz="2000" dirty="0">
                <a:effectLst/>
                <a:latin typeface="Helvetica Neue" panose="02000503000000020004" pitchFamily="2" charset="0"/>
              </a:rPr>
              <a:t>, </a:t>
            </a:r>
            <a:r>
              <a:rPr lang="fr-CH" sz="2000" b="1" dirty="0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avec un nombre sans précédent d'appareils connectés et des capteurs fixés ou même implantés et ingérés dans le corps humain. </a:t>
            </a:r>
          </a:p>
          <a:p>
            <a:endParaRPr lang="fr-CH" sz="2000" b="1" dirty="0">
              <a:effectLst/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fr-CH" sz="2000" dirty="0">
                <a:effectLst/>
                <a:latin typeface="Helvetica Neue" panose="02000503000000020004" pitchFamily="2" charset="0"/>
              </a:rPr>
              <a:t>Cela a transformé le corps humain dans une plate-forme technologique».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0891DB0-A9D7-4A4E-94E1-246CAD9B804F}"/>
              </a:ext>
            </a:extLst>
          </p:cNvPr>
          <p:cNvSpPr txBox="1">
            <a:spLocks/>
          </p:cNvSpPr>
          <p:nvPr/>
        </p:nvSpPr>
        <p:spPr>
          <a:xfrm>
            <a:off x="743566" y="274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latin typeface="+mn-lt"/>
              </a:rPr>
              <a:t>Souvenez-vous du Rapport de Klaus Schwab sur l’internet des corps de juillet 2020.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C5E51A-F78C-5847-BE77-28BEE4CC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3" y="2797219"/>
            <a:ext cx="4165599" cy="39025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9DDB37-193F-9B4A-A8D1-4C567655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63" y="1421001"/>
            <a:ext cx="3416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63CB20-80B1-E64F-AA30-2A64D4A3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13" y="1471368"/>
            <a:ext cx="2877015" cy="39152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AEF738-1267-9248-83F6-14350298D0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0213" y="5586761"/>
            <a:ext cx="3824868" cy="11428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13CB45-4552-AF47-9262-8C0E25539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548" y="1466226"/>
            <a:ext cx="3098800" cy="2169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1B9B1F-41D1-874A-B73A-BD9F18E817D8}"/>
              </a:ext>
            </a:extLst>
          </p:cNvPr>
          <p:cNvSpPr/>
          <p:nvPr/>
        </p:nvSpPr>
        <p:spPr>
          <a:xfrm>
            <a:off x="4072118" y="3656966"/>
            <a:ext cx="30993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GUÉRIR LES PLAIES </a:t>
            </a:r>
          </a:p>
          <a:p>
            <a:r>
              <a:rPr lang="fr-FR" sz="2800" b="1" dirty="0"/>
              <a:t>AVEC LE GRAPHÈNE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DE3E18D-8ECC-C041-BDDA-2049F308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213" y="1646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n-lt"/>
              </a:rPr>
              <a:t>Souvenez-vous du Graphene </a:t>
            </a:r>
            <a:r>
              <a:rPr lang="fr-FR" sz="4000" b="1" dirty="0" err="1">
                <a:latin typeface="+mn-lt"/>
              </a:rPr>
              <a:t>Flagship</a:t>
            </a:r>
            <a:r>
              <a:rPr lang="fr-FR" sz="4000" b="1" dirty="0">
                <a:latin typeface="+mn-lt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D66E72-74C7-D142-8E09-E41A5430D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238" y="1466226"/>
            <a:ext cx="4580413" cy="2246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75A28F-1B29-0B45-9BA6-C6B5E6B0D095}"/>
              </a:ext>
            </a:extLst>
          </p:cNvPr>
          <p:cNvSpPr/>
          <p:nvPr/>
        </p:nvSpPr>
        <p:spPr>
          <a:xfrm>
            <a:off x="7433238" y="3733909"/>
            <a:ext cx="4695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20212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INTERFACES CERVEAU-MACHINE (p.8 et 9)</a:t>
            </a:r>
            <a:r>
              <a:rPr lang="fr-CH" sz="2000" b="1" dirty="0">
                <a:effectLst/>
              </a:rPr>
              <a:t> </a:t>
            </a:r>
            <a:endParaRPr lang="fr-FR" sz="2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D87182-1575-3E46-9D87-152C5A668F8E}"/>
              </a:ext>
            </a:extLst>
          </p:cNvPr>
          <p:cNvSpPr/>
          <p:nvPr/>
        </p:nvSpPr>
        <p:spPr>
          <a:xfrm>
            <a:off x="7506318" y="4130936"/>
            <a:ext cx="45073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fr-FR" sz="2000" dirty="0" err="1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graphène</a:t>
            </a:r>
            <a:r>
              <a:rPr lang="fr-FR" sz="2000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flexible peut être utilisé dans les </a:t>
            </a:r>
            <a:r>
              <a:rPr lang="fr-FR" sz="2000" b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implants neuronaux </a:t>
            </a:r>
            <a:r>
              <a:rPr lang="fr-FR" sz="2000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 enregistrent et stimulent les signaux à la surface du cerveau pour améliorer la compréhension, le traitement et la détection des maladies neuronales.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3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600F4-6903-E342-B195-FB1EDAC2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5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+mn-lt"/>
              </a:rPr>
              <a:t>Souvenez-vous du Graphene </a:t>
            </a:r>
            <a:r>
              <a:rPr lang="fr-FR" sz="4000" b="1" dirty="0" err="1">
                <a:latin typeface="+mn-lt"/>
              </a:rPr>
              <a:t>Flagship</a:t>
            </a:r>
            <a:r>
              <a:rPr lang="fr-FR" sz="4000" b="1" dirty="0">
                <a:latin typeface="+mn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A8553-73E6-264C-8BF7-B047E379233D}"/>
              </a:ext>
            </a:extLst>
          </p:cNvPr>
          <p:cNvSpPr/>
          <p:nvPr/>
        </p:nvSpPr>
        <p:spPr>
          <a:xfrm>
            <a:off x="1137099" y="3791821"/>
            <a:ext cx="10515600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Rassemblant diverses compétences,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le Graphene </a:t>
            </a:r>
            <a:r>
              <a:rPr lang="fr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Flagship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facilite la coopération entre ses partenaires,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accélérant le calendrier d'acceptation des technologies du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graphène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par l'industrie.</a:t>
            </a:r>
            <a:endParaRPr lang="fr-CH" sz="2000" b="1" dirty="0"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Avec des budgets d'un milliard d'euros (</a:t>
            </a:r>
            <a:r>
              <a:rPr lang="fr-CH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chacun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Graphene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Flagship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CH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Brain Project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et le 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fr-CH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Flagship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servent d'accélérateurs technologiques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aidant l'Europe à rivaliser avec d'autres marchés mondiaux de la recherche et de l'innovation.</a:t>
            </a:r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B9BCF3-2471-184F-AFB7-2143DB96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06" y="1690688"/>
            <a:ext cx="4304348" cy="2052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F79AC5-91F4-9247-A744-469D80925DB3}"/>
              </a:ext>
            </a:extLst>
          </p:cNvPr>
          <p:cNvSpPr/>
          <p:nvPr/>
        </p:nvSpPr>
        <p:spPr>
          <a:xfrm>
            <a:off x="5470508" y="3429000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p. 9</a:t>
            </a:r>
          </a:p>
        </p:txBody>
      </p:sp>
    </p:spTree>
    <p:extLst>
      <p:ext uri="{BB962C8B-B14F-4D97-AF65-F5344CB8AC3E}">
        <p14:creationId xmlns:p14="http://schemas.microsoft.com/office/powerpoint/2010/main" val="219330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1366</Words>
  <Application>Microsoft Macintosh PowerPoint</Application>
  <PresentationFormat>Grand écran</PresentationFormat>
  <Paragraphs>105</Paragraphs>
  <Slides>24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.Apple Color Emoji UI</vt:lpstr>
      <vt:lpstr>Arial</vt:lpstr>
      <vt:lpstr>Arial</vt:lpstr>
      <vt:lpstr>Bernard MT Condensed</vt:lpstr>
      <vt:lpstr>Calibri</vt:lpstr>
      <vt:lpstr>Calibri Light</vt:lpstr>
      <vt:lpstr>Helvetica Neue</vt:lpstr>
      <vt:lpstr>inherit</vt:lpstr>
      <vt:lpstr>Inter</vt:lpstr>
      <vt:lpstr>var(--font-noto)</vt:lpstr>
      <vt:lpstr>Thème Office</vt:lpstr>
      <vt:lpstr>Neuralink (L’implant dans le cerveau)  </vt:lpstr>
      <vt:lpstr>Préambule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Souvenez-vous du Graphene Flagship.</vt:lpstr>
      <vt:lpstr>Souvenez-vous du Graphene Flagship.</vt:lpstr>
      <vt:lpstr>Présentation PowerPoint</vt:lpstr>
      <vt:lpstr>Neuralink (L’implant dans le cerveau)  </vt:lpstr>
      <vt:lpstr>Neuralink Actionnaires</vt:lpstr>
      <vt:lpstr>Présentation PowerPoint</vt:lpstr>
      <vt:lpstr>Présentation PowerPoint</vt:lpstr>
      <vt:lpstr>The Human Brain Project (Projet Cerveau Humain)</vt:lpstr>
      <vt:lpstr>The Human Brain Project Partenaires</vt:lpstr>
      <vt:lpstr>The Human Brain Project Page Wikipedia</vt:lpstr>
      <vt:lpstr>The Human Brain Project</vt:lpstr>
      <vt:lpstr>Le Site officiel : </vt:lpstr>
      <vt:lpstr>Présentation PowerPoint</vt:lpstr>
      <vt:lpstr>Présentation PowerPoint</vt:lpstr>
      <vt:lpstr>Présentation PowerPoint</vt:lpstr>
      <vt:lpstr>Présentation PowerPoint</vt:lpstr>
      <vt:lpstr>Quelle pilule tu choisis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Human Brain Project</dc:title>
  <dc:creator>Microsoft Office User</dc:creator>
  <cp:lastModifiedBy>Microsoft Office User</cp:lastModifiedBy>
  <cp:revision>118</cp:revision>
  <dcterms:created xsi:type="dcterms:W3CDTF">2021-10-25T11:20:45Z</dcterms:created>
  <dcterms:modified xsi:type="dcterms:W3CDTF">2021-10-28T17:53:30Z</dcterms:modified>
</cp:coreProperties>
</file>