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57" r:id="rId4"/>
    <p:sldId id="258" r:id="rId5"/>
    <p:sldId id="267" r:id="rId6"/>
    <p:sldId id="266" r:id="rId7"/>
    <p:sldId id="268" r:id="rId8"/>
    <p:sldId id="270" r:id="rId9"/>
    <p:sldId id="265" r:id="rId10"/>
    <p:sldId id="259" r:id="rId11"/>
    <p:sldId id="269" r:id="rId12"/>
    <p:sldId id="271" r:id="rId13"/>
    <p:sldId id="261" r:id="rId14"/>
    <p:sldId id="273" r:id="rId15"/>
    <p:sldId id="275" r:id="rId16"/>
    <p:sldId id="262" r:id="rId17"/>
    <p:sldId id="274" r:id="rId18"/>
    <p:sldId id="272" r:id="rId19"/>
    <p:sldId id="260" r:id="rId20"/>
    <p:sldId id="263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65"/>
  </p:normalViewPr>
  <p:slideViewPr>
    <p:cSldViewPr snapToGrid="0" snapToObjects="1">
      <p:cViewPr>
        <p:scale>
          <a:sx n="90" d="100"/>
          <a:sy n="90" d="100"/>
        </p:scale>
        <p:origin x="320" y="4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esProps" Target="presProps.xml"/><Relationship Id="rId23" Type="http://schemas.openxmlformats.org/officeDocument/2006/relationships/viewProps" Target="viewProps.xml"/><Relationship Id="rId24" Type="http://schemas.openxmlformats.org/officeDocument/2006/relationships/theme" Target="theme/theme1.xml"/><Relationship Id="rId2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CH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03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6716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879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1511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9731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426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838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10299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5804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8802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CH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957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Cliquez pour modifier les styles du texte du masque</a:t>
            </a:r>
          </a:p>
          <a:p>
            <a:pPr lvl="1"/>
            <a:r>
              <a:rPr lang="fr-CH" smtClean="0"/>
              <a:t>Deuxième niveau</a:t>
            </a:r>
          </a:p>
          <a:p>
            <a:pPr lvl="2"/>
            <a:r>
              <a:rPr lang="fr-CH" smtClean="0"/>
              <a:t>Troisième niveau</a:t>
            </a:r>
          </a:p>
          <a:p>
            <a:pPr lvl="3"/>
            <a:r>
              <a:rPr lang="fr-CH" smtClean="0"/>
              <a:t>Quatrième niveau</a:t>
            </a:r>
          </a:p>
          <a:p>
            <a:pPr lvl="4"/>
            <a:r>
              <a:rPr lang="fr-CH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EE410-3E0F-0143-B8D5-40400EB4024C}" type="datetimeFigureOut">
              <a:rPr lang="fr-FR" smtClean="0"/>
              <a:t>02/12/2021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33CEEC-F741-3B4F-80DA-EFBF23D8A37E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8650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6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tiff"/><Relationship Id="rId3" Type="http://schemas.openxmlformats.org/officeDocument/2006/relationships/image" Target="../media/image17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4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4" Type="http://schemas.openxmlformats.org/officeDocument/2006/relationships/image" Target="../media/image26.tiff"/><Relationship Id="rId5" Type="http://schemas.openxmlformats.org/officeDocument/2006/relationships/image" Target="../media/image27.tiff"/><Relationship Id="rId6" Type="http://schemas.openxmlformats.org/officeDocument/2006/relationships/image" Target="../media/image2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4" Type="http://schemas.openxmlformats.org/officeDocument/2006/relationships/image" Target="../media/image3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4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tiff"/><Relationship Id="rId5" Type="http://schemas.openxmlformats.org/officeDocument/2006/relationships/image" Target="../media/image6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tiff"/><Relationship Id="rId3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3BAB4A2D-3C57-6B43-B1EB-8630ACC746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7340" y="378208"/>
            <a:ext cx="5205397" cy="254594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681145" y="3028473"/>
            <a:ext cx="7170135" cy="873640"/>
          </a:xfrm>
        </p:spPr>
        <p:txBody>
          <a:bodyPr>
            <a:noAutofit/>
          </a:bodyPr>
          <a:lstStyle/>
          <a:p>
            <a:r>
              <a:rPr lang="fr-FR" sz="2400" dirty="0" smtClean="0">
                <a:latin typeface="Zapfino" charset="0"/>
                <a:ea typeface="Zapfino" charset="0"/>
                <a:cs typeface="Zapfino" charset="0"/>
              </a:rPr>
              <a:t>Bilan de la semaine 48</a:t>
            </a:r>
            <a:endParaRPr lang="fr-FR" sz="2400" dirty="0">
              <a:latin typeface="Zapfino" charset="0"/>
              <a:ea typeface="Zapfino" charset="0"/>
              <a:cs typeface="Zapfino" charset="0"/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622961" y="3874572"/>
            <a:ext cx="9599221" cy="697428"/>
          </a:xfrm>
        </p:spPr>
        <p:txBody>
          <a:bodyPr>
            <a:noAutofit/>
          </a:bodyPr>
          <a:lstStyle/>
          <a:p>
            <a:pPr>
              <a:lnSpc>
                <a:spcPct val="50000"/>
              </a:lnSpc>
            </a:pPr>
            <a:r>
              <a:rPr lang="fr-FR" sz="5400" b="1" dirty="0" smtClean="0"/>
              <a:t>Traité Pandémie </a:t>
            </a:r>
            <a:r>
              <a:rPr lang="fr-FR" sz="5400" b="1" smtClean="0"/>
              <a:t>de l’OMS</a:t>
            </a:r>
            <a:endParaRPr lang="fr-FR" sz="5400" b="1" dirty="0" smtClean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3685309" y="2999324"/>
            <a:ext cx="5161808" cy="70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668483" y="4398558"/>
            <a:ext cx="9195460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fr-FR" sz="5400" b="1" i="1" dirty="0" smtClean="0">
                <a:solidFill>
                  <a:srgbClr val="FF0000"/>
                </a:solidFill>
              </a:rPr>
              <a:t>&amp;</a:t>
            </a:r>
            <a:r>
              <a:rPr lang="fr-FR" sz="5400" b="1" dirty="0" smtClean="0"/>
              <a:t> </a:t>
            </a:r>
          </a:p>
          <a:p>
            <a:pPr algn="ctr">
              <a:lnSpc>
                <a:spcPct val="50000"/>
              </a:lnSpc>
            </a:pPr>
            <a:r>
              <a:rPr lang="fr-FR" sz="5400" b="1" dirty="0" smtClean="0"/>
              <a:t>Votation du 28 novembre 2021</a:t>
            </a:r>
            <a:endParaRPr lang="fr-FR" sz="5400" b="1" dirty="0"/>
          </a:p>
        </p:txBody>
      </p:sp>
    </p:spTree>
    <p:extLst>
      <p:ext uri="{BB962C8B-B14F-4D97-AF65-F5344CB8AC3E}">
        <p14:creationId xmlns:p14="http://schemas.microsoft.com/office/powerpoint/2010/main" val="1837400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622DAE0-28CD-284E-933F-1C039BF7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830" y="152300"/>
            <a:ext cx="2857500" cy="2857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517341" cy="1208181"/>
          </a:xfrm>
        </p:spPr>
        <p:txBody>
          <a:bodyPr>
            <a:normAutofit/>
          </a:bodyPr>
          <a:lstStyle/>
          <a:p>
            <a:r>
              <a:rPr lang="fr-FR" b="1" dirty="0" smtClean="0">
                <a:latin typeface="+mn-lt"/>
              </a:rPr>
              <a:t>Votation du 13 </a:t>
            </a:r>
            <a:r>
              <a:rPr lang="fr-FR" b="1" dirty="0">
                <a:latin typeface="+mn-lt"/>
              </a:rPr>
              <a:t>juin </a:t>
            </a:r>
            <a:r>
              <a:rPr lang="fr-FR" b="1" dirty="0" smtClean="0">
                <a:latin typeface="+mn-lt"/>
              </a:rPr>
              <a:t>2021</a:t>
            </a:r>
            <a:endParaRPr lang="fr-FR" b="1" dirty="0"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351" y="1452282"/>
            <a:ext cx="6503484" cy="434167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11336" y="3009800"/>
            <a:ext cx="26500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smtClean="0">
                <a:latin typeface="Bernard MT Condensed" charset="0"/>
                <a:ea typeface="Bernard MT Condensed" charset="0"/>
                <a:cs typeface="Bernard MT Condensed" charset="0"/>
              </a:rPr>
              <a:t>OUI 60,21%</a:t>
            </a:r>
            <a:endParaRPr lang="fr-FR" sz="44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4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6622DAE0-28CD-284E-933F-1C039BF71B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830" y="152300"/>
            <a:ext cx="2857500" cy="28575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7173136" cy="1208181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latin typeface="+mn-lt"/>
              </a:rPr>
              <a:t>Votation du 28 novembre 2021</a:t>
            </a:r>
            <a:endParaRPr lang="fr-FR" b="1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11336" y="3009800"/>
            <a:ext cx="265008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400" dirty="0" smtClean="0">
                <a:latin typeface="Bernard MT Condensed" charset="0"/>
                <a:ea typeface="Bernard MT Condensed" charset="0"/>
                <a:cs typeface="Bernard MT Condensed" charset="0"/>
              </a:rPr>
              <a:t>OUI 62,01%</a:t>
            </a:r>
            <a:endParaRPr lang="fr-FR" sz="4400" dirty="0">
              <a:latin typeface="Bernard MT Condensed" charset="0"/>
              <a:ea typeface="Bernard MT Condensed" charset="0"/>
              <a:cs typeface="Bernard MT Condensed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77461"/>
            <a:ext cx="6459224" cy="4324092"/>
          </a:xfrm>
          <a:prstGeom prst="rect">
            <a:avLst/>
          </a:prstGeom>
        </p:spPr>
      </p:pic>
      <p:sp>
        <p:nvSpPr>
          <p:cNvPr id="7" name="Titre 1"/>
          <p:cNvSpPr txBox="1">
            <a:spLocks/>
          </p:cNvSpPr>
          <p:nvPr/>
        </p:nvSpPr>
        <p:spPr>
          <a:xfrm>
            <a:off x="957133" y="1825158"/>
            <a:ext cx="5923353" cy="1208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200" dirty="0" smtClean="0">
                <a:latin typeface="+mn-lt"/>
              </a:rPr>
              <a:t>Ajouts cachés du </a:t>
            </a:r>
            <a:r>
              <a:rPr lang="fr-FR" sz="3200" smtClean="0">
                <a:latin typeface="+mn-lt"/>
              </a:rPr>
              <a:t>19 mars</a:t>
            </a:r>
            <a:endParaRPr lang="fr-FR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555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52054" y="586798"/>
            <a:ext cx="10515600" cy="1325563"/>
          </a:xfrm>
        </p:spPr>
        <p:txBody>
          <a:bodyPr>
            <a:normAutofit/>
          </a:bodyPr>
          <a:lstStyle/>
          <a:p>
            <a:r>
              <a:rPr lang="fr-FR" sz="4000" b="1" dirty="0">
                <a:solidFill>
                  <a:prstClr val="black"/>
                </a:solidFill>
                <a:latin typeface="HelveticaNeue" charset="0"/>
              </a:rPr>
              <a:t>La RTS explique les règles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/>
            </a:r>
            <a:br>
              <a:rPr lang="fr-FR" b="1" dirty="0" smtClean="0">
                <a:solidFill>
                  <a:prstClr val="black"/>
                </a:solidFill>
                <a:latin typeface="HelveticaNeue" charset="0"/>
              </a:rPr>
            </a:br>
            <a:r>
              <a:rPr lang="fr-FR" sz="2800" b="1" dirty="0">
                <a:solidFill>
                  <a:prstClr val="black"/>
                </a:solidFill>
                <a:latin typeface="HelveticaNeue" charset="0"/>
              </a:rPr>
              <a:t>en mai 2019 </a:t>
            </a:r>
            <a:endParaRPr lang="fr-FR" sz="2800" dirty="0"/>
          </a:p>
        </p:txBody>
      </p:sp>
      <p:sp>
        <p:nvSpPr>
          <p:cNvPr id="3" name="Rectangle 2"/>
          <p:cNvSpPr/>
          <p:nvPr/>
        </p:nvSpPr>
        <p:spPr>
          <a:xfrm>
            <a:off x="852053" y="1912361"/>
            <a:ext cx="1026362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solidFill>
                  <a:prstClr val="black"/>
                </a:solidFill>
                <a:latin typeface="HelveticaNeue" charset="0"/>
              </a:rPr>
              <a:t>Dans les </a:t>
            </a:r>
            <a:r>
              <a:rPr lang="fr-FR" sz="2400" b="1" dirty="0" smtClean="0">
                <a:solidFill>
                  <a:prstClr val="black"/>
                </a:solidFill>
                <a:latin typeface="HelveticaNeue" charset="0"/>
              </a:rPr>
              <a:t>7 cantons </a:t>
            </a:r>
            <a:r>
              <a:rPr lang="fr-FR" sz="2400" b="1" dirty="0">
                <a:solidFill>
                  <a:prstClr val="black"/>
                </a:solidFill>
                <a:latin typeface="HelveticaNeue" charset="0"/>
              </a:rPr>
              <a:t>romands </a:t>
            </a:r>
            <a:r>
              <a:rPr lang="fr-FR" sz="2400" b="1" dirty="0" smtClean="0">
                <a:solidFill>
                  <a:prstClr val="black"/>
                </a:solidFill>
                <a:latin typeface="HelveticaNeue" charset="0"/>
              </a:rPr>
              <a:t>:</a:t>
            </a:r>
          </a:p>
          <a:p>
            <a:endParaRPr lang="fr-FR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Genève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 :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 « 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possible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 de vérifier en appelant la Chancellerie »</a:t>
            </a:r>
          </a:p>
          <a:p>
            <a:pPr marL="285750" indent="-285750">
              <a:buFont typeface="Wingdings" charset="2"/>
              <a:buChar char="§"/>
            </a:pP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Valais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: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« 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possible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dans la plupart des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communes »</a:t>
            </a:r>
          </a:p>
          <a:p>
            <a:pPr marL="285750" indent="-285750">
              <a:buFont typeface="Wingdings" charset="2"/>
              <a:buChar char="§"/>
            </a:pP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Fribourg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 :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« 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possible</a:t>
            </a:r>
            <a:r>
              <a:rPr lang="fr-FR" dirty="0" smtClean="0">
                <a:solidFill>
                  <a:srgbClr val="00B050"/>
                </a:solidFill>
                <a:latin typeface="HelveticaNeue" charset="0"/>
              </a:rPr>
              <a:t>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d'aller vérifier auprès de la commune, </a:t>
            </a:r>
            <a:r>
              <a:rPr lang="fr-FR" dirty="0" err="1">
                <a:solidFill>
                  <a:prstClr val="black"/>
                </a:solidFill>
                <a:latin typeface="HelveticaNeue" charset="0"/>
              </a:rPr>
              <a:t>muni-e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 d'un papier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d'identité »</a:t>
            </a:r>
            <a:endParaRPr lang="fr-FR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b="1" dirty="0" err="1" smtClean="0">
                <a:solidFill>
                  <a:srgbClr val="00B050"/>
                </a:solidFill>
                <a:latin typeface="HelveticaNeue" charset="0"/>
              </a:rPr>
              <a:t>Neuch</a:t>
            </a:r>
            <a:r>
              <a:rPr lang="fr-CH" b="1" dirty="0" err="1" smtClean="0">
                <a:solidFill>
                  <a:srgbClr val="00B050"/>
                </a:solidFill>
                <a:latin typeface="HelveticaNeue" charset="0"/>
              </a:rPr>
              <a:t>âtel</a:t>
            </a:r>
            <a:r>
              <a:rPr lang="fr-CH" b="1" dirty="0" smtClean="0">
                <a:solidFill>
                  <a:srgbClr val="00B050"/>
                </a:solidFill>
                <a:latin typeface="HelveticaNeue" charset="0"/>
              </a:rPr>
              <a:t> </a:t>
            </a:r>
            <a:r>
              <a:rPr lang="fr-CH" b="1" dirty="0">
                <a:solidFill>
                  <a:prstClr val="black"/>
                </a:solidFill>
                <a:latin typeface="HelveticaNeue" charset="0"/>
              </a:rPr>
              <a:t>: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« Si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un citoyen veut obtenir la confirmation que son vote a bien été pris en compte, est-ce que c'est possible ? Et comment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? »</a:t>
            </a:r>
            <a:endParaRPr lang="fr-FR" dirty="0">
              <a:solidFill>
                <a:prstClr val="black"/>
              </a:solidFill>
              <a:latin typeface="HelveticaNeue" charset="0"/>
            </a:endParaRPr>
          </a:p>
          <a:p>
            <a:pPr>
              <a:tabLst>
                <a:tab pos="300038" algn="l"/>
              </a:tabLst>
            </a:pPr>
            <a:r>
              <a:rPr lang="fr-FR" dirty="0">
                <a:solidFill>
                  <a:prstClr val="black"/>
                </a:solidFill>
                <a:latin typeface="HelveticaNeue" charset="0"/>
              </a:rPr>
              <a:t>	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Réponse :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« 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Oui c'est pos</a:t>
            </a:r>
            <a:r>
              <a:rPr lang="fr-FR" b="1" dirty="0">
                <a:solidFill>
                  <a:srgbClr val="00B050"/>
                </a:solidFill>
                <a:latin typeface="HelveticaNeue" charset="0"/>
              </a:rPr>
              <a:t>sible.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 Simplement il téléphone à la commune. Il demande si la 	commune a bien reçu son enveloppe de transmission. Et les employés pourront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lui répondre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sans autre. »</a:t>
            </a:r>
          </a:p>
          <a:p>
            <a:endParaRPr lang="fr-FR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Vaud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 :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« </a:t>
            </a:r>
            <a:r>
              <a:rPr lang="fr-FR" b="1" u="sng" dirty="0" smtClean="0">
                <a:solidFill>
                  <a:srgbClr val="FF0000"/>
                </a:solidFill>
                <a:latin typeface="HelveticaNeue" charset="0"/>
              </a:rPr>
              <a:t>pas</a:t>
            </a: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 possible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de vérifier si on a reçu le vote ou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non »</a:t>
            </a:r>
            <a:endParaRPr lang="fr-FR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Berne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: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« Les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ayant droit au vote </a:t>
            </a:r>
            <a:r>
              <a:rPr lang="fr-FR" b="1" dirty="0">
                <a:solidFill>
                  <a:srgbClr val="FF0000"/>
                </a:solidFill>
                <a:latin typeface="HelveticaNeue" charset="0"/>
              </a:rPr>
              <a:t>ne peuvent </a:t>
            </a:r>
            <a:r>
              <a:rPr lang="fr-FR" b="1" u="sng" dirty="0">
                <a:solidFill>
                  <a:srgbClr val="FF0000"/>
                </a:solidFill>
                <a:latin typeface="HelveticaNeue" charset="0"/>
              </a:rPr>
              <a:t>pas</a:t>
            </a:r>
            <a:r>
              <a:rPr lang="fr-FR" b="1" dirty="0">
                <a:solidFill>
                  <a:srgbClr val="FF0000"/>
                </a:solidFill>
                <a:latin typeface="HelveticaNeue" charset="0"/>
              </a:rPr>
              <a:t> vérifier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que leur suffrage a été bel et bien pris en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compte »</a:t>
            </a:r>
            <a:endParaRPr lang="fr-FR" dirty="0">
              <a:solidFill>
                <a:prstClr val="black"/>
              </a:solidFill>
              <a:latin typeface="HelveticaNeue" charset="0"/>
            </a:endParaRPr>
          </a:p>
          <a:p>
            <a:pPr marL="285750" indent="-285750">
              <a:buFont typeface="Wingdings" charset="2"/>
              <a:buChar char="§"/>
            </a:pP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Jura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: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« </a:t>
            </a: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pas </a:t>
            </a:r>
            <a:r>
              <a:rPr lang="fr-FR" b="1" dirty="0">
                <a:solidFill>
                  <a:srgbClr val="FF0000"/>
                </a:solidFill>
                <a:latin typeface="HelveticaNeue" charset="0"/>
              </a:rPr>
              <a:t>possible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de vérifier son vote par courrier 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»</a:t>
            </a:r>
            <a:endParaRPr lang="fr-FR" dirty="0">
              <a:solidFill>
                <a:prstClr val="black"/>
              </a:solidFill>
              <a:latin typeface="HelveticaNeue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044" y="843396"/>
            <a:ext cx="2054859" cy="140104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949044" y="2316368"/>
            <a:ext cx="23006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0" i="0" smtClean="0">
                <a:solidFill>
                  <a:srgbClr val="202124"/>
                </a:solidFill>
                <a:effectLst/>
                <a:latin typeface="Google Sans" charset="0"/>
              </a:rPr>
              <a:t>Radio télévision suisse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8482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0614" y="1479164"/>
            <a:ext cx="6940550" cy="43011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199" y="71148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Exemples de démarches possibles 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/>
            </a:r>
            <a:br>
              <a:rPr lang="fr-FR" b="1" dirty="0" smtClean="0">
                <a:solidFill>
                  <a:prstClr val="black"/>
                </a:solidFill>
                <a:latin typeface="HelveticaNeue" charset="0"/>
              </a:rPr>
            </a:br>
            <a:r>
              <a:rPr lang="fr-FR" sz="3600" b="1" dirty="0" smtClean="0">
                <a:solidFill>
                  <a:prstClr val="black"/>
                </a:solidFill>
                <a:latin typeface="HelveticaNeue" charset="0"/>
              </a:rPr>
              <a:t>pour </a:t>
            </a:r>
            <a:r>
              <a:rPr lang="fr-FR" sz="3600" b="1" dirty="0">
                <a:solidFill>
                  <a:prstClr val="black"/>
                </a:solidFill>
                <a:latin typeface="HelveticaNeue" charset="0"/>
              </a:rPr>
              <a:t>détecter une fraude potentielle </a:t>
            </a:r>
            <a:br>
              <a:rPr lang="fr-FR" sz="3600" b="1" dirty="0">
                <a:solidFill>
                  <a:prstClr val="black"/>
                </a:solidFill>
                <a:latin typeface="HelveticaNeue" charset="0"/>
              </a:rPr>
            </a:br>
            <a:endParaRPr lang="fr-FR" sz="3600" dirty="0"/>
          </a:p>
        </p:txBody>
      </p:sp>
      <p:sp>
        <p:nvSpPr>
          <p:cNvPr id="4" name="Rectangle 3"/>
          <p:cNvSpPr/>
          <p:nvPr/>
        </p:nvSpPr>
        <p:spPr>
          <a:xfrm>
            <a:off x="838199" y="2037052"/>
            <a:ext cx="47313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buFont typeface="Wingdings" charset="2"/>
              <a:buChar char="§"/>
            </a:pPr>
            <a:r>
              <a:rPr lang="fr-FR" sz="2400" b="1" dirty="0" smtClean="0">
                <a:solidFill>
                  <a:prstClr val="black"/>
                </a:solidFill>
                <a:latin typeface="HelveticaNeue" charset="0"/>
              </a:rPr>
              <a:t>Demander </a:t>
            </a:r>
            <a:r>
              <a:rPr lang="fr-FR" sz="2400" b="1" dirty="0">
                <a:solidFill>
                  <a:prstClr val="black"/>
                </a:solidFill>
                <a:latin typeface="HelveticaNeue" charset="0"/>
              </a:rPr>
              <a:t>le PV du local de vote pour chaque commune. </a:t>
            </a:r>
            <a:endParaRPr lang="fr-FR" sz="2400" b="1" dirty="0" smtClean="0">
              <a:solidFill>
                <a:prstClr val="black"/>
              </a:solidFill>
              <a:latin typeface="HelveticaNeue" charset="0"/>
            </a:endParaRPr>
          </a:p>
          <a:p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  Et 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vérifier que les pourcentages </a:t>
            </a:r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de</a:t>
            </a:r>
          </a:p>
          <a:p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   OUI 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correspondent à ceux qui </a:t>
            </a:r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sont</a:t>
            </a:r>
          </a:p>
          <a:p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  affichés 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ici </a:t>
            </a:r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838199" y="5572908"/>
            <a:ext cx="761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0500" indent="-190500">
              <a:buFont typeface="Wingdings" charset="2"/>
              <a:buChar char="§"/>
            </a:pPr>
            <a:r>
              <a:rPr lang="pt-BR" sz="2400" b="1" dirty="0" err="1">
                <a:solidFill>
                  <a:prstClr val="black"/>
                </a:solidFill>
                <a:latin typeface="HelveticaNeue" charset="0"/>
              </a:rPr>
              <a:t>Vérifier</a:t>
            </a:r>
            <a:r>
              <a:rPr lang="pt-BR" sz="2400" b="1" dirty="0">
                <a:solidFill>
                  <a:prstClr val="black"/>
                </a:solidFill>
                <a:latin typeface="HelveticaNeue" charset="0"/>
              </a:rPr>
              <a:t> que </a:t>
            </a:r>
            <a:r>
              <a:rPr lang="pt-BR" sz="2400" b="1" dirty="0" err="1">
                <a:solidFill>
                  <a:prstClr val="black"/>
                </a:solidFill>
                <a:latin typeface="HelveticaNeue" charset="0"/>
              </a:rPr>
              <a:t>mon</a:t>
            </a:r>
            <a:r>
              <a:rPr lang="pt-BR" sz="2400" b="1" dirty="0">
                <a:solidFill>
                  <a:prstClr val="black"/>
                </a:solidFill>
                <a:latin typeface="HelveticaNeue" charset="0"/>
              </a:rPr>
              <a:t> vote par </a:t>
            </a:r>
            <a:r>
              <a:rPr lang="pt-BR" sz="2400" b="1" dirty="0" err="1">
                <a:solidFill>
                  <a:prstClr val="black"/>
                </a:solidFill>
                <a:latin typeface="HelveticaNeue" charset="0"/>
              </a:rPr>
              <a:t>correspondance</a:t>
            </a:r>
            <a:r>
              <a:rPr lang="pt-BR" sz="2400" b="1" dirty="0">
                <a:solidFill>
                  <a:prstClr val="black"/>
                </a:solidFill>
                <a:latin typeface="HelveticaNeue" charset="0"/>
              </a:rPr>
              <a:t> a </a:t>
            </a:r>
            <a:r>
              <a:rPr lang="pt-BR" sz="2400" b="1" dirty="0" err="1">
                <a:solidFill>
                  <a:prstClr val="black"/>
                </a:solidFill>
                <a:latin typeface="HelveticaNeue" charset="0"/>
              </a:rPr>
              <a:t>été</a:t>
            </a:r>
            <a:r>
              <a:rPr lang="pt-BR" sz="2400" b="1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sz="2400" b="1" dirty="0" err="1">
                <a:solidFill>
                  <a:prstClr val="black"/>
                </a:solidFill>
                <a:latin typeface="HelveticaNeue" charset="0"/>
              </a:rPr>
              <a:t>pris</a:t>
            </a:r>
            <a:r>
              <a:rPr lang="pt-BR" sz="2400" b="1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sz="2400" b="1" dirty="0" err="1">
                <a:solidFill>
                  <a:prstClr val="black"/>
                </a:solidFill>
                <a:latin typeface="HelveticaNeue" charset="0"/>
              </a:rPr>
              <a:t>en</a:t>
            </a:r>
            <a:r>
              <a:rPr lang="pt-BR" sz="2400" b="1" dirty="0">
                <a:solidFill>
                  <a:prstClr val="black"/>
                </a:solidFill>
                <a:latin typeface="HelveticaNeue" charset="0"/>
              </a:rPr>
              <a:t> compte </a:t>
            </a:r>
            <a:r>
              <a:rPr lang="pt-BR" sz="2400" b="1" dirty="0" err="1">
                <a:solidFill>
                  <a:prstClr val="black"/>
                </a:solidFill>
                <a:latin typeface="HelveticaNeue" charset="0"/>
              </a:rPr>
              <a:t>correctement</a:t>
            </a:r>
            <a:r>
              <a:rPr lang="pt-BR" sz="2400" b="1" dirty="0">
                <a:solidFill>
                  <a:prstClr val="black"/>
                </a:solidFill>
                <a:latin typeface="HelveticaNeue" charset="0"/>
              </a:rPr>
              <a:t>.</a:t>
            </a:r>
            <a:endParaRPr lang="fr-FR" sz="2400" b="1" dirty="0"/>
          </a:p>
        </p:txBody>
      </p:sp>
      <p:sp>
        <p:nvSpPr>
          <p:cNvPr id="7" name="Rectangle 6"/>
          <p:cNvSpPr/>
          <p:nvPr/>
        </p:nvSpPr>
        <p:spPr>
          <a:xfrm>
            <a:off x="997527" y="3472103"/>
            <a:ext cx="414308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dirty="0" smtClean="0">
                <a:solidFill>
                  <a:srgbClr val="1F6BC0"/>
                </a:solidFill>
                <a:latin typeface="HelveticaNeue" charset="0"/>
              </a:rPr>
              <a:t> </a:t>
            </a:r>
            <a:r>
              <a:rPr lang="pt-BR" dirty="0" err="1" smtClean="0">
                <a:solidFill>
                  <a:srgbClr val="1F6BC0"/>
                </a:solidFill>
                <a:latin typeface="HelveticaNeue" charset="0"/>
              </a:rPr>
              <a:t>https</a:t>
            </a:r>
            <a:r>
              <a:rPr lang="pt-BR" dirty="0" smtClean="0">
                <a:solidFill>
                  <a:srgbClr val="1F6BC0"/>
                </a:solidFill>
                <a:latin typeface="HelveticaNeue" charset="0"/>
              </a:rPr>
              <a:t>://</a:t>
            </a:r>
            <a:r>
              <a:rPr lang="pt-BR" dirty="0" err="1" smtClean="0">
                <a:solidFill>
                  <a:srgbClr val="1F6BC0"/>
                </a:solidFill>
                <a:latin typeface="HelveticaNeue" charset="0"/>
              </a:rPr>
              <a:t>www.atlas.bfs.admin.ch</a:t>
            </a:r>
            <a:r>
              <a:rPr lang="pt-BR" dirty="0" smtClean="0">
                <a:solidFill>
                  <a:srgbClr val="1F6BC0"/>
                </a:solidFill>
                <a:latin typeface="HelveticaNeue" charset="0"/>
              </a:rPr>
              <a:t>/</a:t>
            </a:r>
            <a:r>
              <a:rPr lang="pt-BR" dirty="0" err="1" smtClean="0">
                <a:solidFill>
                  <a:srgbClr val="1F6BC0"/>
                </a:solidFill>
                <a:latin typeface="HelveticaNeue" charset="0"/>
              </a:rPr>
              <a:t>maps</a:t>
            </a:r>
            <a:r>
              <a:rPr lang="pt-BR" dirty="0" smtClean="0">
                <a:solidFill>
                  <a:srgbClr val="1F6BC0"/>
                </a:solidFill>
                <a:latin typeface="HelveticaNeue" charset="0"/>
              </a:rPr>
              <a:t>/12/</a:t>
            </a:r>
            <a:r>
              <a:rPr lang="pt-BR" dirty="0" err="1" smtClean="0">
                <a:solidFill>
                  <a:srgbClr val="1F6BC0"/>
                </a:solidFill>
                <a:latin typeface="HelveticaNeue" charset="0"/>
              </a:rPr>
              <a:t>fr</a:t>
            </a:r>
            <a:r>
              <a:rPr lang="pt-BR" dirty="0" smtClean="0">
                <a:solidFill>
                  <a:srgbClr val="1F6BC0"/>
                </a:solidFill>
                <a:latin typeface="HelveticaNeue" charset="0"/>
              </a:rPr>
              <a:t>/16394_15864_15863_259/25577.html</a:t>
            </a:r>
            <a:endParaRPr lang="pt-BR" dirty="0">
              <a:solidFill>
                <a:prstClr val="black"/>
              </a:solidFill>
              <a:latin typeface="HelveticaNeue" charset="0"/>
            </a:endParaRPr>
          </a:p>
          <a:p>
            <a:pPr marL="12700" indent="-12700"/>
            <a:r>
              <a:rPr lang="pt-BR" dirty="0" smtClean="0">
                <a:solidFill>
                  <a:prstClr val="black"/>
                </a:solidFill>
                <a:latin typeface="HelveticaNeue" charset="0"/>
              </a:rPr>
              <a:t>[</a:t>
            </a:r>
            <a:r>
              <a:rPr lang="pt-BR" dirty="0" err="1">
                <a:solidFill>
                  <a:prstClr val="black"/>
                </a:solidFill>
                <a:latin typeface="HelveticaNeue" charset="0"/>
              </a:rPr>
              <a:t>Pour</a:t>
            </a:r>
            <a:r>
              <a:rPr lang="pt-B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dirty="0" err="1">
                <a:solidFill>
                  <a:prstClr val="black"/>
                </a:solidFill>
                <a:latin typeface="HelveticaNeue" charset="0"/>
              </a:rPr>
              <a:t>Vaud</a:t>
            </a:r>
            <a:r>
              <a:rPr lang="pt-BR" dirty="0">
                <a:solidFill>
                  <a:prstClr val="black"/>
                </a:solidFill>
                <a:latin typeface="HelveticaNeue" charset="0"/>
              </a:rPr>
              <a:t> : </a:t>
            </a:r>
            <a:r>
              <a:rPr lang="pt-BR" dirty="0" err="1">
                <a:solidFill>
                  <a:prstClr val="black"/>
                </a:solidFill>
                <a:latin typeface="HelveticaNeue" charset="0"/>
              </a:rPr>
              <a:t>les</a:t>
            </a:r>
            <a:r>
              <a:rPr lang="pt-B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dirty="0" err="1">
                <a:solidFill>
                  <a:prstClr val="black"/>
                </a:solidFill>
                <a:latin typeface="HelveticaNeue" charset="0"/>
              </a:rPr>
              <a:t>résultats</a:t>
            </a:r>
            <a:r>
              <a:rPr lang="pt-B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dirty="0" err="1">
                <a:solidFill>
                  <a:prstClr val="black"/>
                </a:solidFill>
                <a:latin typeface="HelveticaNeue" charset="0"/>
              </a:rPr>
              <a:t>sont</a:t>
            </a:r>
            <a:r>
              <a:rPr lang="pt-BR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HelveticaNeue" charset="0"/>
              </a:rPr>
              <a:t>affiché</a:t>
            </a:r>
            <a:r>
              <a:rPr lang="pt-BR" dirty="0" smtClean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dirty="0" err="1" smtClean="0">
                <a:solidFill>
                  <a:prstClr val="black"/>
                </a:solidFill>
                <a:latin typeface="HelveticaNeue" charset="0"/>
              </a:rPr>
              <a:t>au</a:t>
            </a:r>
            <a:r>
              <a:rPr lang="pt-BR" dirty="0" smtClean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pt-BR" dirty="0" err="1">
                <a:solidFill>
                  <a:prstClr val="black"/>
                </a:solidFill>
                <a:latin typeface="HelveticaNeue" charset="0"/>
              </a:rPr>
              <a:t>Pilier</a:t>
            </a:r>
            <a:r>
              <a:rPr lang="pt-BR" dirty="0">
                <a:solidFill>
                  <a:prstClr val="black"/>
                </a:solidFill>
                <a:latin typeface="HelveticaNeue" charset="0"/>
              </a:rPr>
              <a:t> public.]</a:t>
            </a:r>
          </a:p>
        </p:txBody>
      </p:sp>
    </p:spTree>
    <p:extLst>
      <p:ext uri="{BB962C8B-B14F-4D97-AF65-F5344CB8AC3E}">
        <p14:creationId xmlns:p14="http://schemas.microsoft.com/office/powerpoint/2010/main" val="37692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944088" y="933161"/>
            <a:ext cx="6213765" cy="1325563"/>
          </a:xfrm>
        </p:spPr>
        <p:txBody>
          <a:bodyPr/>
          <a:lstStyle/>
          <a:p>
            <a:pPr algn="ctr"/>
            <a:r>
              <a:rPr lang="fr-FR" b="1" dirty="0" smtClean="0">
                <a:latin typeface="+mn-lt"/>
              </a:rPr>
              <a:t>Exemples d’anomalie</a:t>
            </a:r>
            <a:endParaRPr lang="fr-FR" b="1" dirty="0">
              <a:latin typeface="+mn-lt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0699" y="2258724"/>
            <a:ext cx="4320541" cy="2852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03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b="1" dirty="0" smtClean="0">
                <a:latin typeface="+mn-lt"/>
              </a:rPr>
              <a:t>Bulletins destinés à </a:t>
            </a:r>
            <a:r>
              <a:rPr lang="fr-CH" sz="4000" b="1" dirty="0" smtClean="0">
                <a:latin typeface="+mn-lt"/>
              </a:rPr>
              <a:t>être détruits en 2019</a:t>
            </a:r>
            <a:endParaRPr lang="fr-FR" sz="4000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38200" y="3826915"/>
            <a:ext cx="112360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effectLst/>
                <a:latin typeface="Helvetica Neue" charset="0"/>
                <a:ea typeface="Helvetica Neue" charset="0"/>
                <a:cs typeface="Helvetica Neue" charset="0"/>
              </a:rPr>
              <a:t>Au lendemain de la perquisition menée dans les locaux du Service des votations et élections pour cause de soupçons de fraude électorale, </a:t>
            </a:r>
            <a:r>
              <a:rPr lang="fr-FR" sz="2000" b="1" dirty="0" smtClean="0">
                <a:effectLst/>
                <a:latin typeface="Helvetica Neue" charset="0"/>
                <a:ea typeface="Helvetica Neue" charset="0"/>
                <a:cs typeface="Helvetica Neue" charset="0"/>
              </a:rPr>
              <a:t>la «Tribune de Genève» a appris que des dizaines d'enveloppes de vote, portant sur le scrutin du 19 mai, ont été retrouvées dans le tiroir du suspect.</a:t>
            </a:r>
            <a:r>
              <a:rPr lang="fr-FR" sz="2000" dirty="0" smtClean="0">
                <a:effectLst/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fr-FR" sz="2000" b="1" dirty="0" smtClean="0">
                <a:effectLst/>
                <a:latin typeface="Helvetica Neue" charset="0"/>
                <a:ea typeface="Helvetica Neue" charset="0"/>
                <a:cs typeface="Helvetica Neue" charset="0"/>
              </a:rPr>
              <a:t>Ces enveloppes auraient dû être transmises aux auxiliaires chargées du dépouillement. Mais le suspect, lui aussi auxiliaire, les a conservées dans son bureau. </a:t>
            </a:r>
            <a:r>
              <a:rPr lang="fr-FR" sz="2000" dirty="0" smtClean="0">
                <a:effectLst/>
                <a:latin typeface="Helvetica Neue" charset="0"/>
                <a:ea typeface="Helvetica Neue" charset="0"/>
                <a:cs typeface="Helvetica Neue" charset="0"/>
              </a:rPr>
              <a:t>Toujours lors de la perquisition au Service des votations, les enquêteurs ont remarqué </a:t>
            </a:r>
            <a:r>
              <a:rPr lang="fr-FR" sz="2000" b="1" dirty="0" smtClean="0">
                <a:effectLst/>
                <a:latin typeface="Helvetica Neue" charset="0"/>
                <a:ea typeface="Helvetica Neue" charset="0"/>
                <a:cs typeface="Helvetica Neue" charset="0"/>
              </a:rPr>
              <a:t>un sac posé à côté du poste de travail du suspect. Le contenu du sac était destiné à être pris en charge par une entreprise spécialisée en vue de sa destruction. Or, il contenait des bulletins de vote pour le scrutin du 19 mai. Ces bulletins étaient déchirés.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962" y="1557182"/>
            <a:ext cx="1036286" cy="101325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2305" y="2583162"/>
            <a:ext cx="863600" cy="2032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9474" y="1557182"/>
            <a:ext cx="8547100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5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sz="4000" b="1" dirty="0" smtClean="0">
                <a:latin typeface="+mn-lt"/>
              </a:rPr>
              <a:t>Depuis 2011, 10 ans de fraudes à Genève ?</a:t>
            </a:r>
            <a:endParaRPr lang="fr-FR" sz="4000" b="1" dirty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554182" y="5104733"/>
            <a:ext cx="1140229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0" dirty="0" smtClean="0">
                <a:solidFill>
                  <a:srgbClr val="000000"/>
                </a:solidFill>
                <a:effectLst/>
                <a:latin typeface="Georgia" charset="0"/>
              </a:rPr>
              <a:t>Elles sont celles qu’on a surnommées «les lanceuses d’alerte»,</a:t>
            </a:r>
            <a:r>
              <a:rPr lang="fr-FR" b="0" i="0" dirty="0" smtClean="0">
                <a:solidFill>
                  <a:srgbClr val="000000"/>
                </a:solidFill>
                <a:effectLst/>
                <a:latin typeface="Georgia" charset="0"/>
              </a:rPr>
              <a:t> deux fonctionnaires cantonales dont la vie, jusqu’ici, était plutôt rythmée par un quotidien sans histoire, mais qui font désormais trembler Genève. Employées du Service des votations et élections (SVE), </a:t>
            </a:r>
            <a:r>
              <a:rPr lang="fr-FR" b="1" i="0" dirty="0" smtClean="0">
                <a:solidFill>
                  <a:srgbClr val="000000"/>
                </a:solidFill>
                <a:effectLst/>
                <a:latin typeface="Georgia" charset="0"/>
              </a:rPr>
              <a:t>elles ont vu, assurent-elles, durant une dizaine d’années, un bureau littéralement dysfonctionner, entre tripatouillages de bulletins et gabegies récurrentes.</a:t>
            </a:r>
            <a:r>
              <a:rPr lang="fr-FR" b="0" i="0" dirty="0" smtClean="0">
                <a:solidFill>
                  <a:srgbClr val="000000"/>
                </a:solidFill>
                <a:effectLst/>
                <a:latin typeface="Georgia" charset="0"/>
              </a:rPr>
              <a:t> Les enquêtes en cours permettront de déterminer si ces accusations sont fondées.</a:t>
            </a:r>
            <a:endParaRPr lang="fr-FR" b="0" i="0" dirty="0"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20536"/>
            <a:ext cx="1955800" cy="685800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600" y="2206336"/>
            <a:ext cx="1930400" cy="393700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5678" y="1379094"/>
            <a:ext cx="7112000" cy="13589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5864" y="2759497"/>
            <a:ext cx="8226136" cy="2014069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222" y="2759497"/>
            <a:ext cx="2837471" cy="1951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3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1049000" cy="1325563"/>
          </a:xfrm>
        </p:spPr>
        <p:txBody>
          <a:bodyPr>
            <a:normAutofit/>
          </a:bodyPr>
          <a:lstStyle/>
          <a:p>
            <a:r>
              <a:rPr lang="fr-CH" sz="3200" b="1" dirty="0" smtClean="0">
                <a:latin typeface="+mn-lt"/>
              </a:rPr>
              <a:t>22 caisses de bulletins à l’air libre devant le service des votations de Genève pour la votation du 13 juin 2021 !</a:t>
            </a:r>
            <a:endParaRPr lang="fr-FR" sz="3200" b="1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528" y="1917265"/>
            <a:ext cx="1524000" cy="117373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7528" y="3143246"/>
            <a:ext cx="914400" cy="2159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3140" y="1873827"/>
            <a:ext cx="9052778" cy="10213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101685" y="3091005"/>
            <a:ext cx="78693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22 caisses remplies de bulletins de vote pour le scrutin du 13 juin ont été abandonnées durant tout le week-end de Pentecôte au pied de l’immeuble du Service des votations et élections</a:t>
            </a:r>
            <a:r>
              <a:rPr lang="fr-FR" sz="2400" b="0" i="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, a appris la RTS.</a:t>
            </a:r>
          </a:p>
          <a:p>
            <a:r>
              <a:rPr lang="fr-FR" sz="2400" b="0" i="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 </a:t>
            </a:r>
          </a:p>
          <a:p>
            <a:r>
              <a:rPr lang="fr-FR" sz="2400" b="1" i="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La Poste reconnaît une "erreur malheureuse » et « s’excuse ». </a:t>
            </a:r>
          </a:p>
          <a:p>
            <a:r>
              <a:rPr lang="fr-FR" sz="2400" b="0" i="0" dirty="0" smtClean="0">
                <a:solidFill>
                  <a:srgbClr val="000000"/>
                </a:solidFill>
                <a:effectLst/>
                <a:latin typeface="Helvetica Neue" charset="0"/>
                <a:ea typeface="Helvetica Neue" charset="0"/>
                <a:cs typeface="Helvetica Neue" charset="0"/>
              </a:rPr>
              <a:t>La Chancellerie fédérale est avertie.</a:t>
            </a:r>
            <a:endParaRPr lang="fr-FR" sz="24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7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000" b="1" smtClean="0">
                <a:latin typeface="+mn-lt"/>
              </a:rPr>
              <a:t>Décomptes incohérents le </a:t>
            </a:r>
            <a:r>
              <a:rPr lang="fr-CH" sz="4000" b="1" dirty="0" smtClean="0">
                <a:latin typeface="+mn-lt"/>
              </a:rPr>
              <a:t>28 novembre 2021</a:t>
            </a:r>
            <a:endParaRPr lang="fr-FR" sz="4000" b="1" dirty="0">
              <a:latin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199" y="2892717"/>
            <a:ext cx="89985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Une commune :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209 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NON (</a:t>
            </a: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59,9%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) - 140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OUI 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(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40,1%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)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- 7 ABST</a:t>
            </a:r>
          </a:p>
          <a:p>
            <a:endParaRPr lang="fr-FR" dirty="0">
              <a:solidFill>
                <a:prstClr val="black"/>
              </a:solidFill>
              <a:latin typeface="HelveticaNeue" charset="0"/>
            </a:endParaRPr>
          </a:p>
          <a:p>
            <a:endParaRPr lang="fr-FR" dirty="0" smtClean="0">
              <a:solidFill>
                <a:prstClr val="black"/>
              </a:solidFill>
              <a:latin typeface="HelveticaNeue" charset="0"/>
            </a:endParaRPr>
          </a:p>
          <a:p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Une autre commune :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108 NON 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(</a:t>
            </a: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50,5%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)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- 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106 OUI (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49,5%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)</a:t>
            </a:r>
          </a:p>
          <a:p>
            <a:endParaRPr lang="fr-FR" dirty="0">
              <a:solidFill>
                <a:prstClr val="black"/>
              </a:solidFill>
              <a:latin typeface="HelveticaNeu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8200" y="1761320"/>
            <a:ext cx="839685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prstClr val="black"/>
                </a:solidFill>
                <a:latin typeface="HelveticaNeue" charset="0"/>
              </a:rPr>
              <a:t>La tendance était </a:t>
            </a:r>
            <a:r>
              <a:rPr lang="fr-FR" sz="2800" b="1" dirty="0" smtClean="0">
                <a:solidFill>
                  <a:prstClr val="black"/>
                </a:solidFill>
                <a:latin typeface="HelveticaNeue" charset="0"/>
              </a:rPr>
              <a:t>au </a:t>
            </a:r>
            <a:r>
              <a:rPr lang="fr-FR" sz="2800" b="1" dirty="0">
                <a:solidFill>
                  <a:srgbClr val="FF0000"/>
                </a:solidFill>
                <a:latin typeface="HelveticaNeue" charset="0"/>
              </a:rPr>
              <a:t>NON</a:t>
            </a:r>
            <a:r>
              <a:rPr lang="fr-FR" sz="2800" b="1" dirty="0">
                <a:solidFill>
                  <a:prstClr val="black"/>
                </a:solidFill>
                <a:latin typeface="HelveticaNeue" charset="0"/>
              </a:rPr>
              <a:t> pour la Loi </a:t>
            </a:r>
            <a:r>
              <a:rPr lang="fr-FR" sz="2800" b="1" dirty="0" smtClean="0">
                <a:solidFill>
                  <a:prstClr val="black"/>
                </a:solidFill>
                <a:latin typeface="HelveticaNeue" charset="0"/>
              </a:rPr>
              <a:t>COVID-19 </a:t>
            </a:r>
          </a:p>
          <a:p>
            <a:r>
              <a:rPr lang="fr-FR" sz="2800" b="1" dirty="0" smtClean="0">
                <a:solidFill>
                  <a:prstClr val="black"/>
                </a:solidFill>
                <a:latin typeface="HelveticaNeue" charset="0"/>
              </a:rPr>
              <a:t>dans certaines communes.</a:t>
            </a:r>
            <a:endParaRPr lang="fr-FR" sz="2800" b="1" dirty="0">
              <a:solidFill>
                <a:prstClr val="black"/>
              </a:solidFill>
              <a:latin typeface="HelveticaNeue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8199" y="4491594"/>
            <a:ext cx="8350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HelveticaNeue" charset="0"/>
              </a:rPr>
              <a:t>Or le résultat inscrit sur le site officiel est : </a:t>
            </a:r>
            <a:r>
              <a:rPr lang="fr-FR" sz="2800" b="1" dirty="0" smtClean="0">
                <a:solidFill>
                  <a:srgbClr val="00B050"/>
                </a:solidFill>
                <a:latin typeface="HelveticaNeue" charset="0"/>
              </a:rPr>
              <a:t>OUI </a:t>
            </a:r>
            <a:r>
              <a:rPr lang="fr-FR" sz="2800" b="1" dirty="0" smtClean="0">
                <a:solidFill>
                  <a:prstClr val="black"/>
                </a:solidFill>
                <a:latin typeface="HelveticaNeue" charset="0"/>
              </a:rPr>
              <a:t>!</a:t>
            </a:r>
            <a:endParaRPr lang="fr-FR" sz="2800" b="1" dirty="0">
              <a:solidFill>
                <a:prstClr val="black"/>
              </a:solidFill>
              <a:latin typeface="HelveticaNeu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8199" y="5572074"/>
            <a:ext cx="11353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prstClr val="black"/>
                </a:solidFill>
                <a:latin typeface="Stencil" charset="0"/>
                <a:ea typeface="Stencil" charset="0"/>
                <a:cs typeface="Stencil" charset="0"/>
              </a:rPr>
              <a:t>NB : Pour </a:t>
            </a:r>
            <a:r>
              <a:rPr lang="fr-FR" sz="2800" b="1" dirty="0">
                <a:solidFill>
                  <a:prstClr val="black"/>
                </a:solidFill>
                <a:latin typeface="Stencil" charset="0"/>
                <a:ea typeface="Stencil" charset="0"/>
                <a:cs typeface="Stencil" charset="0"/>
              </a:rPr>
              <a:t>les autres objets, c'est conforme aux chiffres officiels.</a:t>
            </a:r>
            <a:endParaRPr lang="fr-FR" sz="2800" b="1" dirty="0">
              <a:solidFill>
                <a:prstClr val="black"/>
              </a:solidFill>
              <a:latin typeface="Stencil" charset="0"/>
              <a:ea typeface="Stencil" charset="0"/>
              <a:cs typeface="Stenci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8199" y="3230490"/>
            <a:ext cx="76754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charset="2"/>
              <a:buChar char="Þ"/>
            </a:pP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Résultat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officiel :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NON </a:t>
            </a: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41%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 - OUI 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59%</a:t>
            </a:r>
          </a:p>
          <a:p>
            <a:pPr marL="285750" indent="-285750">
              <a:buFont typeface="Symbol" charset="2"/>
              <a:buChar char="Þ"/>
            </a:pPr>
            <a:endParaRPr lang="fr-FR" b="1" dirty="0" smtClean="0">
              <a:solidFill>
                <a:srgbClr val="00B050"/>
              </a:solidFill>
              <a:latin typeface="HelveticaNeue" charset="0"/>
            </a:endParaRPr>
          </a:p>
          <a:p>
            <a:pPr marL="285750" indent="-285750">
              <a:buFont typeface="Symbol" charset="2"/>
              <a:buChar char="Þ"/>
            </a:pPr>
            <a:endParaRPr lang="fr-FR" b="1" dirty="0">
              <a:solidFill>
                <a:srgbClr val="00B050"/>
              </a:solidFill>
              <a:latin typeface="HelveticaNeue" charset="0"/>
            </a:endParaRPr>
          </a:p>
          <a:p>
            <a:pPr marL="285750" indent="-285750">
              <a:buFont typeface="Symbol" charset="2"/>
              <a:buChar char="Þ"/>
            </a:pP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Résultat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officiel :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NON </a:t>
            </a:r>
            <a:r>
              <a:rPr lang="fr-FR" b="1" dirty="0" smtClean="0">
                <a:solidFill>
                  <a:srgbClr val="FF0000"/>
                </a:solidFill>
                <a:latin typeface="HelveticaNeue" charset="0"/>
              </a:rPr>
              <a:t>30,8%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 - OUI </a:t>
            </a:r>
            <a:r>
              <a:rPr lang="fr-FR" b="1" dirty="0" smtClean="0">
                <a:solidFill>
                  <a:srgbClr val="00B050"/>
                </a:solidFill>
                <a:latin typeface="HelveticaNeue" charset="0"/>
              </a:rPr>
              <a:t>69,2%</a:t>
            </a:r>
            <a:endParaRPr lang="fr-FR" dirty="0">
              <a:solidFill>
                <a:prstClr val="black"/>
              </a:solidFill>
              <a:latin typeface="Helvetica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6379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182" y="0"/>
            <a:ext cx="95596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88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77322" y="2148931"/>
            <a:ext cx="9646723" cy="1039990"/>
          </a:xfrm>
        </p:spPr>
        <p:txBody>
          <a:bodyPr>
            <a:noAutofit/>
          </a:bodyPr>
          <a:lstStyle/>
          <a:p>
            <a:r>
              <a:rPr lang="fr-FR" sz="5400" b="1" dirty="0" smtClean="0"/>
              <a:t>Traité Pandémie de l’OMS</a:t>
            </a:r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3685309" y="2999324"/>
            <a:ext cx="5161808" cy="70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782" y="3580507"/>
            <a:ext cx="3479800" cy="2336800"/>
          </a:xfrm>
          <a:prstGeom prst="rect">
            <a:avLst/>
          </a:prstGeom>
        </p:spPr>
      </p:pic>
      <p:sp>
        <p:nvSpPr>
          <p:cNvPr id="8" name="Sous-titre 2"/>
          <p:cNvSpPr txBox="1">
            <a:spLocks/>
          </p:cNvSpPr>
          <p:nvPr/>
        </p:nvSpPr>
        <p:spPr>
          <a:xfrm>
            <a:off x="1577321" y="2928924"/>
            <a:ext cx="9646723" cy="1039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4000" dirty="0" smtClean="0"/>
              <a:t>29 novembre au 1</a:t>
            </a:r>
            <a:r>
              <a:rPr lang="fr-FR" sz="4000" baseline="30000" dirty="0" smtClean="0"/>
              <a:t>er</a:t>
            </a:r>
            <a:r>
              <a:rPr lang="fr-FR" sz="4000" dirty="0" smtClean="0"/>
              <a:t> déc. 2021</a:t>
            </a:r>
            <a:endParaRPr lang="fr-FR" sz="4000" dirty="0"/>
          </a:p>
        </p:txBody>
      </p:sp>
    </p:spTree>
    <p:extLst>
      <p:ext uri="{BB962C8B-B14F-4D97-AF65-F5344CB8AC3E}">
        <p14:creationId xmlns:p14="http://schemas.microsoft.com/office/powerpoint/2010/main" val="1088598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46" y="461528"/>
            <a:ext cx="5738409" cy="322785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6537" y="1939636"/>
            <a:ext cx="5553682" cy="467758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33338"/>
            <a:ext cx="12133303" cy="689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10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053" y="748553"/>
            <a:ext cx="2006600" cy="762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053" y="1510553"/>
            <a:ext cx="1041400" cy="2794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3053" y="2443961"/>
            <a:ext cx="4700747" cy="266103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48317" y="748553"/>
            <a:ext cx="6985747" cy="15368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281487" y="2520389"/>
            <a:ext cx="542808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smtClean="0">
                <a:latin typeface="Arial" charset="0"/>
                <a:ea typeface="Arial" charset="0"/>
                <a:cs typeface="Arial" charset="0"/>
              </a:rPr>
              <a:t>« </a:t>
            </a:r>
            <a:r>
              <a:rPr lang="fr-FR" sz="2000" b="1" i="0" smtClean="0">
                <a:effectLst/>
                <a:latin typeface="Arial" charset="0"/>
                <a:ea typeface="Arial" charset="0"/>
                <a:cs typeface="Arial" charset="0"/>
              </a:rPr>
              <a:t>C'est une idée dont le moment est venu »</a:t>
            </a:r>
            <a:endParaRPr lang="fr-FR" sz="2000" b="1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21300" y="3133441"/>
            <a:ext cx="5870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i="0" dirty="0" smtClean="0">
                <a:effectLst/>
                <a:latin typeface="Arial" charset="0"/>
                <a:ea typeface="Arial" charset="0"/>
                <a:cs typeface="Arial" charset="0"/>
              </a:rPr>
              <a:t>« La pandémie de COVID-19 </a:t>
            </a:r>
            <a:r>
              <a:rPr lang="fr-FR" sz="2000" b="1" i="0" u="sng" dirty="0" smtClean="0">
                <a:effectLst/>
                <a:latin typeface="Arial" charset="0"/>
                <a:ea typeface="Arial" charset="0"/>
                <a:cs typeface="Arial" charset="0"/>
              </a:rPr>
              <a:t>prouve</a:t>
            </a:r>
            <a:r>
              <a:rPr lang="fr-FR" sz="2000" b="1" i="0" dirty="0" smtClean="0">
                <a:effectLst/>
                <a:latin typeface="Arial" charset="0"/>
                <a:ea typeface="Arial" charset="0"/>
                <a:cs typeface="Arial" charset="0"/>
              </a:rPr>
              <a:t> que le monde a besoin d'un traité sur la pandémie »</a:t>
            </a:r>
            <a:endParaRPr lang="fr-FR" sz="20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21300" y="4054269"/>
            <a:ext cx="60768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i="0" dirty="0" smtClean="0">
                <a:effectLst/>
                <a:latin typeface="Arial" charset="0"/>
                <a:ea typeface="Arial" charset="0"/>
                <a:cs typeface="Arial" charset="0"/>
              </a:rPr>
              <a:t>« C'est le seul changement majeur, a déclaré </a:t>
            </a:r>
            <a:r>
              <a:rPr lang="fr-FR" b="1" i="0" dirty="0" err="1" smtClean="0">
                <a:effectLst/>
                <a:latin typeface="Arial" charset="0"/>
                <a:ea typeface="Arial" charset="0"/>
                <a:cs typeface="Arial" charset="0"/>
              </a:rPr>
              <a:t>Tedros</a:t>
            </a:r>
            <a:r>
              <a:rPr lang="fr-FR" b="1" i="0" dirty="0" smtClean="0">
                <a:effectLst/>
                <a:latin typeface="Arial" charset="0"/>
                <a:ea typeface="Arial" charset="0"/>
                <a:cs typeface="Arial" charset="0"/>
              </a:rPr>
              <a:t>, qui contribuerait le plus à </a:t>
            </a:r>
            <a:r>
              <a:rPr lang="fr-FR" b="1" i="0" u="sng" dirty="0" smtClean="0">
                <a:effectLst/>
                <a:latin typeface="Arial" charset="0"/>
                <a:ea typeface="Arial" charset="0"/>
                <a:cs typeface="Arial" charset="0"/>
              </a:rPr>
              <a:t>renforcer la sécurité sanitaire mondiale</a:t>
            </a:r>
            <a:r>
              <a:rPr lang="fr-FR" b="1" i="0" dirty="0" smtClean="0">
                <a:effectLst/>
                <a:latin typeface="Arial" charset="0"/>
                <a:ea typeface="Arial" charset="0"/>
                <a:cs typeface="Arial" charset="0"/>
              </a:rPr>
              <a:t> et à </a:t>
            </a:r>
            <a:r>
              <a:rPr lang="fr-FR" b="1" i="0" u="sng" dirty="0" smtClean="0">
                <a:effectLst/>
                <a:latin typeface="Arial" charset="0"/>
                <a:ea typeface="Arial" charset="0"/>
                <a:cs typeface="Arial" charset="0"/>
              </a:rPr>
              <a:t>autonomiser l'Organisation mondiale de la santé. »</a:t>
            </a:r>
            <a:endParaRPr lang="fr-FR" b="1" u="sng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193053" y="5759006"/>
            <a:ext cx="95914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i="0" dirty="0" smtClean="0">
                <a:effectLst/>
                <a:latin typeface="Arial" charset="0"/>
                <a:ea typeface="Arial" charset="0"/>
                <a:cs typeface="Arial" charset="0"/>
              </a:rPr>
              <a:t>« La sécurité de la population mondiale </a:t>
            </a:r>
            <a:r>
              <a:rPr lang="fr-FR" sz="2400" b="1" i="0" u="sng" dirty="0" smtClean="0">
                <a:effectLst/>
                <a:latin typeface="Arial" charset="0"/>
                <a:ea typeface="Arial" charset="0"/>
                <a:cs typeface="Arial" charset="0"/>
              </a:rPr>
              <a:t>ne peut pas reposer uniquement</a:t>
            </a:r>
            <a:r>
              <a:rPr lang="fr-FR" sz="2400" b="1" i="0" dirty="0" smtClean="0">
                <a:effectLst/>
                <a:latin typeface="Arial" charset="0"/>
                <a:ea typeface="Arial" charset="0"/>
                <a:cs typeface="Arial" charset="0"/>
              </a:rPr>
              <a:t> sur la bonne volonté des gouvernements. »</a:t>
            </a:r>
            <a:endParaRPr lang="fr-FR" sz="24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3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Pourquoi ce Traité Pandémie ? </a:t>
            </a: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838200" y="1556808"/>
            <a:ext cx="11250706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prstClr val="black"/>
                </a:solidFill>
                <a:latin typeface="HelveticaNeue" charset="0"/>
              </a:rPr>
              <a:t>Ce Traité Pandémie serait "un instrument universel" </a:t>
            </a:r>
            <a:endParaRPr lang="fr-FR" sz="2800" b="1" dirty="0" smtClean="0">
              <a:solidFill>
                <a:prstClr val="black"/>
              </a:solidFill>
              <a:latin typeface="HelveticaNeue" charset="0"/>
            </a:endParaRPr>
          </a:p>
          <a:p>
            <a:r>
              <a:rPr lang="fr-FR" sz="2400" dirty="0" smtClean="0">
                <a:solidFill>
                  <a:prstClr val="black"/>
                </a:solidFill>
                <a:latin typeface="HelveticaNeue" charset="0"/>
              </a:rPr>
              <a:t>qui </a:t>
            </a:r>
            <a:r>
              <a:rPr lang="fr-FR" sz="2400" dirty="0">
                <a:solidFill>
                  <a:prstClr val="black"/>
                </a:solidFill>
                <a:latin typeface="HelveticaNeue" charset="0"/>
              </a:rPr>
              <a:t>permettrait </a:t>
            </a:r>
            <a:r>
              <a:rPr lang="fr-FR" sz="2400" dirty="0" smtClean="0">
                <a:solidFill>
                  <a:prstClr val="black"/>
                </a:solidFill>
                <a:latin typeface="HelveticaNeue" charset="0"/>
              </a:rPr>
              <a:t>:</a:t>
            </a:r>
          </a:p>
          <a:p>
            <a:endParaRPr lang="fr-FR" sz="2400" dirty="0">
              <a:solidFill>
                <a:prstClr val="black"/>
              </a:solidFill>
              <a:latin typeface="HelveticaNeue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solidFill>
                  <a:prstClr val="black"/>
                </a:solidFill>
                <a:latin typeface="HelveticaNeue" charset="0"/>
              </a:rPr>
              <a:t>à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l’OMS de devenir l'organe universel de coordination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des mesures 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en cas de "situation d'urgence à potentiel pandémique"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solidFill>
                  <a:prstClr val="black"/>
                </a:solidFill>
                <a:latin typeface="HelveticaNeue" charset="0"/>
              </a:rPr>
              <a:t>à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l'OMS d'avoir un pouvoir contraignant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 sur tous ses pays membres (194 actuellement)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solidFill>
                  <a:prstClr val="black"/>
                </a:solidFill>
                <a:latin typeface="HelveticaNeue" charset="0"/>
              </a:rPr>
              <a:t>à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l'OMS d'avoir plus de pouvoir que les pouvoirs nationaux 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(!!)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solidFill>
                  <a:prstClr val="black"/>
                </a:solidFill>
                <a:latin typeface="HelveticaNeue" charset="0"/>
              </a:rPr>
              <a:t>à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l'OMS et aux autorités nationales de surveiller 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(les données de) tous les </a:t>
            </a:r>
            <a:r>
              <a:rPr lang="fr-FR" sz="2200" dirty="0" smtClean="0">
                <a:solidFill>
                  <a:prstClr val="black"/>
                </a:solidFill>
                <a:latin typeface="HelveticaNeue" charset="0"/>
              </a:rPr>
              <a:t>citoyens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avec les nouvelles technologies numériques 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(et "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outils novateurs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")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solidFill>
                  <a:prstClr val="black"/>
                </a:solidFill>
                <a:latin typeface="HelveticaNeue" charset="0"/>
              </a:rPr>
              <a:t>de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créer des niveaux d'alerte sanitaires 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(comme l'échelle de Richter pour les tremblements de terre)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solidFill>
                  <a:prstClr val="black"/>
                </a:solidFill>
                <a:latin typeface="HelveticaNeue" charset="0"/>
              </a:rPr>
              <a:t>un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meilleur financement de l'OMS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solidFill>
                  <a:prstClr val="black"/>
                </a:solidFill>
                <a:latin typeface="HelveticaNeue" charset="0"/>
              </a:rPr>
              <a:t>de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"contrer la </a:t>
            </a:r>
            <a:r>
              <a:rPr lang="fr-FR" sz="2200" b="1" dirty="0" err="1">
                <a:solidFill>
                  <a:prstClr val="black"/>
                </a:solidFill>
                <a:latin typeface="HelveticaNeue" charset="0"/>
              </a:rPr>
              <a:t>mésinformation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à l'échelle mondiale"</a:t>
            </a:r>
          </a:p>
        </p:txBody>
      </p:sp>
    </p:spTree>
    <p:extLst>
      <p:ext uri="{BB962C8B-B14F-4D97-AF65-F5344CB8AC3E}">
        <p14:creationId xmlns:p14="http://schemas.microsoft.com/office/powerpoint/2010/main" val="18846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Communiqué de presse de l’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518" y="513556"/>
            <a:ext cx="3251200" cy="102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744" y="1385887"/>
            <a:ext cx="1485900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198" y="2026573"/>
            <a:ext cx="6523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Le 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Dr </a:t>
            </a:r>
            <a:r>
              <a:rPr lang="fr-FR" sz="2000" dirty="0" err="1">
                <a:solidFill>
                  <a:prstClr val="black"/>
                </a:solidFill>
                <a:latin typeface="HelveticaNeue" charset="0"/>
              </a:rPr>
              <a:t>Tedros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HelveticaNeue" charset="0"/>
              </a:rPr>
              <a:t>Adhanom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sz="2000" dirty="0" err="1">
                <a:solidFill>
                  <a:prstClr val="black"/>
                </a:solidFill>
                <a:latin typeface="HelveticaNeue" charset="0"/>
              </a:rPr>
              <a:t>Ghebreyesus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, Directeur général de l’OMS, a déclaré que </a:t>
            </a:r>
            <a:r>
              <a:rPr lang="fr-FR" sz="2000" b="1" dirty="0">
                <a:solidFill>
                  <a:prstClr val="black"/>
                </a:solidFill>
                <a:latin typeface="HelveticaNeue" charset="0"/>
              </a:rPr>
              <a:t>la décision de l’Assemblée mondiale de la Santé était </a:t>
            </a:r>
            <a:r>
              <a:rPr lang="fr-FR" sz="2000" b="1" dirty="0" smtClean="0">
                <a:solidFill>
                  <a:prstClr val="black"/>
                </a:solidFill>
                <a:latin typeface="HelveticaNeue" charset="0"/>
              </a:rPr>
              <a:t>HISTORIQUE</a:t>
            </a:r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, </a:t>
            </a:r>
            <a:r>
              <a:rPr lang="fr-FR" sz="2000" b="1" dirty="0" smtClean="0">
                <a:solidFill>
                  <a:prstClr val="black"/>
                </a:solidFill>
                <a:latin typeface="HelveticaNeue" charset="0"/>
              </a:rPr>
              <a:t>VITALE</a:t>
            </a:r>
            <a:r>
              <a:rPr lang="fr-FR" sz="2000" dirty="0" smtClean="0">
                <a:solidFill>
                  <a:prstClr val="black"/>
                </a:solidFill>
                <a:latin typeface="HelveticaNeue" charset="0"/>
              </a:rPr>
              <a:t> </a:t>
            </a:r>
            <a:r>
              <a:rPr lang="fr-FR" sz="2000" b="1" dirty="0" smtClean="0">
                <a:solidFill>
                  <a:prstClr val="black"/>
                </a:solidFill>
                <a:latin typeface="HelveticaNeue" charset="0"/>
              </a:rPr>
              <a:t>au </a:t>
            </a:r>
            <a:r>
              <a:rPr lang="fr-FR" sz="2000" b="1" dirty="0">
                <a:solidFill>
                  <a:prstClr val="black"/>
                </a:solidFill>
                <a:latin typeface="HelveticaNeue" charset="0"/>
              </a:rPr>
              <a:t>regard de sa mission 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et représentait </a:t>
            </a:r>
            <a:r>
              <a:rPr lang="fr-FR" sz="2000" u="sng" dirty="0">
                <a:solidFill>
                  <a:prstClr val="black"/>
                </a:solidFill>
                <a:latin typeface="HelveticaNeue" charset="0"/>
              </a:rPr>
              <a:t>une occasion unique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 de </a:t>
            </a:r>
            <a:r>
              <a:rPr lang="fr-FR" sz="2000" b="1" dirty="0">
                <a:solidFill>
                  <a:prstClr val="black"/>
                </a:solidFill>
                <a:latin typeface="HelveticaNeue" charset="0"/>
              </a:rPr>
              <a:t>renforcer l’architecture mondiale de la santé </a:t>
            </a:r>
            <a:r>
              <a:rPr lang="fr-FR" sz="2000" dirty="0">
                <a:solidFill>
                  <a:prstClr val="black"/>
                </a:solidFill>
                <a:latin typeface="HelveticaNeue" charset="0"/>
              </a:rPr>
              <a:t>afin de protéger et de promouvoir le bien-être de tous."</a:t>
            </a:r>
          </a:p>
        </p:txBody>
      </p:sp>
      <p:sp>
        <p:nvSpPr>
          <p:cNvPr id="8" name="Rectangle 7"/>
          <p:cNvSpPr/>
          <p:nvPr/>
        </p:nvSpPr>
        <p:spPr>
          <a:xfrm>
            <a:off x="838198" y="4786718"/>
            <a:ext cx="1090108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Cette session extraordinaire est </a:t>
            </a:r>
            <a:r>
              <a:rPr lang="fr-FR" sz="2200" b="1" dirty="0">
                <a:solidFill>
                  <a:prstClr val="black"/>
                </a:solidFill>
                <a:latin typeface="HelveticaNeue" charset="0"/>
              </a:rPr>
              <a:t>la 2ème seulement </a:t>
            </a:r>
            <a:r>
              <a:rPr lang="fr-FR" sz="2200" dirty="0">
                <a:solidFill>
                  <a:prstClr val="black"/>
                </a:solidFill>
                <a:latin typeface="HelveticaNeue" charset="0"/>
              </a:rPr>
              <a:t>depuis la création de l'OMS le 7 avril 1948.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4469" y="2026573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08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Communiqué de presse de l’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518" y="513556"/>
            <a:ext cx="3251200" cy="102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744" y="1385887"/>
            <a:ext cx="1485900" cy="304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" y="2414587"/>
            <a:ext cx="10672482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000" b="1" dirty="0" smtClean="0">
                <a:latin typeface="Helvetica Neue" charset="0"/>
                <a:ea typeface="Helvetica Neue" charset="0"/>
                <a:cs typeface="Helvetica Neue" charset="0"/>
              </a:rPr>
              <a:t>La </a:t>
            </a:r>
            <a:r>
              <a:rPr lang="fr-FR" sz="2000" b="1" dirty="0">
                <a:latin typeface="Helvetica Neue" charset="0"/>
                <a:ea typeface="Helvetica Neue" charset="0"/>
                <a:cs typeface="Helvetica Neue" charset="0"/>
              </a:rPr>
              <a:t>DÉCISION PRISE à l'issue de ces 3 jours 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est intitulée </a:t>
            </a:r>
            <a:endParaRPr lang="fr-FR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fr-FR" sz="2400" b="1" dirty="0" smtClean="0">
                <a:latin typeface="Helvetica Neue" charset="0"/>
                <a:ea typeface="Helvetica Neue" charset="0"/>
                <a:cs typeface="Helvetica Neue" charset="0"/>
              </a:rPr>
              <a:t>«</a:t>
            </a:r>
            <a:r>
              <a:rPr lang="fr-FR" sz="2400" b="1" dirty="0">
                <a:latin typeface="Helvetica Neue" charset="0"/>
                <a:ea typeface="Helvetica Neue" charset="0"/>
                <a:cs typeface="Helvetica Neue" charset="0"/>
              </a:rPr>
              <a:t> Rassembler la communauté internationale »</a:t>
            </a:r>
            <a:r>
              <a:rPr lang="fr-FR" sz="2000" b="1" dirty="0">
                <a:latin typeface="Helvetica Neue" charset="0"/>
                <a:ea typeface="Helvetica Neue" charset="0"/>
                <a:cs typeface="Helvetica Neue" charset="0"/>
              </a:rPr>
              <a:t> </a:t>
            </a:r>
            <a:endParaRPr lang="fr-FR" sz="20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fr-FR" sz="20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Elle consiste en la </a:t>
            </a:r>
            <a:r>
              <a:rPr lang="fr-FR" sz="2000" b="1" dirty="0" smtClean="0">
                <a:latin typeface="Helvetica Neue" charset="0"/>
                <a:ea typeface="Helvetica Neue" charset="0"/>
                <a:cs typeface="Helvetica Neue" charset="0"/>
              </a:rPr>
              <a:t>mise </a:t>
            </a:r>
            <a:r>
              <a:rPr lang="fr-FR" sz="2000" b="1" dirty="0">
                <a:latin typeface="Helvetica Neue" charset="0"/>
                <a:ea typeface="Helvetica Neue" charset="0"/>
                <a:cs typeface="Helvetica Neue" charset="0"/>
              </a:rPr>
              <a:t>en place d'un organe intergouvernemental 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de négociation, qui </a:t>
            </a:r>
            <a:r>
              <a:rPr lang="fr-FR" sz="2000" b="1" dirty="0">
                <a:latin typeface="Helvetica Neue" charset="0"/>
                <a:ea typeface="Helvetica Neue" charset="0"/>
                <a:cs typeface="Helvetica Neue" charset="0"/>
              </a:rPr>
              <a:t>devra </a:t>
            </a:r>
            <a:r>
              <a:rPr lang="fr-FR" sz="2000" b="1" dirty="0" smtClean="0">
                <a:latin typeface="Helvetica Neue" charset="0"/>
                <a:ea typeface="Helvetica Neue" charset="0"/>
                <a:cs typeface="Helvetica Neue" charset="0"/>
              </a:rPr>
              <a:t>élaborer </a:t>
            </a:r>
            <a:r>
              <a:rPr lang="fr-FR" sz="2000" b="1" dirty="0">
                <a:latin typeface="Helvetica Neue" charset="0"/>
                <a:ea typeface="Helvetica Neue" charset="0"/>
                <a:cs typeface="Helvetica Neue" charset="0"/>
              </a:rPr>
              <a:t>un accord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 ou un autre instrument international de l’OMS sur :</a:t>
            </a:r>
          </a:p>
          <a:p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- prévention</a:t>
            </a:r>
          </a:p>
          <a:p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- préparation </a:t>
            </a:r>
          </a:p>
          <a:p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- riposte </a:t>
            </a:r>
          </a:p>
          <a:p>
            <a:r>
              <a:rPr lang="mr-IN" sz="2400" b="1" dirty="0" smtClean="0">
                <a:latin typeface="Helvetica Neue" charset="0"/>
                <a:ea typeface="Helvetica Neue" charset="0"/>
                <a:cs typeface="Helvetica Neue" charset="0"/>
              </a:rPr>
              <a:t>…</a:t>
            </a:r>
            <a:r>
              <a:rPr lang="fr-CH" sz="2400" b="1" dirty="0" smtClean="0">
                <a:latin typeface="Helvetica Neue" charset="0"/>
                <a:ea typeface="Helvetica Neue" charset="0"/>
                <a:cs typeface="Helvetica Neue" charset="0"/>
              </a:rPr>
              <a:t> </a:t>
            </a:r>
            <a:r>
              <a:rPr lang="fr-FR" sz="2400" b="1" dirty="0" smtClean="0">
                <a:latin typeface="Helvetica Neue" charset="0"/>
                <a:ea typeface="Helvetica Neue" charset="0"/>
                <a:cs typeface="Helvetica Neue" charset="0"/>
              </a:rPr>
              <a:t>face </a:t>
            </a:r>
            <a:r>
              <a:rPr lang="fr-FR" sz="2400" b="1" dirty="0">
                <a:latin typeface="Helvetica Neue" charset="0"/>
                <a:ea typeface="Helvetica Neue" charset="0"/>
                <a:cs typeface="Helvetica Neue" charset="0"/>
              </a:rPr>
              <a:t>aux </a:t>
            </a:r>
            <a:r>
              <a:rPr lang="fr-FR" sz="2400" b="1" dirty="0" smtClean="0">
                <a:latin typeface="Helvetica Neue" charset="0"/>
                <a:ea typeface="Helvetica Neue" charset="0"/>
                <a:cs typeface="Helvetica Neue" charset="0"/>
              </a:rPr>
              <a:t>pandémies.</a:t>
            </a:r>
            <a:endParaRPr lang="fr-FR" sz="2400" b="1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385" y="4237970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3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Communiqué de presse de l’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518" y="513556"/>
            <a:ext cx="3251200" cy="102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744" y="1385887"/>
            <a:ext cx="1485900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8200" y="1900588"/>
            <a:ext cx="10954871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200" dirty="0">
                <a:latin typeface="Helvetica Neue" charset="0"/>
                <a:ea typeface="Helvetica Neue" charset="0"/>
                <a:cs typeface="Helvetica Neue" charset="0"/>
              </a:rPr>
              <a:t>« </a:t>
            </a:r>
            <a:r>
              <a:rPr lang="fr-FR" sz="2200" b="1" dirty="0">
                <a:latin typeface="Helvetica Neue" charset="0"/>
                <a:ea typeface="Helvetica Neue" charset="0"/>
                <a:cs typeface="Helvetica Neue" charset="0"/>
              </a:rPr>
              <a:t>La pandémie de COVID-19 a mis en lumière les nombreuses failles du système mondial visant à protéger les populations contre les pandémies, à savoir : </a:t>
            </a:r>
            <a:endParaRPr lang="fr-FR" sz="2200" b="1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endParaRPr lang="fr-FR" sz="2000" dirty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les 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personnes les plus vulnérables </a:t>
            </a:r>
            <a:r>
              <a:rPr lang="fr-FR" sz="2000" u="sng" dirty="0">
                <a:latin typeface="Helvetica Neue" charset="0"/>
                <a:ea typeface="Helvetica Neue" charset="0"/>
                <a:cs typeface="Helvetica Neue" charset="0"/>
              </a:rPr>
              <a:t>privées de vaccins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 </a:t>
            </a:r>
            <a:endParaRPr lang="fr-FR" sz="2000" dirty="0" smtClean="0">
              <a:latin typeface="Helvetica Neue" charset="0"/>
              <a:ea typeface="Helvetica Neue" charset="0"/>
              <a:cs typeface="Helvetica Neue" charset="0"/>
            </a:endParaRP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les 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personnels de santé </a:t>
            </a:r>
            <a:r>
              <a:rPr lang="fr-FR" sz="2000" u="sng" dirty="0">
                <a:latin typeface="Helvetica Neue" charset="0"/>
                <a:ea typeface="Helvetica Neue" charset="0"/>
                <a:cs typeface="Helvetica Neue" charset="0"/>
              </a:rPr>
              <a:t>qui ne disposent pas des équipements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 nécessaires pour accomplir leur travail permettant de sauver des vies 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;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des 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approches privilégiant les intérêts personnels </a:t>
            </a:r>
            <a:r>
              <a:rPr lang="fr-FR" sz="2000" u="sng" dirty="0">
                <a:latin typeface="Helvetica Neue" charset="0"/>
                <a:ea typeface="Helvetica Neue" charset="0"/>
                <a:cs typeface="Helvetica Neue" charset="0"/>
              </a:rPr>
              <a:t>qui entravent la solidarité mondiale 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nécessaire pour faire </a:t>
            </a:r>
            <a:r>
              <a:rPr lang="fr-FR" sz="2000" u="sng" dirty="0">
                <a:latin typeface="Helvetica Neue" charset="0"/>
                <a:ea typeface="Helvetica Neue" charset="0"/>
                <a:cs typeface="Helvetica Neue" charset="0"/>
              </a:rPr>
              <a:t>face à une menace mondiale</a:t>
            </a:r>
            <a:r>
              <a:rPr lang="fr-FR" sz="2000" dirty="0">
                <a:latin typeface="Helvetica Neue" charset="0"/>
                <a:ea typeface="Helvetica Neue" charset="0"/>
                <a:cs typeface="Helvetica Neue" charset="0"/>
              </a:rPr>
              <a:t> 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»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8421" y="4516689"/>
            <a:ext cx="39497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75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Communiqué de presse de l’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1518" y="513556"/>
            <a:ext cx="3251200" cy="10287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1744" y="1385887"/>
            <a:ext cx="1485900" cy="304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930028" y="2131071"/>
            <a:ext cx="684343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>
                <a:latin typeface="Helvetica Neue" charset="0"/>
                <a:ea typeface="Helvetica Neue" charset="0"/>
                <a:cs typeface="Helvetica Neue" charset="0"/>
              </a:rPr>
              <a:t>Calendrier :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latin typeface="Helvetica Neue" charset="0"/>
                <a:ea typeface="Helvetica Neue" charset="0"/>
                <a:cs typeface="Helvetica Neue" charset="0"/>
              </a:rPr>
              <a:t>1ère réunion d’ici le 1er mars 2022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(pour </a:t>
            </a:r>
            <a:r>
              <a:rPr lang="fr-FR" sz="2000" u="sng" dirty="0" smtClean="0">
                <a:latin typeface="Helvetica Neue" charset="0"/>
                <a:ea typeface="Helvetica Neue" charset="0"/>
                <a:cs typeface="Helvetica Neue" charset="0"/>
              </a:rPr>
              <a:t>convenir des méthodes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de travail et des </a:t>
            </a:r>
            <a:r>
              <a:rPr lang="fr-FR" sz="2000" u="sng" dirty="0" smtClean="0">
                <a:latin typeface="Helvetica Neue" charset="0"/>
                <a:ea typeface="Helvetica Neue" charset="0"/>
                <a:cs typeface="Helvetica Neue" charset="0"/>
              </a:rPr>
              <a:t>calendriers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) 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latin typeface="Helvetica Neue" charset="0"/>
                <a:ea typeface="Helvetica Neue" charset="0"/>
                <a:cs typeface="Helvetica Neue" charset="0"/>
              </a:rPr>
              <a:t>2ème réunion d’ici le 1er août 2022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(pour </a:t>
            </a:r>
            <a:r>
              <a:rPr lang="fr-FR" sz="2000" u="sng" dirty="0" smtClean="0">
                <a:latin typeface="Helvetica Neue" charset="0"/>
                <a:ea typeface="Helvetica Neue" charset="0"/>
                <a:cs typeface="Helvetica Neue" charset="0"/>
              </a:rPr>
              <a:t>discuter des progrès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accomplis dans la création d’un projet de document de travail)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latin typeface="Helvetica Neue" charset="0"/>
                <a:ea typeface="Helvetica Neue" charset="0"/>
                <a:cs typeface="Helvetica Neue" charset="0"/>
              </a:rPr>
              <a:t>mai 2023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: présentation d'un </a:t>
            </a:r>
            <a:r>
              <a:rPr lang="fr-FR" sz="2000" u="sng" dirty="0" smtClean="0">
                <a:latin typeface="Helvetica Neue" charset="0"/>
                <a:ea typeface="Helvetica Neue" charset="0"/>
                <a:cs typeface="Helvetica Neue" charset="0"/>
              </a:rPr>
              <a:t>rapport de situation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à la 76</a:t>
            </a:r>
            <a:r>
              <a:rPr lang="fr-FR" sz="2000" baseline="30000" dirty="0" smtClean="0">
                <a:latin typeface="Helvetica Neue" charset="0"/>
                <a:ea typeface="Helvetica Neue" charset="0"/>
                <a:cs typeface="Helvetica Neue" charset="0"/>
              </a:rPr>
              <a:t>ème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 Assemblée mondiale de la Santé de l’OMS</a:t>
            </a:r>
          </a:p>
          <a:p>
            <a:pPr marL="342900" indent="-342900">
              <a:buFont typeface="Wingdings" charset="2"/>
              <a:buChar char="§"/>
            </a:pPr>
            <a:r>
              <a:rPr lang="fr-FR" sz="2200" b="1" dirty="0" smtClean="0">
                <a:latin typeface="Helvetica Neue" charset="0"/>
                <a:ea typeface="Helvetica Neue" charset="0"/>
                <a:cs typeface="Helvetica Neue" charset="0"/>
              </a:rPr>
              <a:t>mai 2024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: examen </a:t>
            </a:r>
            <a:r>
              <a:rPr lang="fr-FR" sz="2000" u="sng" dirty="0" smtClean="0">
                <a:latin typeface="Helvetica Neue" charset="0"/>
                <a:ea typeface="Helvetica Neue" charset="0"/>
                <a:cs typeface="Helvetica Neue" charset="0"/>
              </a:rPr>
              <a:t>des résultats du rapport 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par la 77</a:t>
            </a:r>
            <a:r>
              <a:rPr lang="fr-FR" sz="2000" baseline="30000" dirty="0" smtClean="0">
                <a:latin typeface="Helvetica Neue" charset="0"/>
                <a:ea typeface="Helvetica Neue" charset="0"/>
                <a:cs typeface="Helvetica Neue" charset="0"/>
              </a:rPr>
              <a:t>ème</a:t>
            </a:r>
            <a:r>
              <a:rPr lang="fr-FR" sz="2000" dirty="0" smtClean="0">
                <a:latin typeface="Helvetica Neue" charset="0"/>
                <a:ea typeface="Helvetica Neue" charset="0"/>
                <a:cs typeface="Helvetica Neue" charset="0"/>
              </a:rPr>
              <a:t> Assemblée mondiale de la Santé de l'OMS</a:t>
            </a:r>
            <a:endParaRPr lang="fr-FR" sz="2000" dirty="0">
              <a:latin typeface="Helvetica Neue" charset="0"/>
              <a:ea typeface="Helvetica Neue" charset="0"/>
              <a:cs typeface="Helvetica Neue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652" y="2131071"/>
            <a:ext cx="3606800" cy="22479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34652" y="5653085"/>
            <a:ext cx="1093880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Avec la participation d’autres organismes du système des Nations Unies, </a:t>
            </a:r>
            <a:endParaRPr lang="fr-FR" b="1" dirty="0" smtClean="0">
              <a:solidFill>
                <a:prstClr val="black"/>
              </a:solidFill>
              <a:latin typeface="HelveticaNeue" charset="0"/>
            </a:endParaRPr>
          </a:p>
          <a:p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d’acteurs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non étatiques 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(Fondations privées du type Bill &amp; Melinda Gates, Rockefeller et Open Society ?), </a:t>
            </a:r>
            <a:r>
              <a:rPr lang="fr-FR" b="1" dirty="0">
                <a:solidFill>
                  <a:prstClr val="black"/>
                </a:solidFill>
                <a:latin typeface="HelveticaNeue" charset="0"/>
              </a:rPr>
              <a:t>d’autres parties prenantes </a:t>
            </a:r>
            <a:r>
              <a:rPr lang="fr-FR" b="1" dirty="0" smtClean="0">
                <a:solidFill>
                  <a:prstClr val="black"/>
                </a:solidFill>
                <a:latin typeface="HelveticaNeue" charset="0"/>
              </a:rPr>
              <a:t>concernées</a:t>
            </a:r>
            <a:r>
              <a:rPr lang="fr-FR" dirty="0">
                <a:solidFill>
                  <a:prstClr val="black"/>
                </a:solidFill>
                <a:latin typeface="HelveticaNeue" charset="0"/>
              </a:rPr>
              <a:t>, dans les limites fixées par l’organe de </a:t>
            </a:r>
            <a:r>
              <a:rPr lang="fr-FR" dirty="0" smtClean="0">
                <a:solidFill>
                  <a:prstClr val="black"/>
                </a:solidFill>
                <a:latin typeface="HelveticaNeue" charset="0"/>
              </a:rPr>
              <a:t>négociation.</a:t>
            </a:r>
            <a:endParaRPr lang="fr-FR" dirty="0">
              <a:solidFill>
                <a:prstClr val="black"/>
              </a:solidFill>
              <a:latin typeface="Helvetica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40909B50-9D9D-544A-85FD-981AD1D463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5309" y="675270"/>
            <a:ext cx="4038600" cy="2019300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07324" y="2402630"/>
            <a:ext cx="10117777" cy="1124341"/>
          </a:xfrm>
        </p:spPr>
        <p:txBody>
          <a:bodyPr>
            <a:noAutofit/>
          </a:bodyPr>
          <a:lstStyle/>
          <a:p>
            <a:r>
              <a:rPr lang="fr-FR" sz="5400" b="1" dirty="0" smtClean="0"/>
              <a:t>Votation du 28 novembre 2021</a:t>
            </a:r>
            <a:endParaRPr lang="fr-FR" sz="5400" b="1" dirty="0"/>
          </a:p>
        </p:txBody>
      </p:sp>
      <p:sp>
        <p:nvSpPr>
          <p:cNvPr id="4" name="Sous-titre 2"/>
          <p:cNvSpPr txBox="1">
            <a:spLocks/>
          </p:cNvSpPr>
          <p:nvPr/>
        </p:nvSpPr>
        <p:spPr>
          <a:xfrm>
            <a:off x="3685309" y="2999324"/>
            <a:ext cx="5161808" cy="709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r-FR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215" y="3526971"/>
            <a:ext cx="4801014" cy="3241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3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440</TotalTime>
  <Words>704</Words>
  <Application>Microsoft Macintosh PowerPoint</Application>
  <PresentationFormat>Grand écran</PresentationFormat>
  <Paragraphs>97</Paragraphs>
  <Slides>20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13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34" baseType="lpstr">
      <vt:lpstr>Bernard MT Condensed</vt:lpstr>
      <vt:lpstr>Calibri</vt:lpstr>
      <vt:lpstr>Calibri Light</vt:lpstr>
      <vt:lpstr>Georgia</vt:lpstr>
      <vt:lpstr>Google Sans</vt:lpstr>
      <vt:lpstr>Helvetica Neue</vt:lpstr>
      <vt:lpstr>HelveticaNeue</vt:lpstr>
      <vt:lpstr>Stencil</vt:lpstr>
      <vt:lpstr>Symbol</vt:lpstr>
      <vt:lpstr>Wingdings</vt:lpstr>
      <vt:lpstr>Zapfino</vt:lpstr>
      <vt:lpstr>Arial</vt:lpstr>
      <vt:lpstr>Arial</vt:lpstr>
      <vt:lpstr>Thème Office</vt:lpstr>
      <vt:lpstr>Bilan de la semaine 48</vt:lpstr>
      <vt:lpstr>Présentation PowerPoint</vt:lpstr>
      <vt:lpstr>Présentation PowerPoint</vt:lpstr>
      <vt:lpstr>Pourquoi ce Traité Pandémie ? </vt:lpstr>
      <vt:lpstr>Communiqué de presse de l’</vt:lpstr>
      <vt:lpstr>Communiqué de presse de l’</vt:lpstr>
      <vt:lpstr>Communiqué de presse de l’</vt:lpstr>
      <vt:lpstr>Communiqué de presse de l’</vt:lpstr>
      <vt:lpstr>Présentation PowerPoint</vt:lpstr>
      <vt:lpstr>Votation du 13 juin 2021</vt:lpstr>
      <vt:lpstr>Votation du 28 novembre 2021</vt:lpstr>
      <vt:lpstr>La RTS explique les règles en mai 2019 </vt:lpstr>
      <vt:lpstr>Exemples de démarches possibles  pour détecter une fraude potentielle  </vt:lpstr>
      <vt:lpstr>Exemples d’anomalie</vt:lpstr>
      <vt:lpstr>Bulletins destinés à être détruits en 2019</vt:lpstr>
      <vt:lpstr>Depuis 2011, 10 ans de fraudes à Genève ?</vt:lpstr>
      <vt:lpstr>22 caisses de bulletins à l’air libre devant le service des votations de Genève pour la votation du 13 juin 2021 !</vt:lpstr>
      <vt:lpstr>Décomptes incohérents le 28 novembre 2021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Bilan de la semaine 48</dc:title>
  <dc:creator>Utilisateur de Microsoft Office</dc:creator>
  <cp:lastModifiedBy>Utilisateur de Microsoft Office</cp:lastModifiedBy>
  <cp:revision>75</cp:revision>
  <dcterms:created xsi:type="dcterms:W3CDTF">2021-12-02T13:48:29Z</dcterms:created>
  <dcterms:modified xsi:type="dcterms:W3CDTF">2021-12-02T21:09:22Z</dcterms:modified>
</cp:coreProperties>
</file>