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58" r:id="rId8"/>
    <p:sldId id="269" r:id="rId9"/>
    <p:sldId id="259" r:id="rId10"/>
    <p:sldId id="268" r:id="rId11"/>
    <p:sldId id="270" r:id="rId12"/>
    <p:sldId id="272" r:id="rId13"/>
    <p:sldId id="275" r:id="rId14"/>
    <p:sldId id="278" r:id="rId15"/>
    <p:sldId id="277" r:id="rId16"/>
    <p:sldId id="273" r:id="rId17"/>
    <p:sldId id="274" r:id="rId18"/>
    <p:sldId id="260" r:id="rId19"/>
    <p:sldId id="263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6T16:24:17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0,'41'0,"-7"0,-25 0,1 0,12 0,-10 0,10 0,-9 0,2 0,4 0,-5 0,4 0,-4 0,6 0,-5 0,4 0,1 0,-3 0,1 0,-3 0,-1 0,6 0,-5 0,2 0,-2 0,-1 0,4 0,-3 0,-1 0,4 0,-4 0,1 0,3 0,-4 0,1 0,2 0,-2 0,-1 0,4 0,-3 0,-1 4,4-3,-4 4,1-5,3 0,-4 0,1 0,2 0,-2 0,5 0,-6 0,5 0,1 0,-5 0,4 0,-6 0,3 0,3 0,-4 0,3 0,-4 0,6 0,-5 0,3 0,2 0,-4 0,2 0,-4 0,1 0,4 0,-3 0,1 0,-2 0,-1 0,4 0,-3 0,-1 0,4 0,-4 0,1 0,3 0,-4 0,1 4,-11 24,-1-18,-7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6T16:24:21.1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39,'39'0,"0"0,-28 0,8 0,-3 0,4 0,-4 0,3 0,-8 0,13 0,-13 0,8 0,-1 0,-7 0,11 0,-8 0,1 0,8 0,-12 0,8 0,-5 0,1 0,5 0,-6 0,4 0,-4 0,1 0,3 0,-3 0,0 0,3 0,-3 0,-1 0,4-5,-3 4,-1-3,4 4,-4 0,1 0,3 0,-4 0,1 0,2 0,-2 0,5 0,-6 0,10 0,-12 0,6 0,-3 0,-1 0,6 0,-6 0,4 0,-3 0,-1 0,4 0,-4 0,1 0,3 0,-4 0,1 0,2 0,-2 0,0 0,6-4,-9 3,6-3,-1 4,-5 0,9 0,-6 0,0 0,2 0,-2-5,-1 4,4-3,-3 4,-1 0,4 0,-4-4,1 3,3-3,1 4,-3 0,8 0,-14 0,9 0,-5 0,1 0,-2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6T16:24:27.9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10,'49'0,"0"0,-26 0,3 0,1 0,-5 0,11 0,-16 0,14 0,-14 0,5 0,-3 0,-8 0,8 0,-3 0,-1 0,4 0,-4 0,-1 0,4 0,-4 0,1 0,3 0,-4 0,1 0,3 0,-3 0,0 0,4 0,-4 0,0 0,8 0,-11 0,6 0,-4 0,6 0,-3 0,2 0,-6 0,2 0,3 0,2 0,-5 0,8 0,-11 0,6 0,0 0,-1 0,2 0,-1 0,-8 0,8 0,2 0,-4 0,7 0,-12 0,12 0,-11 0,7 0,-5 0,1 0,4 0,-4 0,3 0,-3 0,0 0,3 0,-3 0,-1 0,4 0,-3 0,-1 0,4 0,-4 0,1 0,3 0,-4 0,1 0,2 0,-2 0,0 0,2-5,-2 4,-1-3,4 4,-3 0,-1 0,4 0,-4 0,1 0,3 0,-4 0,1 0,-2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DF7DF-1F84-AF41-BDC9-90DFB7902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A4C16D-90A4-1847-A84F-B1B4D1FBB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1D4DA-125E-3948-A2A5-CF11F3E9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FFDE8-34CA-7244-9CB7-68A8AD75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372D69-6F7C-B048-94D4-CC371D30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8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4E0E0-46EB-624A-BC5C-4AF4DAFC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17CE8C-8F86-5142-80D1-154E83BA1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5E083E-00C8-E444-B891-594738E9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D6C4D5-89CC-D142-9E80-C3E59415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14466-5888-1F46-8F36-9DE1C559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56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5CB423E-0A98-5B44-8F90-FD112F7EB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681BAC-8A29-0644-9A3E-B89B5E6DD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AD78BF-41FC-0E46-980C-5FAF68FF9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F49CF-2DDD-8B45-A49B-F12A2291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D5737E-10AE-8E45-9894-B84B4B67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58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04CE8-04D7-7B48-BF32-61B42CB5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F2E1AA-A66C-8847-B4D7-89AB7961F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6A828E-C20C-4349-9BAB-8A4029BB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2E5EFB-FFF7-5648-900A-5B0260CF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FD0383-055B-D640-B4B3-4AA611A8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5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C44C6-1703-184B-8CE6-D6F34474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79945B-D128-F742-AFA1-57325AB5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68D6A1-0B27-3442-9BB7-32D9D2C7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18A346-FB26-1B46-A5C4-589F062F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77717B-4AE5-5646-9930-BEFFD437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C3053-6ADC-4649-A17A-EB0F3FD0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E208E-FB2E-3444-8D4C-290A2E913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E1D2C5-BE94-8947-BF9F-475F263F0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1103DD-1CF6-CF4D-83BA-C51E1664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C37007-F6DE-4E4E-8DDC-5D72415D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C5F6ED-7B42-7C49-87FB-BB8ADD45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90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E2ACF-523D-9143-8FAC-76ADD96B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5D3F6F-6F47-6345-9C4C-51373B500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E8842C-7060-0749-BD28-9DBBEBCE3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ECB485-25B2-974C-AC8D-BD612224D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AAB4D07-8EAE-E340-97CA-FA7FD2A88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5F2F55-4C16-E14C-8B76-1EDC7443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4F924E-03F7-1245-A873-77F9DF6A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DC6232-5E53-3B4D-A9C5-AAB99EEA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13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309D1-E671-224C-8FAC-919206D3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91824C-FA80-3A41-9553-3F7C4982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A65687-E806-8E41-B819-37FD557D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D3553C-16BF-9A48-88A2-4875FBB9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0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4ED07A-4F58-764A-AF2E-C6B61E72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1C886F-C283-5E4B-A76F-97A862C6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7CF87F-F970-9D4B-9C1E-5FA8A1D5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79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EA67D-F91D-0A46-AA04-96EBE250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7085DB-E1C1-CF46-85B3-1CC5824C1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9D1A45-ACF2-AC4D-ACC7-9E232F1C9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FDFE92-D1A5-D744-9367-73C797E3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822EDC-A130-FB49-982F-F2E982B2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B0827B-DAFE-8D4E-94F1-F0B6F18C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27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A7F86-1E85-FC4A-8CD0-9A4002F9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A25BAC-B855-5C4C-89D2-76AD97C35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FF9703-DC47-384C-8CB5-0332813C6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E23A26-01A4-2447-A610-B8F7924A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0E8E8A-B8C5-4641-926C-DD3B8B02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3AF032-77F9-E843-BAC0-6E278F48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0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64FBFD-4A4B-DF40-A95C-24E558AD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E7546-F532-6649-ABF6-F9D554C82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63D92-663E-DA46-A187-7FC0597AF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2DE69-887C-C941-BC56-4B58B93BE08B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F52778-3C23-204C-957C-D8989655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0D991-1240-D242-B352-395F96195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9666F-2509-7A42-8F2C-FE4D99BB48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18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tiff"/><Relationship Id="rId7" Type="http://schemas.openxmlformats.org/officeDocument/2006/relationships/customXml" Target="../ink/ink1.xml"/><Relationship Id="rId12" Type="http://schemas.openxmlformats.org/officeDocument/2006/relationships/image" Target="../media/image50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11" Type="http://schemas.openxmlformats.org/officeDocument/2006/relationships/customXml" Target="../ink/ink3.xml"/><Relationship Id="rId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45.tiff"/><Relationship Id="rId9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45895-10FC-7341-86A3-3836AA34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3756" y="2525793"/>
            <a:ext cx="7562127" cy="903207"/>
          </a:xfrm>
        </p:spPr>
        <p:txBody>
          <a:bodyPr>
            <a:noAutofit/>
          </a:bodyPr>
          <a:lstStyle/>
          <a:p>
            <a:r>
              <a:rPr lang="fr-FR" sz="8800" b="1" dirty="0">
                <a:latin typeface="+mn-lt"/>
              </a:rPr>
              <a:t>Médias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BABE52-2752-EA43-A887-F659014F7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1378" y="3328471"/>
            <a:ext cx="6126866" cy="506975"/>
          </a:xfrm>
        </p:spPr>
        <p:txBody>
          <a:bodyPr>
            <a:noAutofit/>
          </a:bodyPr>
          <a:lstStyle/>
          <a:p>
            <a:r>
              <a:rPr lang="fr-FR" sz="4400" b="1" dirty="0"/>
              <a:t>Qui les tient en laisse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6CBB6C-72F1-2C4F-B6FD-018861B7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27" y="1192099"/>
            <a:ext cx="3039658" cy="37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A0B3082-F557-4C4E-B814-18E16868D022}"/>
                  </a:ext>
                </a:extLst>
              </p:cNvPr>
              <p:cNvSpPr txBox="1"/>
              <p:nvPr/>
            </p:nvSpPr>
            <p:spPr>
              <a:xfrm>
                <a:off x="613955" y="1690688"/>
                <a:ext cx="11578045" cy="5014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>
                    <a:effectLst/>
                  </a:rPr>
                  <a:t>Bernard Arnault </a:t>
                </a:r>
                <a:r>
                  <a:rPr lang="fr-CH" sz="2400" dirty="0">
                    <a:effectLst/>
                  </a:rPr>
                  <a:t>(l’homme le plus riche de France) </a:t>
                </a:r>
                <a:r>
                  <a:rPr lang="fr-CH" sz="2400" b="1" dirty="0">
                    <a:effectLst/>
                  </a:rPr>
                  <a:t>:</a:t>
                </a:r>
                <a:r>
                  <a:rPr lang="fr-CH" sz="2400" dirty="0">
                    <a:effectLst/>
                  </a:rPr>
                  <a:t> 16 millions d’</a:t>
                </a:r>
                <a:r>
                  <a:rPr lang="fr-CH" sz="2400" dirty="0"/>
                  <a:t>€ </a:t>
                </a:r>
                <a:r>
                  <a:rPr lang="fr-CH" sz="2400" dirty="0">
                    <a:effectLst/>
                  </a:rPr>
                  <a:t>versés à la holding UFIPAR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 Parisien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Aujourd’hui en France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Les Échos</a:t>
                </a:r>
                <a:r>
                  <a:rPr lang="fr-CH" sz="2400" dirty="0">
                    <a:effectLst/>
                  </a:rPr>
                  <a:t>) filiale de LVMH</a:t>
                </a:r>
              </a:p>
              <a:p>
                <a:pPr>
                  <a:spcAft>
                    <a:spcPts val="500"/>
                  </a:spcAft>
                </a:pPr>
                <a:endParaRPr lang="fr-CH" sz="200" b="1" dirty="0"/>
              </a:p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/>
                  <a:t>L</a:t>
                </a:r>
                <a:r>
                  <a:rPr lang="fr-CH" sz="2400" b="1" dirty="0">
                    <a:effectLst/>
                  </a:rPr>
                  <a:t>a famille Dassault :</a:t>
                </a:r>
                <a:r>
                  <a:rPr lang="fr-CH" sz="2400" dirty="0">
                    <a:effectLst/>
                  </a:rPr>
                  <a:t> 6,4 millions d’</a:t>
                </a:r>
                <a:r>
                  <a:rPr lang="fr-CH" sz="2400" dirty="0"/>
                  <a:t>€ </a:t>
                </a:r>
                <a:r>
                  <a:rPr lang="fr-CH" sz="2400" dirty="0">
                    <a:effectLst/>
                  </a:rPr>
                  <a:t>pour le Groupe Figaro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 Figaro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 Figaro Magazine</a:t>
                </a:r>
                <a:r>
                  <a:rPr lang="fr-CH" sz="2400" dirty="0">
                    <a:effectLst/>
                  </a:rPr>
                  <a:t>)</a:t>
                </a:r>
                <a:endParaRPr lang="fr-CH" sz="2400" dirty="0"/>
              </a:p>
              <a:p>
                <a:pPr>
                  <a:spcAft>
                    <a:spcPts val="500"/>
                  </a:spcAft>
                </a:pPr>
                <a:endParaRPr lang="fr-CH" sz="200" b="1" dirty="0">
                  <a:effectLst/>
                </a:endParaRPr>
              </a:p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>
                    <a:effectLst/>
                  </a:rPr>
                  <a:t>Xavier Niel, Matthieu </a:t>
                </a:r>
                <a:r>
                  <a:rPr lang="fr-CH" sz="2400" b="1" dirty="0" err="1">
                    <a:effectLst/>
                  </a:rPr>
                  <a:t>Pigasse</a:t>
                </a:r>
                <a:r>
                  <a:rPr lang="fr-CH" sz="2400" b="1" dirty="0">
                    <a:effectLst/>
                  </a:rPr>
                  <a:t>, Daniel </a:t>
                </a:r>
                <a:r>
                  <a:rPr lang="fr-CH" sz="2400" b="1" dirty="0" err="1">
                    <a:effectLst/>
                  </a:rPr>
                  <a:t>Kretinsky</a:t>
                </a:r>
                <a:r>
                  <a:rPr lang="fr-CH" sz="2400" b="1" dirty="0">
                    <a:effectLst/>
                  </a:rPr>
                  <a:t> et Madison Cox, </a:t>
                </a:r>
                <a:r>
                  <a:rPr lang="fr-CH" sz="2400" dirty="0">
                    <a:effectLst/>
                  </a:rPr>
                  <a:t>actionnaires principaux du Monde Libre, qui détient aux 3/4 </a:t>
                </a:r>
                <a:r>
                  <a:rPr lang="fr-CH" sz="2400" dirty="0"/>
                  <a:t>l</a:t>
                </a:r>
                <a:r>
                  <a:rPr lang="fr-CH" sz="2400" dirty="0">
                    <a:effectLst/>
                  </a:rPr>
                  <a:t>a société éditrice du Monde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 Monde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Télérama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Courrier International</a:t>
                </a:r>
                <a:r>
                  <a:rPr lang="fr-CH" sz="2400" dirty="0">
                    <a:effectLst/>
                  </a:rPr>
                  <a:t>) </a:t>
                </a:r>
                <a:r>
                  <a:rPr lang="fr-CH" sz="2400" b="1" dirty="0">
                    <a:effectLst/>
                  </a:rPr>
                  <a:t>: </a:t>
                </a:r>
                <a:r>
                  <a:rPr lang="fr-CH" sz="2400" dirty="0">
                    <a:effectLst/>
                  </a:rPr>
                  <a:t>6,3 millions d’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CH" sz="2400" dirty="0" smtClean="0"/>
                      <m:t>€</m:t>
                    </m:r>
                  </m:oMath>
                </a14:m>
                <a:endParaRPr lang="fr-CH" sz="2400" dirty="0">
                  <a:effectLst/>
                </a:endParaRPr>
              </a:p>
              <a:p>
                <a:pPr>
                  <a:spcAft>
                    <a:spcPts val="500"/>
                  </a:spcAft>
                </a:pPr>
                <a:endParaRPr lang="fr-CH" sz="200" b="1" dirty="0">
                  <a:effectLst/>
                </a:endParaRPr>
              </a:p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>
                    <a:effectLst/>
                  </a:rPr>
                  <a:t>Patrick </a:t>
                </a:r>
                <a:r>
                  <a:rPr lang="fr-CH" sz="2400" b="1" dirty="0" err="1">
                    <a:effectLst/>
                  </a:rPr>
                  <a:t>Drahi</a:t>
                </a:r>
                <a:r>
                  <a:rPr lang="fr-CH" sz="2400" b="1" dirty="0">
                    <a:effectLst/>
                  </a:rPr>
                  <a:t> :</a:t>
                </a:r>
                <a:r>
                  <a:rPr lang="fr-CH" sz="2400" b="1" dirty="0"/>
                  <a:t> </a:t>
                </a:r>
                <a:r>
                  <a:rPr lang="fr-CH" sz="2400" dirty="0">
                    <a:effectLst/>
                  </a:rPr>
                  <a:t> 5,9 millions d’</a:t>
                </a:r>
                <a:r>
                  <a:rPr lang="fr-CH" sz="2400" dirty="0"/>
                  <a:t>€ </a:t>
                </a:r>
                <a:r>
                  <a:rPr lang="fr-CH" sz="2400" dirty="0">
                    <a:effectLst/>
                  </a:rPr>
                  <a:t>versés à SFR Presse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Libération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L’Express</a:t>
                </a:r>
                <a:r>
                  <a:rPr lang="fr-CH" sz="2400" dirty="0">
                    <a:effectLst/>
                  </a:rPr>
                  <a:t>) </a:t>
                </a:r>
              </a:p>
              <a:p>
                <a:pPr>
                  <a:spcAft>
                    <a:spcPts val="500"/>
                  </a:spcAft>
                </a:pPr>
                <a:endParaRPr lang="fr-CH" sz="200" b="1" dirty="0">
                  <a:effectLst/>
                </a:endParaRPr>
              </a:p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>
                    <a:effectLst/>
                  </a:rPr>
                  <a:t>Arnaud Lagardère :</a:t>
                </a:r>
                <a:r>
                  <a:rPr lang="fr-CH" sz="2400" dirty="0">
                    <a:effectLst/>
                  </a:rPr>
                  <a:t> 2,1 millions d’</a:t>
                </a:r>
                <a:r>
                  <a:rPr lang="fr-CH" sz="2400" dirty="0"/>
                  <a:t>€ </a:t>
                </a:r>
                <a:r>
                  <a:rPr lang="fr-CH" sz="2400" dirty="0">
                    <a:effectLst/>
                  </a:rPr>
                  <a:t>attribués à Lagardère Media News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Paris Match</a:t>
                </a:r>
                <a:r>
                  <a:rPr lang="fr-CH" sz="2400" dirty="0">
                    <a:effectLst/>
                  </a:rPr>
                  <a:t>, 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Le JDD</a:t>
                </a:r>
                <a:r>
                  <a:rPr lang="fr-CH" sz="2400" dirty="0">
                    <a:effectLst/>
                  </a:rPr>
                  <a:t>) </a:t>
                </a:r>
              </a:p>
              <a:p>
                <a:pPr>
                  <a:spcAft>
                    <a:spcPts val="500"/>
                  </a:spcAft>
                </a:pPr>
                <a:endParaRPr lang="fr-CH" sz="200" dirty="0">
                  <a:effectLst/>
                </a:endParaRPr>
              </a:p>
              <a:p>
                <a:pPr marL="342900" indent="-342900"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fr-CH" sz="2400" b="1" dirty="0">
                    <a:effectLst/>
                  </a:rPr>
                  <a:t>Nicolas </a:t>
                </a:r>
                <a:r>
                  <a:rPr lang="fr-CH" sz="2400" b="1" dirty="0" err="1">
                    <a:effectLst/>
                  </a:rPr>
                  <a:t>Beytout</a:t>
                </a:r>
                <a:r>
                  <a:rPr lang="fr-CH" sz="2400" b="1" dirty="0">
                    <a:effectLst/>
                  </a:rPr>
                  <a:t> </a:t>
                </a:r>
                <a:r>
                  <a:rPr lang="fr-CH" sz="2400" b="1" dirty="0"/>
                  <a:t>:</a:t>
                </a:r>
                <a:r>
                  <a:rPr lang="fr-CH" sz="2400" b="1" dirty="0">
                    <a:effectLst/>
                  </a:rPr>
                  <a:t> </a:t>
                </a:r>
                <a:r>
                  <a:rPr lang="fr-CH" sz="2400" dirty="0">
                    <a:effectLst/>
                  </a:rPr>
                  <a:t>2 millions d’</a:t>
                </a:r>
                <a:r>
                  <a:rPr lang="fr-CH" sz="2400" dirty="0"/>
                  <a:t>€ </a:t>
                </a:r>
                <a:r>
                  <a:rPr lang="fr-CH" sz="2400" dirty="0">
                    <a:effectLst/>
                  </a:rPr>
                  <a:t>versés à Bey </a:t>
                </a:r>
                <a:r>
                  <a:rPr lang="fr-CH" sz="2400" dirty="0" err="1">
                    <a:effectLst/>
                  </a:rPr>
                  <a:t>Medias</a:t>
                </a:r>
                <a:r>
                  <a:rPr lang="fr-CH" sz="2400" dirty="0">
                    <a:effectLst/>
                  </a:rPr>
                  <a:t> Presse </a:t>
                </a:r>
                <a:r>
                  <a:rPr lang="fr-CH" sz="2400" dirty="0"/>
                  <a:t>&amp;</a:t>
                </a:r>
                <a:r>
                  <a:rPr lang="fr-CH" sz="2400" dirty="0">
                    <a:effectLst/>
                  </a:rPr>
                  <a:t> Internet (</a:t>
                </a:r>
                <a:r>
                  <a:rPr lang="fr-CH" sz="2400" b="1" dirty="0">
                    <a:effectLst/>
                    <a:highlight>
                      <a:srgbClr val="FFFF00"/>
                    </a:highlight>
                  </a:rPr>
                  <a:t>L’Opinion</a:t>
                </a:r>
                <a:r>
                  <a:rPr lang="fr-CH" sz="2400" dirty="0">
                    <a:effectLst/>
                  </a:rPr>
                  <a:t>)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A0B3082-F557-4C4E-B814-18E16868D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55" y="1690688"/>
                <a:ext cx="11578045" cy="5014193"/>
              </a:xfrm>
              <a:prstGeom prst="rect">
                <a:avLst/>
              </a:prstGeom>
              <a:blipFill>
                <a:blip r:embed="rId2"/>
                <a:stretch>
                  <a:fillRect l="-767" t="-758" r="-438" b="-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0D974745-69A1-B841-999C-B65665FFF7A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Les 8 (ou 9) richissimes hommes d’affaires en question :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Qui tient la laisse en Suisse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09B1C-3BBB-5F4C-BD64-17177F40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883"/>
            <a:ext cx="10825976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fr-CH" b="1" dirty="0"/>
              <a:t>Famille </a:t>
            </a:r>
            <a:r>
              <a:rPr lang="fr-CH" b="1" dirty="0" err="1"/>
              <a:t>Coninx</a:t>
            </a:r>
            <a:r>
              <a:rPr lang="fr-CH" b="1" dirty="0"/>
              <a:t> </a:t>
            </a:r>
            <a:r>
              <a:rPr lang="fr-CH" dirty="0"/>
              <a:t>(Hans Heinrich </a:t>
            </a:r>
            <a:r>
              <a:rPr lang="fr-CH" dirty="0" err="1"/>
              <a:t>Coninx</a:t>
            </a:r>
            <a:r>
              <a:rPr lang="fr-CH" dirty="0"/>
              <a:t> est un </a:t>
            </a:r>
            <a:r>
              <a:rPr lang="fr-CH" dirty="0">
                <a:highlight>
                  <a:srgbClr val="FFFF00"/>
                </a:highlight>
              </a:rPr>
              <a:t>ex-membre du conseil d'administration de la </a:t>
            </a:r>
            <a:r>
              <a:rPr lang="fr-CH" u="sng" dirty="0">
                <a:highlight>
                  <a:srgbClr val="FFFF00"/>
                </a:highlight>
              </a:rPr>
              <a:t>Banque Rothschild</a:t>
            </a:r>
            <a:r>
              <a:rPr lang="fr-CH" dirty="0"/>
              <a:t>) </a:t>
            </a:r>
            <a:r>
              <a:rPr lang="fr-CH" b="1" dirty="0"/>
              <a:t>et Pietro </a:t>
            </a:r>
            <a:r>
              <a:rPr lang="fr-CH" b="1" dirty="0" err="1"/>
              <a:t>Supino</a:t>
            </a:r>
            <a:r>
              <a:rPr lang="fr-CH" b="1" dirty="0"/>
              <a:t> </a:t>
            </a:r>
            <a:r>
              <a:rPr lang="fr-CH" dirty="0"/>
              <a:t>(Petit-fils de Werner </a:t>
            </a:r>
            <a:r>
              <a:rPr lang="fr-CH" dirty="0" err="1"/>
              <a:t>Coninx</a:t>
            </a:r>
            <a:r>
              <a:rPr lang="fr-CH" dirty="0"/>
              <a:t>, </a:t>
            </a:r>
            <a:r>
              <a:rPr lang="fr-CH" dirty="0" err="1"/>
              <a:t>Bilderberg</a:t>
            </a:r>
            <a:r>
              <a:rPr lang="fr-CH" dirty="0"/>
              <a:t> 2019) </a:t>
            </a:r>
            <a:r>
              <a:rPr lang="fr-CH" b="1" dirty="0"/>
              <a:t>: TX Group </a:t>
            </a:r>
            <a:r>
              <a:rPr lang="fr-CH" dirty="0"/>
              <a:t>(ex-</a:t>
            </a:r>
            <a:r>
              <a:rPr lang="fr-CH" dirty="0" err="1"/>
              <a:t>Tamedia</a:t>
            </a:r>
            <a:r>
              <a:rPr lang="fr-CH" dirty="0"/>
              <a:t>) </a:t>
            </a:r>
          </a:p>
          <a:p>
            <a:pPr marL="0" indent="0">
              <a:buNone/>
            </a:pPr>
            <a:r>
              <a:rPr lang="fr-CH" sz="2400" dirty="0"/>
              <a:t>=&gt;</a:t>
            </a:r>
            <a:r>
              <a:rPr lang="fr-CH" dirty="0"/>
              <a:t> </a:t>
            </a:r>
            <a:r>
              <a:rPr lang="fr-CH" sz="2400" dirty="0">
                <a:highlight>
                  <a:srgbClr val="FFFF00"/>
                </a:highlight>
              </a:rPr>
              <a:t>20minutes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Tribune de Genève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24 heures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Le Matin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Bilan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Femina</a:t>
            </a:r>
            <a:r>
              <a:rPr lang="fr-CH" sz="2400" dirty="0"/>
              <a:t>, </a:t>
            </a:r>
            <a:r>
              <a:rPr lang="fr-CH" sz="2400" dirty="0" err="1">
                <a:highlight>
                  <a:srgbClr val="FFFF00"/>
                </a:highlight>
              </a:rPr>
              <a:t>Teletop</a:t>
            </a:r>
            <a:r>
              <a:rPr lang="fr-CH" sz="2400" dirty="0">
                <a:highlight>
                  <a:srgbClr val="FFFF00"/>
                </a:highlight>
              </a:rPr>
              <a:t> Matin</a:t>
            </a:r>
            <a:r>
              <a:rPr lang="fr-CH" sz="2400" dirty="0"/>
              <a:t>, </a:t>
            </a:r>
            <a:r>
              <a:rPr lang="fr-CH" sz="2400" dirty="0" err="1">
                <a:highlight>
                  <a:srgbClr val="FFFF00"/>
                </a:highlight>
              </a:rPr>
              <a:t>Tages-Anzeiger</a:t>
            </a:r>
            <a:r>
              <a:rPr lang="fr-CH" sz="2400" dirty="0"/>
              <a:t>, </a:t>
            </a:r>
            <a:r>
              <a:rPr lang="fr-CH" sz="2400" dirty="0">
                <a:highlight>
                  <a:srgbClr val="FFFF00"/>
                </a:highlight>
              </a:rPr>
              <a:t>Berner-</a:t>
            </a:r>
            <a:r>
              <a:rPr lang="fr-CH" sz="2400" dirty="0" err="1">
                <a:highlight>
                  <a:srgbClr val="FFFF00"/>
                </a:highlight>
              </a:rPr>
              <a:t>zeitung</a:t>
            </a:r>
            <a:r>
              <a:rPr lang="fr-CH" sz="2400" dirty="0"/>
              <a:t>, </a:t>
            </a:r>
            <a:r>
              <a:rPr lang="fr-CH" sz="2400" dirty="0" err="1"/>
              <a:t>etc</a:t>
            </a:r>
            <a:r>
              <a:rPr lang="fr-CH" sz="2400" dirty="0"/>
              <a:t> </a:t>
            </a:r>
            <a:r>
              <a:rPr lang="fr-CH" sz="2400" b="1" dirty="0"/>
              <a:t>(«touche 80% de la population suisse» !)</a:t>
            </a:r>
          </a:p>
          <a:p>
            <a:pPr marL="0" indent="0">
              <a:buNone/>
            </a:pPr>
            <a:endParaRPr lang="fr-CH" sz="800" dirty="0"/>
          </a:p>
          <a:p>
            <a:pPr>
              <a:buFont typeface="Wingdings" pitchFamily="2" charset="2"/>
              <a:buChar char="§"/>
            </a:pPr>
            <a:r>
              <a:rPr lang="fr-CH" b="1" dirty="0" err="1"/>
              <a:t>Ringier</a:t>
            </a:r>
            <a:r>
              <a:rPr lang="fr-CH" b="1" dirty="0"/>
              <a:t>-Springer-</a:t>
            </a:r>
            <a:r>
              <a:rPr lang="fr-CH" b="1" dirty="0" err="1"/>
              <a:t>Kretinsky</a:t>
            </a:r>
            <a:r>
              <a:rPr lang="fr-CH" dirty="0"/>
              <a:t> (Daniel </a:t>
            </a:r>
            <a:r>
              <a:rPr lang="fr-CH" dirty="0" err="1"/>
              <a:t>Kretinsky</a:t>
            </a:r>
            <a:r>
              <a:rPr lang="fr-CH" dirty="0"/>
              <a:t> a racheté en mars 2020 les médias codétenus par Axel Springer et </a:t>
            </a:r>
            <a:r>
              <a:rPr lang="fr-CH" dirty="0" err="1"/>
              <a:t>Ringier</a:t>
            </a:r>
            <a:r>
              <a:rPr lang="fr-CH" dirty="0"/>
              <a:t> pour 170 millions d' €) </a:t>
            </a:r>
          </a:p>
          <a:p>
            <a:pPr marL="0" indent="0">
              <a:buNone/>
            </a:pPr>
            <a:r>
              <a:rPr lang="fr-CH" sz="2400" dirty="0"/>
              <a:t>=&gt; </a:t>
            </a:r>
            <a:r>
              <a:rPr lang="fr-CH" sz="2400" dirty="0">
                <a:highlight>
                  <a:srgbClr val="FFFF00"/>
                </a:highlight>
              </a:rPr>
              <a:t>L’illustré</a:t>
            </a:r>
            <a:r>
              <a:rPr lang="fr-CH" sz="2400" dirty="0"/>
              <a:t>, </a:t>
            </a:r>
            <a:r>
              <a:rPr lang="fr-CH" sz="2400" b="1" i="1" dirty="0" err="1">
                <a:highlight>
                  <a:srgbClr val="FFFF00"/>
                </a:highlight>
              </a:rPr>
              <a:t>feu</a:t>
            </a:r>
            <a:r>
              <a:rPr lang="fr-CH" sz="2400" dirty="0" err="1">
                <a:highlight>
                  <a:srgbClr val="FFFF00"/>
                </a:highlight>
              </a:rPr>
              <a:t>-L’Hebdo</a:t>
            </a:r>
            <a:r>
              <a:rPr lang="fr-CH" sz="2400" dirty="0">
                <a:highlight>
                  <a:srgbClr val="FFFF00"/>
                </a:highlight>
              </a:rPr>
              <a:t> </a:t>
            </a:r>
            <a:r>
              <a:rPr lang="fr-CH" sz="2400" dirty="0"/>
              <a:t>(fin en fév. 2017)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7566663" y="670220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</p:spTree>
    <p:extLst>
      <p:ext uri="{BB962C8B-B14F-4D97-AF65-F5344CB8AC3E}">
        <p14:creationId xmlns:p14="http://schemas.microsoft.com/office/powerpoint/2010/main" val="36805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Qui tient la laisse en Suisse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09B1C-3BBB-5F4C-BD64-17177F40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883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fr-CH" b="1" dirty="0"/>
              <a:t>Fondation </a:t>
            </a:r>
            <a:r>
              <a:rPr lang="fr-CH" b="1" dirty="0" err="1"/>
              <a:t>Aventinus</a:t>
            </a:r>
            <a:r>
              <a:rPr lang="fr-CH" b="1" dirty="0"/>
              <a:t> </a:t>
            </a:r>
            <a:r>
              <a:rPr lang="fr-CH" sz="2400" dirty="0"/>
              <a:t>(La Fondation </a:t>
            </a:r>
            <a:r>
              <a:rPr lang="fr-CH" sz="2400" dirty="0" err="1"/>
              <a:t>Aventinus</a:t>
            </a:r>
            <a:r>
              <a:rPr lang="fr-CH" sz="2400" dirty="0"/>
              <a:t> a pour </a:t>
            </a:r>
            <a:r>
              <a:rPr lang="fr-CH" sz="2400" u="sng" dirty="0"/>
              <a:t>but principal</a:t>
            </a:r>
            <a:r>
              <a:rPr lang="fr-CH" sz="2400" dirty="0"/>
              <a:t> de soutenir et </a:t>
            </a:r>
            <a:r>
              <a:rPr lang="fr-CH" sz="2400" u="sng" dirty="0"/>
              <a:t>stimuler l’existence d’une presse et de médias autonomes</a:t>
            </a:r>
            <a:r>
              <a:rPr lang="fr-CH" sz="2400" dirty="0"/>
              <a:t>) </a:t>
            </a:r>
            <a:r>
              <a:rPr lang="fr-CH" b="1" dirty="0"/>
              <a:t>: </a:t>
            </a:r>
            <a:r>
              <a:rPr lang="fr-CH" dirty="0"/>
              <a:t>soutenue par les fondations </a:t>
            </a:r>
            <a:r>
              <a:rPr lang="fr-CH" b="1" dirty="0" err="1"/>
              <a:t>Wilsdorf</a:t>
            </a:r>
            <a:r>
              <a:rPr lang="fr-CH" b="1" dirty="0"/>
              <a:t> </a:t>
            </a:r>
            <a:r>
              <a:rPr lang="fr-CH" dirty="0"/>
              <a:t>(fondateur de Rolex), </a:t>
            </a:r>
            <a:r>
              <a:rPr lang="fr-CH" b="1" dirty="0"/>
              <a:t>Leenards et Jan </a:t>
            </a:r>
            <a:r>
              <a:rPr lang="fr-CH" b="1" dirty="0" err="1"/>
              <a:t>Michalski</a:t>
            </a:r>
            <a:r>
              <a:rPr lang="fr-CH" b="1" dirty="0"/>
              <a:t>, et par des banquiers privés </a:t>
            </a:r>
            <a:r>
              <a:rPr lang="fr-CH" dirty="0"/>
              <a:t>(lesquels ?)                           </a:t>
            </a:r>
          </a:p>
          <a:p>
            <a:pPr marL="0" indent="0">
              <a:buNone/>
            </a:pPr>
            <a:r>
              <a:rPr lang="fr-CH" dirty="0"/>
              <a:t>=&gt; </a:t>
            </a:r>
            <a:r>
              <a:rPr lang="fr-CH" sz="2400" dirty="0">
                <a:highlight>
                  <a:srgbClr val="FFFF00"/>
                </a:highlight>
              </a:rPr>
              <a:t>Le Temps </a:t>
            </a:r>
            <a:r>
              <a:rPr lang="fr-CH" sz="2400" dirty="0"/>
              <a:t>(depuis le 1.1.21 - ex-</a:t>
            </a:r>
            <a:r>
              <a:rPr lang="fr-CH" sz="2400" dirty="0" err="1"/>
              <a:t>Ringier</a:t>
            </a:r>
            <a:r>
              <a:rPr lang="fr-CH" sz="2400" dirty="0"/>
              <a:t>-Springer), </a:t>
            </a:r>
            <a:r>
              <a:rPr lang="fr-CH" sz="2400" dirty="0">
                <a:highlight>
                  <a:srgbClr val="FFFF00"/>
                </a:highlight>
              </a:rPr>
              <a:t>Heidi News </a:t>
            </a:r>
          </a:p>
          <a:p>
            <a:pPr>
              <a:buFont typeface="Wingdings" pitchFamily="2" charset="2"/>
              <a:buChar char="§"/>
            </a:pPr>
            <a:endParaRPr lang="fr-CH" sz="800" dirty="0">
              <a:highlight>
                <a:srgbClr val="FFFF00"/>
              </a:highlight>
            </a:endParaRPr>
          </a:p>
          <a:p>
            <a:pPr>
              <a:buFont typeface="Wingdings" pitchFamily="2" charset="2"/>
              <a:buChar char="§"/>
            </a:pPr>
            <a:r>
              <a:rPr lang="fr-CH" b="1" dirty="0"/>
              <a:t>NZZ-</a:t>
            </a:r>
            <a:r>
              <a:rPr lang="fr-CH" b="1" dirty="0" err="1"/>
              <a:t>Mediengruppe</a:t>
            </a:r>
            <a:r>
              <a:rPr lang="fr-CH" b="1" dirty="0"/>
              <a:t> :</a:t>
            </a:r>
            <a:r>
              <a:rPr lang="fr-CH" i="1" dirty="0"/>
              <a:t> </a:t>
            </a:r>
            <a:r>
              <a:rPr lang="fr-CH" dirty="0"/>
              <a:t>actionnaires </a:t>
            </a:r>
            <a:r>
              <a:rPr lang="fr-CH" b="1" dirty="0"/>
              <a:t>TX-Group</a:t>
            </a:r>
            <a:r>
              <a:rPr lang="fr-CH" dirty="0"/>
              <a:t>, </a:t>
            </a:r>
            <a:r>
              <a:rPr lang="fr-CH" b="1" dirty="0" err="1"/>
              <a:t>Ringier</a:t>
            </a:r>
            <a:r>
              <a:rPr lang="fr-CH" dirty="0"/>
              <a:t>, </a:t>
            </a:r>
            <a:r>
              <a:rPr lang="fr-CH" b="1" dirty="0" err="1"/>
              <a:t>Swiss</a:t>
            </a:r>
            <a:r>
              <a:rPr lang="fr-CH" b="1" dirty="0"/>
              <a:t> </a:t>
            </a:r>
            <a:r>
              <a:rPr lang="fr-CH" b="1" dirty="0" err="1"/>
              <a:t>economic</a:t>
            </a:r>
            <a:r>
              <a:rPr lang="fr-CH" b="1" dirty="0"/>
              <a:t> Forum</a:t>
            </a:r>
            <a:r>
              <a:rPr lang="fr-CH" dirty="0"/>
              <a:t>, …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r-CH" dirty="0"/>
              <a:t>=&gt; </a:t>
            </a:r>
            <a:r>
              <a:rPr lang="fr-CH" sz="2400" dirty="0">
                <a:highlight>
                  <a:srgbClr val="FFFF00"/>
                </a:highlight>
              </a:rPr>
              <a:t>Die </a:t>
            </a:r>
            <a:r>
              <a:rPr lang="fr-CH" sz="2400" dirty="0" err="1">
                <a:highlight>
                  <a:srgbClr val="FFFF00"/>
                </a:highlight>
              </a:rPr>
              <a:t>neue</a:t>
            </a:r>
            <a:r>
              <a:rPr lang="fr-CH" sz="2400" dirty="0">
                <a:highlight>
                  <a:srgbClr val="FFFF00"/>
                </a:highlight>
              </a:rPr>
              <a:t> </a:t>
            </a:r>
            <a:r>
              <a:rPr lang="fr-CH" sz="2400" dirty="0" err="1">
                <a:highlight>
                  <a:srgbClr val="FFFF00"/>
                </a:highlight>
              </a:rPr>
              <a:t>Schulpraxis</a:t>
            </a:r>
            <a:r>
              <a:rPr lang="fr-CH" sz="2400" dirty="0"/>
              <a:t> (magazine scolaire suisse, jusqu’à 2019), </a:t>
            </a:r>
            <a:r>
              <a:rPr lang="fr-CH" sz="2400" dirty="0">
                <a:highlight>
                  <a:srgbClr val="FFFF00"/>
                </a:highlight>
              </a:rPr>
              <a:t>Smash</a:t>
            </a:r>
            <a:r>
              <a:rPr lang="fr-CH" sz="2400" dirty="0"/>
              <a:t> (magazine de tennis), </a:t>
            </a:r>
            <a:r>
              <a:rPr lang="fr-CH" sz="2400" dirty="0">
                <a:highlight>
                  <a:srgbClr val="FFFF00"/>
                </a:highlight>
              </a:rPr>
              <a:t>Pack </a:t>
            </a:r>
            <a:r>
              <a:rPr lang="fr-CH" sz="2400" dirty="0" err="1">
                <a:highlight>
                  <a:srgbClr val="FFFF00"/>
                </a:highlight>
              </a:rPr>
              <a:t>aktuell</a:t>
            </a:r>
            <a:r>
              <a:rPr lang="fr-CH" sz="2400" dirty="0"/>
              <a:t> (emballages), </a:t>
            </a:r>
            <a:r>
              <a:rPr lang="fr-CH" sz="2400" dirty="0" err="1">
                <a:highlight>
                  <a:srgbClr val="FFFF00"/>
                </a:highlight>
              </a:rPr>
              <a:t>eLFORUM</a:t>
            </a:r>
            <a:r>
              <a:rPr lang="fr-CH" sz="2400" dirty="0"/>
              <a:t> (électronique), </a:t>
            </a:r>
            <a:r>
              <a:rPr lang="fr-CH" sz="2400" dirty="0">
                <a:highlight>
                  <a:srgbClr val="FFFF00"/>
                </a:highlight>
              </a:rPr>
              <a:t>Schweizer Soldat</a:t>
            </a:r>
            <a:r>
              <a:rPr lang="fr-CH" sz="2400" dirty="0"/>
              <a:t> (événements de politique militaire &amp; de sécurité), </a:t>
            </a:r>
            <a:r>
              <a:rPr lang="fr-CH" sz="2400" dirty="0" err="1">
                <a:highlight>
                  <a:srgbClr val="FFFF00"/>
                </a:highlight>
              </a:rPr>
              <a:t>Textil</a:t>
            </a:r>
            <a:r>
              <a:rPr lang="fr-CH" sz="2400" dirty="0">
                <a:highlight>
                  <a:srgbClr val="FFFF00"/>
                </a:highlight>
              </a:rPr>
              <a:t>-Revue</a:t>
            </a:r>
            <a:r>
              <a:rPr lang="fr-CH" sz="2400" dirty="0"/>
              <a:t> (industrie textile), </a:t>
            </a:r>
            <a:r>
              <a:rPr lang="fr-CH" sz="2400" dirty="0" err="1">
                <a:highlight>
                  <a:srgbClr val="FFFF00"/>
                </a:highlight>
              </a:rPr>
              <a:t>Persorama</a:t>
            </a:r>
            <a:r>
              <a:rPr lang="fr-CH" sz="2400" dirty="0"/>
              <a:t> (ressources humaines), etc.</a:t>
            </a:r>
            <a:endParaRPr lang="fr-CH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7566663" y="670220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</p:spTree>
    <p:extLst>
      <p:ext uri="{BB962C8B-B14F-4D97-AF65-F5344CB8AC3E}">
        <p14:creationId xmlns:p14="http://schemas.microsoft.com/office/powerpoint/2010/main" val="20025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A5E7701-B7D3-EE46-AF1F-FDB992EF8155}"/>
              </a:ext>
            </a:extLst>
          </p:cNvPr>
          <p:cNvSpPr txBox="1"/>
          <p:nvPr/>
        </p:nvSpPr>
        <p:spPr>
          <a:xfrm>
            <a:off x="7875010" y="562910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A3E5EB-4322-9B4C-A455-14BBBEB3158D}"/>
              </a:ext>
            </a:extLst>
          </p:cNvPr>
          <p:cNvSpPr txBox="1"/>
          <p:nvPr/>
        </p:nvSpPr>
        <p:spPr>
          <a:xfrm>
            <a:off x="623593" y="587775"/>
            <a:ext cx="9246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latin typeface="+mn-lt"/>
              </a:rPr>
              <a:t>Financement des médias par l’Etat</a:t>
            </a:r>
            <a:endParaRPr lang="fr-FR" sz="4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95E42A-894C-7149-90DD-0635B9B2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93" y="1951336"/>
            <a:ext cx="1574800" cy="698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FE5D86-8234-9B4B-809A-150C6C32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3" y="3171317"/>
            <a:ext cx="5130800" cy="18288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F20FDF4-8479-4745-AFDF-CA72E0885444}"/>
              </a:ext>
            </a:extLst>
          </p:cNvPr>
          <p:cNvSpPr txBox="1"/>
          <p:nvPr/>
        </p:nvSpPr>
        <p:spPr>
          <a:xfrm>
            <a:off x="2321661" y="2008198"/>
            <a:ext cx="754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/>
              <a:t>p</a:t>
            </a:r>
            <a:r>
              <a:rPr lang="fr-FR" sz="3200" b="1" dirty="0">
                <a:latin typeface="+mn-lt"/>
              </a:rPr>
              <a:t>erçoit la redevance TV/Radio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40B7DE-D17F-0544-A73D-89A6FBFF84BB}"/>
              </a:ext>
            </a:extLst>
          </p:cNvPr>
          <p:cNvSpPr txBox="1"/>
          <p:nvPr/>
        </p:nvSpPr>
        <p:spPr>
          <a:xfrm>
            <a:off x="2321661" y="2529679"/>
            <a:ext cx="60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+mn-lt"/>
              </a:rPr>
              <a:t>même si on n’a pas de TV ou de radio …</a:t>
            </a:r>
            <a:endParaRPr lang="fr-FR" sz="2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7CA827-84DC-7A41-B339-1AC0CE0F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354" y="4302694"/>
            <a:ext cx="3583941" cy="1105328"/>
          </a:xfrm>
          <a:prstGeom prst="rect">
            <a:avLst/>
          </a:prstGeom>
        </p:spPr>
      </p:pic>
      <p:sp>
        <p:nvSpPr>
          <p:cNvPr id="20" name="Virage 19">
            <a:extLst>
              <a:ext uri="{FF2B5EF4-FFF2-40B4-BE49-F238E27FC236}">
                <a16:creationId xmlns:a16="http://schemas.microsoft.com/office/drawing/2014/main" id="{2136C0BD-31BD-7E4C-971B-C102C12EAA39}"/>
              </a:ext>
            </a:extLst>
          </p:cNvPr>
          <p:cNvSpPr/>
          <p:nvPr/>
        </p:nvSpPr>
        <p:spPr>
          <a:xfrm rot="5400000">
            <a:off x="6255587" y="3313950"/>
            <a:ext cx="861568" cy="11807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E66531-6323-F046-93D6-2C0781155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647" y="5246607"/>
            <a:ext cx="4651183" cy="11653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C40729F-38DF-6840-8CD6-8F242AE0B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490" y="1552414"/>
            <a:ext cx="2656840" cy="1375195"/>
          </a:xfrm>
          <a:prstGeom prst="rect">
            <a:avLst/>
          </a:prstGeom>
        </p:spPr>
      </p:pic>
      <p:sp>
        <p:nvSpPr>
          <p:cNvPr id="22" name="Flèche vers le haut 21">
            <a:extLst>
              <a:ext uri="{FF2B5EF4-FFF2-40B4-BE49-F238E27FC236}">
                <a16:creationId xmlns:a16="http://schemas.microsoft.com/office/drawing/2014/main" id="{B77C1403-31BF-794C-B506-C5805C306D47}"/>
              </a:ext>
            </a:extLst>
          </p:cNvPr>
          <p:cNvSpPr/>
          <p:nvPr/>
        </p:nvSpPr>
        <p:spPr>
          <a:xfrm flipH="1">
            <a:off x="8920841" y="3168857"/>
            <a:ext cx="444137" cy="9425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1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7" grpId="0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A5E7701-B7D3-EE46-AF1F-FDB992EF8155}"/>
              </a:ext>
            </a:extLst>
          </p:cNvPr>
          <p:cNvSpPr txBox="1"/>
          <p:nvPr/>
        </p:nvSpPr>
        <p:spPr>
          <a:xfrm>
            <a:off x="7875010" y="562910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A3E5EB-4322-9B4C-A455-14BBBEB3158D}"/>
              </a:ext>
            </a:extLst>
          </p:cNvPr>
          <p:cNvSpPr txBox="1"/>
          <p:nvPr/>
        </p:nvSpPr>
        <p:spPr>
          <a:xfrm>
            <a:off x="597468" y="472424"/>
            <a:ext cx="9246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latin typeface="+mn-lt"/>
              </a:rPr>
              <a:t>Financement des médias par l’Etat</a:t>
            </a:r>
            <a:endParaRPr lang="fr-FR" sz="40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C40729F-38DF-6840-8CD6-8F242AE0B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093" y="2053805"/>
            <a:ext cx="2656840" cy="137519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0E1B98C-5A13-B343-86E3-D4E57AF1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13" y="2558358"/>
            <a:ext cx="736600" cy="3695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3A7A0C-4E02-F941-9F2E-179B8CCDE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446" y="4145858"/>
            <a:ext cx="762000" cy="2108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0B879C-3AFC-BB4F-BD7B-741D072ED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52" y="4797025"/>
            <a:ext cx="711200" cy="1473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207A34-F85B-FE42-8CD3-4F543CC46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682" y="3771752"/>
            <a:ext cx="1381661" cy="24823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D65917-D521-E145-AB24-7FB292E81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7584" y="4164557"/>
            <a:ext cx="1100741" cy="21081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8E6F77-B154-E041-914C-6499E90A6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191" y="4543420"/>
            <a:ext cx="723900" cy="1727200"/>
          </a:xfrm>
          <a:prstGeom prst="rect">
            <a:avLst/>
          </a:prstGeom>
        </p:spPr>
      </p:pic>
      <p:sp>
        <p:nvSpPr>
          <p:cNvPr id="16" name="Flèche vers le haut 15">
            <a:extLst>
              <a:ext uri="{FF2B5EF4-FFF2-40B4-BE49-F238E27FC236}">
                <a16:creationId xmlns:a16="http://schemas.microsoft.com/office/drawing/2014/main" id="{019A64B3-A6A2-AD48-9494-B16FDE2C5C8F}"/>
              </a:ext>
            </a:extLst>
          </p:cNvPr>
          <p:cNvSpPr/>
          <p:nvPr/>
        </p:nvSpPr>
        <p:spPr>
          <a:xfrm rot="6669040">
            <a:off x="7809890" y="2114691"/>
            <a:ext cx="442244" cy="13941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haut 22">
            <a:extLst>
              <a:ext uri="{FF2B5EF4-FFF2-40B4-BE49-F238E27FC236}">
                <a16:creationId xmlns:a16="http://schemas.microsoft.com/office/drawing/2014/main" id="{E1F0F864-1A95-BB47-A88A-3D685BE5CC36}"/>
              </a:ext>
            </a:extLst>
          </p:cNvPr>
          <p:cNvSpPr/>
          <p:nvPr/>
        </p:nvSpPr>
        <p:spPr>
          <a:xfrm rot="8379231">
            <a:off x="7240405" y="2799156"/>
            <a:ext cx="442244" cy="8010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haut 23">
            <a:extLst>
              <a:ext uri="{FF2B5EF4-FFF2-40B4-BE49-F238E27FC236}">
                <a16:creationId xmlns:a16="http://schemas.microsoft.com/office/drawing/2014/main" id="{A040D94C-F8C2-AF4C-9D5E-C0E36FBBAD74}"/>
              </a:ext>
            </a:extLst>
          </p:cNvPr>
          <p:cNvSpPr/>
          <p:nvPr/>
        </p:nvSpPr>
        <p:spPr>
          <a:xfrm rot="10800000">
            <a:off x="6147571" y="3583924"/>
            <a:ext cx="442244" cy="5806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haut 24">
            <a:extLst>
              <a:ext uri="{FF2B5EF4-FFF2-40B4-BE49-F238E27FC236}">
                <a16:creationId xmlns:a16="http://schemas.microsoft.com/office/drawing/2014/main" id="{5AB95E7D-1156-ED43-812D-26F5A6E36C8C}"/>
              </a:ext>
            </a:extLst>
          </p:cNvPr>
          <p:cNvSpPr/>
          <p:nvPr/>
        </p:nvSpPr>
        <p:spPr>
          <a:xfrm rot="14971098">
            <a:off x="2839383" y="1826371"/>
            <a:ext cx="442244" cy="20950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haut 26">
            <a:extLst>
              <a:ext uri="{FF2B5EF4-FFF2-40B4-BE49-F238E27FC236}">
                <a16:creationId xmlns:a16="http://schemas.microsoft.com/office/drawing/2014/main" id="{96F5BA5A-B933-434B-8B6B-28A0807F8093}"/>
              </a:ext>
            </a:extLst>
          </p:cNvPr>
          <p:cNvSpPr/>
          <p:nvPr/>
        </p:nvSpPr>
        <p:spPr>
          <a:xfrm rot="14007040">
            <a:off x="3267421" y="2893241"/>
            <a:ext cx="442244" cy="12067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e haut 27">
            <a:extLst>
              <a:ext uri="{FF2B5EF4-FFF2-40B4-BE49-F238E27FC236}">
                <a16:creationId xmlns:a16="http://schemas.microsoft.com/office/drawing/2014/main" id="{607727BA-F505-2940-8C64-41814C54F1F1}"/>
              </a:ext>
            </a:extLst>
          </p:cNvPr>
          <p:cNvSpPr/>
          <p:nvPr/>
        </p:nvSpPr>
        <p:spPr>
          <a:xfrm rot="12686335">
            <a:off x="4364023" y="3569672"/>
            <a:ext cx="442244" cy="1082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D9F38C2-74BF-C24D-A868-722E82749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708" y="1185338"/>
            <a:ext cx="4991283" cy="8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C9743C-164F-8843-B8B3-022FE527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3429000"/>
            <a:ext cx="5411608" cy="17076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0FEA0A-8513-AF44-AC26-FBD5E208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699"/>
            <a:ext cx="6007100" cy="6540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4" y="2079386"/>
            <a:ext cx="5791654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La Loi COVID-19 </a:t>
            </a:r>
            <a:br>
              <a:rPr lang="fr-FR" b="1" dirty="0">
                <a:latin typeface="+mn-lt"/>
              </a:rPr>
            </a:br>
            <a:r>
              <a:rPr lang="fr-FR" sz="3100" b="1" dirty="0">
                <a:latin typeface="+mn-lt"/>
              </a:rPr>
              <a:t>« acceptée par le peuple » le 13 juin </a:t>
            </a:r>
            <a:br>
              <a:rPr lang="fr-FR" sz="3100" b="1" dirty="0">
                <a:latin typeface="+mn-lt"/>
              </a:rPr>
            </a:br>
            <a:r>
              <a:rPr lang="fr-FR" sz="3100" b="1" dirty="0">
                <a:latin typeface="+mn-lt"/>
              </a:rPr>
              <a:t>&amp; le 28 novembre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A5E7701-B7D3-EE46-AF1F-FDB992EF8155}"/>
              </a:ext>
            </a:extLst>
          </p:cNvPr>
          <p:cNvSpPr txBox="1"/>
          <p:nvPr/>
        </p:nvSpPr>
        <p:spPr>
          <a:xfrm>
            <a:off x="2597616" y="1224630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A3E5EB-4322-9B4C-A455-14BBBEB3158D}"/>
              </a:ext>
            </a:extLst>
          </p:cNvPr>
          <p:cNvSpPr txBox="1"/>
          <p:nvPr/>
        </p:nvSpPr>
        <p:spPr>
          <a:xfrm>
            <a:off x="623594" y="562910"/>
            <a:ext cx="60938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latin typeface="+mn-lt"/>
              </a:rPr>
              <a:t>Financement des médias </a:t>
            </a:r>
          </a:p>
          <a:p>
            <a:r>
              <a:rPr lang="fr-FR" sz="4000" b="1" dirty="0">
                <a:latin typeface="+mn-lt"/>
              </a:rPr>
              <a:t>par l’Etat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0211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5106EC6-BA91-1A42-B3A5-AFD85D1E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8" y="1279705"/>
            <a:ext cx="5251538" cy="23529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Une autres Loi pour soutenir encore </a:t>
            </a:r>
            <a:r>
              <a:rPr lang="fr-FR" sz="5400" b="1" dirty="0">
                <a:latin typeface="+mn-lt"/>
              </a:rPr>
              <a:t>+</a:t>
            </a:r>
            <a:r>
              <a:rPr lang="fr-FR" b="1" dirty="0">
                <a:latin typeface="+mn-lt"/>
              </a:rPr>
              <a:t> les médias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2380523" y="1009395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8FF150-1549-604E-9158-AF12B73E425B}"/>
              </a:ext>
            </a:extLst>
          </p:cNvPr>
          <p:cNvSpPr txBox="1"/>
          <p:nvPr/>
        </p:nvSpPr>
        <p:spPr>
          <a:xfrm>
            <a:off x="4030437" y="4239100"/>
            <a:ext cx="69200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0" i="0" dirty="0">
                <a:effectLst/>
                <a:highlight>
                  <a:srgbClr val="FFFF00"/>
                </a:highlight>
                <a:latin typeface="Lato" panose="020F0502020204030204" pitchFamily="34" charset="0"/>
              </a:rPr>
              <a:t>« </a:t>
            </a:r>
            <a:r>
              <a:rPr lang="fr-CH" sz="2400" b="1" i="0" dirty="0">
                <a:effectLst/>
                <a:highlight>
                  <a:srgbClr val="FFFF00"/>
                </a:highlight>
                <a:latin typeface="Lato" panose="020F0502020204030204" pitchFamily="34" charset="0"/>
              </a:rPr>
              <a:t>Sous pression financièrement, les médias suisses doivent être soutenus davantage</a:t>
            </a:r>
            <a:r>
              <a:rPr lang="fr-CH" sz="2400" b="0" i="0" dirty="0">
                <a:effectLst/>
                <a:highlight>
                  <a:srgbClr val="FFFF00"/>
                </a:highlight>
                <a:latin typeface="Lato" panose="020F0502020204030204" pitchFamily="34" charset="0"/>
              </a:rPr>
              <a:t>. »</a:t>
            </a:r>
          </a:p>
          <a:p>
            <a:r>
              <a:rPr lang="fr-CH" sz="2400" b="0" i="0" dirty="0">
                <a:effectLst/>
                <a:latin typeface="Lato" panose="020F0502020204030204" pitchFamily="34" charset="0"/>
              </a:rPr>
              <a:t>La conseillère fédérale </a:t>
            </a:r>
            <a:r>
              <a:rPr lang="fr-CH" sz="2400" b="0" i="0" dirty="0" err="1">
                <a:effectLst/>
                <a:latin typeface="Lato" panose="020F0502020204030204" pitchFamily="34" charset="0"/>
              </a:rPr>
              <a:t>Simonetta</a:t>
            </a:r>
            <a:r>
              <a:rPr lang="fr-CH" sz="2400" b="0" i="0" dirty="0">
                <a:effectLst/>
                <a:latin typeface="Lato" panose="020F0502020204030204" pitchFamily="34" charset="0"/>
              </a:rPr>
              <a:t> </a:t>
            </a:r>
            <a:r>
              <a:rPr lang="fr-CH" sz="2400" b="0" i="0" dirty="0" err="1">
                <a:effectLst/>
                <a:latin typeface="Lato" panose="020F0502020204030204" pitchFamily="34" charset="0"/>
              </a:rPr>
              <a:t>Sommaruga</a:t>
            </a:r>
            <a:r>
              <a:rPr lang="fr-CH" sz="2400" b="0" i="0" dirty="0">
                <a:effectLst/>
                <a:latin typeface="Lato" panose="020F0502020204030204" pitchFamily="34" charset="0"/>
              </a:rPr>
              <a:t> a défendu jeudi un paquet prévoyant </a:t>
            </a:r>
            <a:r>
              <a:rPr lang="fr-CH" sz="2400" b="1" i="0" dirty="0">
                <a:effectLst/>
                <a:latin typeface="Lato" panose="020F0502020204030204" pitchFamily="34" charset="0"/>
              </a:rPr>
              <a:t>une hausse des aides de 151 millions de francs </a:t>
            </a:r>
            <a:r>
              <a:rPr lang="fr-CH" sz="2400" b="0" i="0" dirty="0">
                <a:effectLst/>
                <a:latin typeface="Lato" panose="020F0502020204030204" pitchFamily="34" charset="0"/>
              </a:rPr>
              <a:t>par année, afin de renforcer la diversité médiatique.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8F3CB5-B2AF-8141-8145-C30AD335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03" y="4239100"/>
            <a:ext cx="2910841" cy="21907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4909B5-E413-094C-9D95-7A99C1E85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75092"/>
            <a:ext cx="5695494" cy="8360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A7012F-864F-AE49-B31E-8884642AB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433" y="2943292"/>
            <a:ext cx="1244600" cy="431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560CCD-2DEF-E44B-BF57-DF43CB6B3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03" y="2670642"/>
            <a:ext cx="3232330" cy="6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Le 13 février 2022 : NON !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6863443" y="652866"/>
            <a:ext cx="806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6000" dirty="0"/>
              <a:t>🇨🇭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9BD300-0690-584A-BDCC-CDDE5EC2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2208"/>
            <a:ext cx="5152028" cy="27471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FA9A05-1084-164C-891E-421320652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63" y="2773498"/>
            <a:ext cx="4775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7162300-31CB-CC44-8317-F227841D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63" y="698137"/>
            <a:ext cx="2286000" cy="863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E01B2F-A67E-2041-BD74-D3633CA38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5" y="1480594"/>
            <a:ext cx="5168890" cy="109764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8926205-AC02-7D43-87F3-6047C8F7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583" y="531631"/>
            <a:ext cx="6490063" cy="119661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La liberté de la Presse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BE2C6E-1F70-0345-BE3E-844D4015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74" y="3083155"/>
            <a:ext cx="4254617" cy="11966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58078-D2F3-274F-B705-E541567E1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334" y="1611583"/>
            <a:ext cx="2108982" cy="50571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7D1F49-BA0B-A64E-9FDA-A13802B4D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945" y="1656216"/>
            <a:ext cx="1762837" cy="5057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6F3C2495-73EF-A24E-9CB6-8F538DFF6526}"/>
                  </a:ext>
                </a:extLst>
              </p14:cNvPr>
              <p14:cNvContentPartPr/>
              <p14:nvPr/>
            </p14:nvContentPartPr>
            <p14:xfrm>
              <a:off x="6326074" y="6474600"/>
              <a:ext cx="500400" cy="288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6F3C2495-73EF-A24E-9CB6-8F538DFF65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72074" y="6366600"/>
                <a:ext cx="6080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954E25C1-F76A-5742-BDC1-4982B39B62D6}"/>
                  </a:ext>
                </a:extLst>
              </p14:cNvPr>
              <p14:cNvContentPartPr/>
              <p14:nvPr/>
            </p14:nvContentPartPr>
            <p14:xfrm>
              <a:off x="8230834" y="3381840"/>
              <a:ext cx="545400" cy="1404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954E25C1-F76A-5742-BDC1-4982B39B62D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7194" y="3274200"/>
                <a:ext cx="6530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2E7E9BD4-0A4F-7146-B52A-4BB3BDF27460}"/>
                  </a:ext>
                </a:extLst>
              </p14:cNvPr>
              <p14:cNvContentPartPr/>
              <p14:nvPr/>
            </p14:nvContentPartPr>
            <p14:xfrm>
              <a:off x="8213194" y="1860480"/>
              <a:ext cx="598680" cy="360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2E7E9BD4-0A4F-7146-B52A-4BB3BDF274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59194" y="1752480"/>
                <a:ext cx="706320" cy="21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0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OCKEFELLER REMERCIE LES MEDIAS POUR LEUR SILENCE de 40 ans SUR LE NWO" descr="ROCKEFELLER REMERCIE LES MEDIAS POUR LEUR SILENCE de 40 ans SUR LE NWO">
            <a:hlinkClick r:id="" action="ppaction://media"/>
            <a:extLst>
              <a:ext uri="{FF2B5EF4-FFF2-40B4-BE49-F238E27FC236}">
                <a16:creationId xmlns:a16="http://schemas.microsoft.com/office/drawing/2014/main" id="{52CFBBFD-96A3-8E4D-9905-2986AC16C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794" y="0"/>
            <a:ext cx="8952412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140FCAF-248A-4A47-976E-F99B4E727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" y="816435"/>
            <a:ext cx="3440334" cy="3822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E8C733-81A9-FE4D-AD01-C5DE458C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8"/>
            <a:ext cx="5536137" cy="8486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3CD29-D4E0-8D4D-85BA-D6C6F0BED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744" y="773138"/>
            <a:ext cx="8072548" cy="6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54A1732-D3C7-7047-9351-C061CBD6AA94}"/>
              </a:ext>
            </a:extLst>
          </p:cNvPr>
          <p:cNvSpPr txBox="1"/>
          <p:nvPr/>
        </p:nvSpPr>
        <p:spPr>
          <a:xfrm>
            <a:off x="3971109" y="982176"/>
            <a:ext cx="7815943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fr-CH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Nous sommes reconnaissants au Washington Post, au New York Times, Time Magazine et d'autres grandes publications dont les directeurs ont assisté à nos réunions et respecté leurs promesses de discrétion depuis presque 40 ans. Il nous aurait été impossible de développer nos plans pour le monde si nous avions été assujettis à l'exposition publique durant toutes ces années. Mais le monde est maintenant plus sophistiqué et préparé à entrer dans un gouvernement mondial. La souveraineté supranationale d'une élite intellectuelle et de banquiers mondiaux est assurément préférable à l'autodétermination nationale pratiquée dans les siècles passés. »</a:t>
            </a:r>
          </a:p>
          <a:p>
            <a:endParaRPr lang="fr-CH" sz="2000" dirty="0">
              <a:effectLst/>
              <a:latin typeface="Helvetica Neue" panose="02000503000000020004" pitchFamily="2" charset="0"/>
            </a:endParaRPr>
          </a:p>
          <a:p>
            <a:r>
              <a:rPr lang="fr-CH" b="1" dirty="0">
                <a:latin typeface="Helvetica Neue" panose="02000503000000020004" pitchFamily="2" charset="0"/>
              </a:rPr>
              <a:t>Propos tenus à la réunion du Groupe de </a:t>
            </a:r>
            <a:r>
              <a:rPr lang="fr-CH" b="1" dirty="0" err="1">
                <a:latin typeface="Helvetica Neue" panose="02000503000000020004" pitchFamily="2" charset="0"/>
              </a:rPr>
              <a:t>Bilderberg</a:t>
            </a:r>
            <a:r>
              <a:rPr lang="fr-CH" b="1" dirty="0">
                <a:latin typeface="Helvetica Neue" panose="02000503000000020004" pitchFamily="2" charset="0"/>
              </a:rPr>
              <a:t> à Baden Baden en 1991 par </a:t>
            </a:r>
            <a:r>
              <a:rPr lang="fr-CH" b="1" dirty="0">
                <a:effectLst/>
                <a:latin typeface="Helvetica Neue" panose="02000503000000020004" pitchFamily="2" charset="0"/>
              </a:rPr>
              <a:t>David Rockefeller</a:t>
            </a:r>
          </a:p>
          <a:p>
            <a:r>
              <a:rPr lang="fr-CH" dirty="0">
                <a:effectLst/>
                <a:latin typeface="Helvetica Neue" panose="02000503000000020004" pitchFamily="2" charset="0"/>
              </a:rPr>
              <a:t>(Président et fondateur du Groupe de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Bilderberg</a:t>
            </a:r>
            <a:r>
              <a:rPr lang="fr-CH" dirty="0">
                <a:effectLst/>
                <a:latin typeface="Helvetica Neue" panose="02000503000000020004" pitchFamily="2" charset="0"/>
              </a:rPr>
              <a:t> et de la Commission Trilatérale. Président du CFR, Council on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Foreign</a:t>
            </a:r>
            <a:r>
              <a:rPr lang="fr-CH" dirty="0">
                <a:effectLst/>
                <a:latin typeface="Helvetica Neue" panose="02000503000000020004" pitchFamily="2" charset="0"/>
              </a:rPr>
              <a:t> Relations)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D93843-2692-A440-8706-9B6263F1D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" y="1100727"/>
            <a:ext cx="35306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1913614-4CD8-664F-B9EC-55476F7F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" y="816435"/>
            <a:ext cx="3440334" cy="3822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C3B9AF-738C-284F-A8F3-01322F11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70" y="636488"/>
            <a:ext cx="8014515" cy="59733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203DF9-80ED-CC4D-8FBA-FEF809067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58"/>
            <a:ext cx="5536137" cy="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7D91060-F5DA-1843-8250-E7BACEF8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" y="816435"/>
            <a:ext cx="3440334" cy="3822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0445E7D-B4AD-6A45-98AC-664206B36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52" y="645947"/>
            <a:ext cx="8307648" cy="61917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9A7381-4CB0-5741-8D62-AA202561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58"/>
            <a:ext cx="5536137" cy="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2DB52E6-D04A-7940-A282-30C2D90A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" y="816435"/>
            <a:ext cx="3440334" cy="3822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329A0D-7129-684C-AAB0-7FC2EFE1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8"/>
            <a:ext cx="5536137" cy="8486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70EA98-2E91-A048-ACDC-6454C1F2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042" y="772221"/>
            <a:ext cx="8464658" cy="60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493115-20FD-DC47-ADD9-7050C976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" y="816435"/>
            <a:ext cx="3440334" cy="3822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73AE15-8260-ED4E-ABAE-2D951ACF2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8"/>
            <a:ext cx="5536137" cy="8486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41D87B-BBC5-EE4F-9DCE-82642E3E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750" y="672127"/>
            <a:ext cx="8011521" cy="61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Qui tient la laisse en France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7697291" y="763412"/>
            <a:ext cx="806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4000" dirty="0">
                <a:effectLst/>
                <a:latin typeface=".Apple Color Emoji UI"/>
              </a:rPr>
              <a:t>🇫🇷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4D3ED0-0B88-1342-9692-DA69093E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756594"/>
            <a:ext cx="1447799" cy="9634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3BF3FF-6D71-E24E-94FF-7793CCBD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24" y="4632264"/>
            <a:ext cx="809173" cy="1061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65D3A2-C6F0-AC47-872F-AF5C5F9E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40" y="3596467"/>
            <a:ext cx="1448158" cy="9636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55EA58-D9E6-FA4C-8C75-A44D00DB4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0" y="2560670"/>
            <a:ext cx="1448158" cy="9636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C800B7-883A-2A42-BC10-D4572E24A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979" y="1471298"/>
            <a:ext cx="821018" cy="101204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7A5E34-76EF-354C-8FAD-0F7943A1612B}"/>
              </a:ext>
            </a:extLst>
          </p:cNvPr>
          <p:cNvSpPr txBox="1"/>
          <p:nvPr/>
        </p:nvSpPr>
        <p:spPr>
          <a:xfrm>
            <a:off x="2410099" y="1545060"/>
            <a:ext cx="8771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Marie-Odile Amaury : </a:t>
            </a:r>
            <a:r>
              <a:rPr lang="fr-CH" sz="2400" dirty="0">
                <a:highlight>
                  <a:srgbClr val="FFFF00"/>
                </a:highlight>
              </a:rPr>
              <a:t>France Football, Vélo Magazine, l'Équipe.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D9A6A1-FC1D-2E44-8595-0478D1A446F5}"/>
              </a:ext>
            </a:extLst>
          </p:cNvPr>
          <p:cNvSpPr txBox="1"/>
          <p:nvPr/>
        </p:nvSpPr>
        <p:spPr>
          <a:xfrm>
            <a:off x="2410099" y="2584326"/>
            <a:ext cx="9202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Bernard Arnault  </a:t>
            </a:r>
            <a:r>
              <a:rPr lang="fr-CH" sz="2400" dirty="0"/>
              <a:t>(témoin de mariage de N. Sarkozy, a gagné 46'666€ par min, 24,5 milliards € en 2017) </a:t>
            </a:r>
            <a:r>
              <a:rPr lang="fr-CH" sz="2400" b="1" dirty="0"/>
              <a:t>:</a:t>
            </a:r>
            <a:r>
              <a:rPr lang="fr-CH" sz="2400" dirty="0"/>
              <a:t> </a:t>
            </a:r>
            <a:r>
              <a:rPr lang="fr-CH" sz="2400" dirty="0">
                <a:highlight>
                  <a:srgbClr val="FFFF00"/>
                </a:highlight>
              </a:rPr>
              <a:t>Les Échos, Le Parisien.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AF6DD0-AEB2-134A-9745-53A28E038483}"/>
              </a:ext>
            </a:extLst>
          </p:cNvPr>
          <p:cNvSpPr txBox="1"/>
          <p:nvPr/>
        </p:nvSpPr>
        <p:spPr>
          <a:xfrm>
            <a:off x="2410099" y="3524353"/>
            <a:ext cx="9202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Vincent Bolloré </a:t>
            </a:r>
            <a:r>
              <a:rPr lang="fr-CH" sz="2400" dirty="0"/>
              <a:t>(1976-1981 : Directeur adjoint chez Rothschild et actionnaire principal de l'institut de sondage CSA depuis 2008) </a:t>
            </a:r>
            <a:r>
              <a:rPr lang="fr-CH" sz="2400" b="1" dirty="0"/>
              <a:t>:</a:t>
            </a:r>
            <a:r>
              <a:rPr lang="fr-CH" sz="2400" dirty="0"/>
              <a:t>  </a:t>
            </a:r>
            <a:r>
              <a:rPr lang="fr-CH" sz="2400" dirty="0">
                <a:highlight>
                  <a:srgbClr val="FFFF00"/>
                </a:highlight>
              </a:rPr>
              <a:t>Canal +, Direct 8, D17, I télé, Direct matin, Dailymotion.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B9F3006-4840-0743-9E44-042C48221B4A}"/>
              </a:ext>
            </a:extLst>
          </p:cNvPr>
          <p:cNvSpPr txBox="1"/>
          <p:nvPr/>
        </p:nvSpPr>
        <p:spPr>
          <a:xfrm>
            <a:off x="2410099" y="4823541"/>
            <a:ext cx="93072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Martin Bouygues </a:t>
            </a:r>
            <a:r>
              <a:rPr lang="fr-CH" sz="2400" dirty="0"/>
              <a:t>(témoin de mariage de N. Sarkozy) : </a:t>
            </a:r>
            <a:r>
              <a:rPr lang="fr-CH" sz="2400" dirty="0">
                <a:highlight>
                  <a:srgbClr val="FFFF00"/>
                </a:highlight>
              </a:rPr>
              <a:t>TF1, LCI, Eurosport, TMC Bouygues Télécom.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6230E8-FC6A-4E4E-BDB6-7BE441983676}"/>
              </a:ext>
            </a:extLst>
          </p:cNvPr>
          <p:cNvSpPr txBox="1"/>
          <p:nvPr/>
        </p:nvSpPr>
        <p:spPr>
          <a:xfrm>
            <a:off x="2410099" y="5822817"/>
            <a:ext cx="9529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Famille Dassault :</a:t>
            </a:r>
            <a:r>
              <a:rPr lang="fr-CH" sz="2400" dirty="0"/>
              <a:t> </a:t>
            </a:r>
            <a:r>
              <a:rPr lang="fr-CH" sz="2400" dirty="0">
                <a:highlight>
                  <a:srgbClr val="FFFF00"/>
                </a:highlight>
              </a:rPr>
              <a:t>Le Figaro</a:t>
            </a:r>
            <a:r>
              <a:rPr lang="fr-CH" sz="2400" dirty="0"/>
              <a:t>, mais aussi </a:t>
            </a:r>
            <a:r>
              <a:rPr lang="fr-CH" sz="2400" dirty="0">
                <a:highlight>
                  <a:srgbClr val="FFFF00"/>
                </a:highlight>
              </a:rPr>
              <a:t>le groupe d’industrie militaire Dassault.</a:t>
            </a:r>
          </a:p>
        </p:txBody>
      </p:sp>
    </p:spTree>
    <p:extLst>
      <p:ext uri="{BB962C8B-B14F-4D97-AF65-F5344CB8AC3E}">
        <p14:creationId xmlns:p14="http://schemas.microsoft.com/office/powerpoint/2010/main" val="14597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4" grpId="0"/>
      <p:bldP spid="16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4D72D-4813-5E41-A9CD-6ED9ED7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Qui tient la laisse en France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8B63DE-1817-8547-AA7D-CA0F7D2D06FB}"/>
              </a:ext>
            </a:extLst>
          </p:cNvPr>
          <p:cNvSpPr txBox="1"/>
          <p:nvPr/>
        </p:nvSpPr>
        <p:spPr>
          <a:xfrm>
            <a:off x="7697291" y="763412"/>
            <a:ext cx="806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4000" dirty="0">
                <a:effectLst/>
                <a:latin typeface=".Apple Color Emoji UI"/>
              </a:rPr>
              <a:t>🇫🇷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9800D9-2684-0241-8B0E-B325D499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79" y="3262386"/>
            <a:ext cx="1437689" cy="8960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52E0F8-A712-494E-A78D-04D1B083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7" y="5650753"/>
            <a:ext cx="1600043" cy="10512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602AB6-0DD9-B741-BF5A-FFF48E2A9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06" y="4238628"/>
            <a:ext cx="1348762" cy="13487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6F2D7A-EF68-1D4A-B9E5-DC3315BC8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27" y="2286144"/>
            <a:ext cx="1600042" cy="8960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3EBC0F-BFBF-7141-BA68-AFBA54711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27" y="1281287"/>
            <a:ext cx="1600042" cy="8990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B1E31D-6A6F-3B4B-9605-E73B12DEC454}"/>
              </a:ext>
            </a:extLst>
          </p:cNvPr>
          <p:cNvSpPr txBox="1"/>
          <p:nvPr/>
        </p:nvSpPr>
        <p:spPr>
          <a:xfrm>
            <a:off x="2158636" y="1411237"/>
            <a:ext cx="9037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Patrick </a:t>
            </a:r>
            <a:r>
              <a:rPr lang="fr-CH" sz="2400" b="1" dirty="0" err="1"/>
              <a:t>Drahi</a:t>
            </a:r>
            <a:r>
              <a:rPr lang="fr-CH" sz="2400" b="1" dirty="0"/>
              <a:t> : </a:t>
            </a:r>
            <a:r>
              <a:rPr lang="fr-CH" sz="2400" dirty="0">
                <a:highlight>
                  <a:srgbClr val="FFFF00"/>
                </a:highlight>
              </a:rPr>
              <a:t>BFMTV, RMC, SFR, Libération, Express, l'Expansion.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8F125E-89B5-FA4E-8B34-B2B812CBE694}"/>
              </a:ext>
            </a:extLst>
          </p:cNvPr>
          <p:cNvSpPr txBox="1"/>
          <p:nvPr/>
        </p:nvSpPr>
        <p:spPr>
          <a:xfrm>
            <a:off x="2158636" y="2286144"/>
            <a:ext cx="9195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Arnaud Lagardère : </a:t>
            </a:r>
            <a:r>
              <a:rPr lang="fr-CH" sz="2400" dirty="0">
                <a:highlight>
                  <a:srgbClr val="FFFF00"/>
                </a:highlight>
              </a:rPr>
              <a:t>Elle, Paris Match, Journal du dimanche, Europe 1, Virgin, Hachette, Livre de poche, Fayard, </a:t>
            </a:r>
            <a:r>
              <a:rPr lang="fr-CH" sz="2400" dirty="0" err="1">
                <a:highlight>
                  <a:srgbClr val="FFFF00"/>
                </a:highlight>
              </a:rPr>
              <a:t>Calmann-Levy</a:t>
            </a:r>
            <a:r>
              <a:rPr lang="fr-CH" sz="24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2FE32D-4D4B-E44F-8862-04B6C4ACFE0B}"/>
              </a:ext>
            </a:extLst>
          </p:cNvPr>
          <p:cNvSpPr txBox="1"/>
          <p:nvPr/>
        </p:nvSpPr>
        <p:spPr>
          <a:xfrm>
            <a:off x="2158636" y="3315298"/>
            <a:ext cx="9820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Xavier Niel : </a:t>
            </a:r>
            <a:r>
              <a:rPr lang="fr-CH" sz="2400" dirty="0">
                <a:highlight>
                  <a:srgbClr val="FFFF00"/>
                </a:highlight>
              </a:rPr>
              <a:t>Free, Le Monde, Nouvel </a:t>
            </a:r>
            <a:r>
              <a:rPr lang="fr-CH" sz="2400" dirty="0" err="1">
                <a:highlight>
                  <a:srgbClr val="FFFF00"/>
                </a:highlight>
              </a:rPr>
              <a:t>Obs</a:t>
            </a:r>
            <a:r>
              <a:rPr lang="fr-CH" sz="2400" dirty="0">
                <a:highlight>
                  <a:srgbClr val="FFFF00"/>
                </a:highlight>
              </a:rPr>
              <a:t>, Télérama, Courrier international, </a:t>
            </a:r>
            <a:r>
              <a:rPr lang="fr-CH" sz="2400" dirty="0" err="1">
                <a:highlight>
                  <a:srgbClr val="FFFF00"/>
                </a:highlight>
              </a:rPr>
              <a:t>Atlantico</a:t>
            </a:r>
            <a:r>
              <a:rPr lang="fr-CH" sz="2400" dirty="0">
                <a:highlight>
                  <a:srgbClr val="FFFF00"/>
                </a:highlight>
              </a:rPr>
              <a:t>, Causeur, </a:t>
            </a:r>
            <a:r>
              <a:rPr lang="fr-CH" sz="2400" dirty="0" err="1">
                <a:highlight>
                  <a:srgbClr val="FFFF00"/>
                </a:highlight>
              </a:rPr>
              <a:t>Huffington</a:t>
            </a:r>
            <a:r>
              <a:rPr lang="fr-CH" sz="2400" dirty="0">
                <a:highlight>
                  <a:srgbClr val="FFFF00"/>
                </a:highlight>
              </a:rPr>
              <a:t> Post, AB Production.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CAC9DD-7DA3-7848-947A-5D0AFC8B70EC}"/>
              </a:ext>
            </a:extLst>
          </p:cNvPr>
          <p:cNvSpPr txBox="1"/>
          <p:nvPr/>
        </p:nvSpPr>
        <p:spPr>
          <a:xfrm>
            <a:off x="2210888" y="4252443"/>
            <a:ext cx="9820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Mathieu </a:t>
            </a:r>
            <a:r>
              <a:rPr lang="fr-CH" sz="2400" b="1" dirty="0" err="1"/>
              <a:t>Pigasse</a:t>
            </a:r>
            <a:r>
              <a:rPr lang="fr-CH" sz="2400" b="1" dirty="0"/>
              <a:t> </a:t>
            </a:r>
            <a:r>
              <a:rPr lang="fr-CH" sz="2400" dirty="0"/>
              <a:t>(Patron de la Banque Lazard) </a:t>
            </a:r>
            <a:r>
              <a:rPr lang="fr-CH" sz="2400" b="1" dirty="0"/>
              <a:t>:</a:t>
            </a:r>
            <a:r>
              <a:rPr lang="fr-CH" sz="2400" dirty="0"/>
              <a:t> </a:t>
            </a:r>
            <a:r>
              <a:rPr lang="fr-CH" sz="2400" dirty="0">
                <a:highlight>
                  <a:srgbClr val="FFFF00"/>
                </a:highlight>
              </a:rPr>
              <a:t>Le Monde, Nouvel </a:t>
            </a:r>
            <a:r>
              <a:rPr lang="fr-CH" sz="2400" dirty="0" err="1">
                <a:highlight>
                  <a:srgbClr val="FFFF00"/>
                </a:highlight>
              </a:rPr>
              <a:t>Obs</a:t>
            </a:r>
            <a:r>
              <a:rPr lang="fr-CH" sz="2400" dirty="0">
                <a:highlight>
                  <a:srgbClr val="FFFF00"/>
                </a:highlight>
              </a:rPr>
              <a:t>, Télérama, Courrier international, les </a:t>
            </a:r>
            <a:r>
              <a:rPr lang="fr-CH" sz="2400" dirty="0" err="1">
                <a:highlight>
                  <a:srgbClr val="FFFF00"/>
                </a:highlight>
              </a:rPr>
              <a:t>Inrocks</a:t>
            </a:r>
            <a:r>
              <a:rPr lang="fr-CH" sz="2400" dirty="0">
                <a:highlight>
                  <a:srgbClr val="FFFF00"/>
                </a:highlight>
              </a:rPr>
              <a:t>, </a:t>
            </a:r>
            <a:r>
              <a:rPr lang="fr-CH" sz="2400" dirty="0" err="1">
                <a:highlight>
                  <a:srgbClr val="FFFF00"/>
                </a:highlight>
              </a:rPr>
              <a:t>inrockuptibles</a:t>
            </a:r>
            <a:r>
              <a:rPr lang="fr-CH" sz="2400" dirty="0">
                <a:highlight>
                  <a:srgbClr val="FFFF00"/>
                </a:highlight>
              </a:rPr>
              <a:t>, Festival Rock en Seine, Radio nova, AB productions. </a:t>
            </a:r>
            <a:r>
              <a:rPr lang="fr-CH" sz="2400" b="1" dirty="0"/>
              <a:t>"C'est aussi un projet politique,  nous utilisons l'éducation et la culture pour changer le monde.» (mars 2017)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16085BD-F09E-904B-A05D-2FC361E1730A}"/>
              </a:ext>
            </a:extLst>
          </p:cNvPr>
          <p:cNvSpPr txBox="1"/>
          <p:nvPr/>
        </p:nvSpPr>
        <p:spPr>
          <a:xfrm>
            <a:off x="2210889" y="5909922"/>
            <a:ext cx="8814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CH" sz="2400" b="1" dirty="0"/>
              <a:t> François Pinault : </a:t>
            </a:r>
            <a:r>
              <a:rPr lang="fr-CH" sz="2400" dirty="0">
                <a:highlight>
                  <a:srgbClr val="FFFF00"/>
                </a:highlight>
              </a:rPr>
              <a:t>Le Point, l'</a:t>
            </a:r>
            <a:r>
              <a:rPr lang="fr-CH" sz="2400" dirty="0" err="1">
                <a:highlight>
                  <a:srgbClr val="FFFF00"/>
                </a:highlight>
              </a:rPr>
              <a:t>Agefi</a:t>
            </a:r>
            <a:r>
              <a:rPr lang="fr-CH" sz="2400" dirty="0">
                <a:highlight>
                  <a:srgbClr val="FFFF00"/>
                </a:highlight>
              </a:rPr>
              <a:t>, La Redoute.</a:t>
            </a:r>
          </a:p>
        </p:txBody>
      </p:sp>
    </p:spTree>
    <p:extLst>
      <p:ext uri="{BB962C8B-B14F-4D97-AF65-F5344CB8AC3E}">
        <p14:creationId xmlns:p14="http://schemas.microsoft.com/office/powerpoint/2010/main" val="39620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06707-C630-944E-AC06-2B1F8B5E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L’Etat finance aussi les médias privés !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France      </a:t>
            </a:r>
            <a:r>
              <a:rPr lang="fr-CH" sz="3600" dirty="0">
                <a:effectLst/>
                <a:latin typeface="Helvetica Neue" panose="02000503000000020004" pitchFamily="2" charset="0"/>
              </a:rPr>
              <a:t>2016 à 2019 : 76 millions</a:t>
            </a:r>
            <a:endParaRPr lang="fr-FR" dirty="0"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93AE89-D617-3C4C-97FF-30B2407F8914}"/>
              </a:ext>
            </a:extLst>
          </p:cNvPr>
          <p:cNvSpPr txBox="1"/>
          <p:nvPr/>
        </p:nvSpPr>
        <p:spPr>
          <a:xfrm>
            <a:off x="746760" y="3262742"/>
            <a:ext cx="10015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dirty="0">
                <a:effectLst/>
                <a:latin typeface="Helvetica Neue" panose="02000503000000020004" pitchFamily="2" charset="0"/>
              </a:rPr>
              <a:t>Le 1er juin (2021), le ministère de la Culture publiait la liste des titres et de groupes de presse ayant bénéficié, de 2016 à 2019, des </a:t>
            </a:r>
            <a:r>
              <a:rPr lang="fr-CH" sz="2400" b="1" dirty="0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aides directes et indirectes à la presse</a:t>
            </a:r>
            <a:r>
              <a:rPr lang="fr-CH" sz="2400" dirty="0">
                <a:effectLst/>
                <a:latin typeface="Helvetica Neue" panose="02000503000000020004" pitchFamily="2" charset="0"/>
              </a:rPr>
              <a:t>. </a:t>
            </a:r>
          </a:p>
          <a:p>
            <a:r>
              <a:rPr lang="fr-CH" sz="2400" dirty="0">
                <a:effectLst/>
                <a:latin typeface="Helvetica Neue" panose="02000503000000020004" pitchFamily="2" charset="0"/>
              </a:rPr>
              <a:t>Des chiffres qui confirment une tendance déjà bien connue : </a:t>
            </a:r>
            <a:r>
              <a:rPr lang="fr-CH" sz="2400" b="1" dirty="0"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en 2019, plus de la moitié (51%) de ces aides (76 millions d’euros) ont bénéficié à 6 groupes de presse appartenant à 8 richissimes familles ou hommes d’affaires.</a:t>
            </a:r>
            <a:r>
              <a:rPr lang="fr-CH" sz="24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CH" sz="2400" dirty="0">
                <a:effectLst/>
                <a:latin typeface="Helvetica Neue" panose="02000503000000020004" pitchFamily="2" charset="0"/>
              </a:rPr>
              <a:t>Bernard Arnault et son groupe LVMH décrochent la timbale.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705E6E-759E-A94B-AEF4-05B22D999AF5}"/>
              </a:ext>
            </a:extLst>
          </p:cNvPr>
          <p:cNvSpPr txBox="1"/>
          <p:nvPr/>
        </p:nvSpPr>
        <p:spPr>
          <a:xfrm>
            <a:off x="2511337" y="1063035"/>
            <a:ext cx="806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4000" dirty="0">
                <a:effectLst/>
                <a:latin typeface=".Apple Color Emoji UI"/>
              </a:rPr>
              <a:t>🇫🇷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7E7D8B-36EF-D84A-AB2D-BBEBA0CB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28892"/>
            <a:ext cx="3568700" cy="8956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7D0207-F2B5-DE44-9781-A3ECFB7E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03" y="2670959"/>
            <a:ext cx="1689100" cy="3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1061</Words>
  <Application>Microsoft Macintosh PowerPoint</Application>
  <PresentationFormat>Grand écran</PresentationFormat>
  <Paragraphs>67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.Apple Color Emoji UI</vt:lpstr>
      <vt:lpstr>Arial</vt:lpstr>
      <vt:lpstr>Calibri</vt:lpstr>
      <vt:lpstr>Calibri Light</vt:lpstr>
      <vt:lpstr>Helvetica Neue</vt:lpstr>
      <vt:lpstr>Lato</vt:lpstr>
      <vt:lpstr>Times New Roman</vt:lpstr>
      <vt:lpstr>Wingdings</vt:lpstr>
      <vt:lpstr>Thème Office</vt:lpstr>
      <vt:lpstr>Médias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 tient la laisse en France ? </vt:lpstr>
      <vt:lpstr>Qui tient la laisse en France ? </vt:lpstr>
      <vt:lpstr>L’Etat finance aussi les médias privés ! France      2016 à 2019 : 76 millions</vt:lpstr>
      <vt:lpstr>Présentation PowerPoint</vt:lpstr>
      <vt:lpstr>Qui tient la laisse en Suisse ? </vt:lpstr>
      <vt:lpstr>Qui tient la laisse en Suisse ? </vt:lpstr>
      <vt:lpstr>Présentation PowerPoint</vt:lpstr>
      <vt:lpstr>Présentation PowerPoint</vt:lpstr>
      <vt:lpstr>La Loi COVID-19  « acceptée par le peuple » le 13 juin  &amp; le 28 novembre  </vt:lpstr>
      <vt:lpstr>Une autres Loi pour soutenir encore + les médias </vt:lpstr>
      <vt:lpstr>Le 13 février 2022 : NON ! </vt:lpstr>
      <vt:lpstr>La liberté de la Presse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89</cp:revision>
  <dcterms:created xsi:type="dcterms:W3CDTF">2021-12-16T01:48:34Z</dcterms:created>
  <dcterms:modified xsi:type="dcterms:W3CDTF">2021-12-20T22:26:09Z</dcterms:modified>
</cp:coreProperties>
</file>