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74" r:id="rId5"/>
    <p:sldId id="259" r:id="rId6"/>
    <p:sldId id="275" r:id="rId7"/>
    <p:sldId id="276" r:id="rId8"/>
    <p:sldId id="260" r:id="rId9"/>
    <p:sldId id="265" r:id="rId10"/>
    <p:sldId id="269" r:id="rId11"/>
    <p:sldId id="268" r:id="rId12"/>
    <p:sldId id="270" r:id="rId13"/>
    <p:sldId id="271" r:id="rId14"/>
    <p:sldId id="272" r:id="rId15"/>
    <p:sldId id="266" r:id="rId16"/>
    <p:sldId id="273" r:id="rId17"/>
    <p:sldId id="277" r:id="rId18"/>
    <p:sldId id="278" r:id="rId19"/>
    <p:sldId id="279" r:id="rId20"/>
    <p:sldId id="280" r:id="rId21"/>
    <p:sldId id="281" r:id="rId22"/>
    <p:sldId id="282" r:id="rId23"/>
    <p:sldId id="262" r:id="rId24"/>
    <p:sldId id="283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8"/>
    <p:restoredTop sz="94643"/>
  </p:normalViewPr>
  <p:slideViewPr>
    <p:cSldViewPr snapToGrid="0" snapToObjects="1">
      <p:cViewPr varScale="1">
        <p:scale>
          <a:sx n="84" d="100"/>
          <a:sy n="84" d="100"/>
        </p:scale>
        <p:origin x="208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3T16:54:20.55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0,'41'0,"-6"0,-24 0,0 0,10 0,-2 0,3 0,1 0,-5 0,6 0,-6 0,5 0,-11 0,11 0,-10 0,9 0,-9 0,3 0,0 0,-4 0,9 0,-9 5,4-4,0 4,-4 0,14-4,-6 4,16-5,-4 0,1 0,23 0,-26 0,26 0,-31 5,6-3,-6 3,-7-5,5 0,-11 0,5 0,-1 0,-4 0,8 0,-8 0,9 0,-3 0,5 0,8 0,2 0,15 0,1 0,9 0,0 0,-9 0,7 0,-14 0,6 0,-16 0,6 0,-12 0,12 0,-12 0,5 0,-7 0,0 0,0 0,1 0,6 0,-5 0,5 0,-7 0,0 0,7 0,-11 0,10 0,-12 0,0 0,5 0,-5 0,6 0,-6 0,5 0,-5 0,6 0,1 0,-1 0,18 6,-20-5,19 5,-23-6,6 0,0 0,0 0,0 0,1 0,-1 0,0 0,0 0,0 0,0 0,0 0,1 0,-1 0,7 0,-5 0,5 0,-7 0,0 0,0 0,0 0,11 0,-8 0,2 0,-6 0,-5 0,6 0,0 0,0 0,7 0,-5 0,5 6,-7-5,7 4,-5-5,5 0,-7 0,1 6,-1-5,-6 4,5-5,-5 0,0 5,5-4,-11 4,11-5,-11 0,22 0,-13 0,14 6,-11-5,0 4,0-5,0 0,7 0,-5 0,5 0,-13 0,5 0,-11 0,11 0,-10 0,3 0,0 0,-4 0,4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3T17:17:32.21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13,'52'0,"-9"0,3 0,-18 0,11 0,-8 0,-11 0,9 0,-16 0,9 0,-9 0,3 0,0 0,-4 0,9 0,-9 0,9 0,-9 0,8 0,-7 0,7 0,-2 0,5 0,-4 0,3 0,-3 0,5 0,-6 0,5 0,-5 0,6 0,-6 0,5 0,-11 0,11 0,-11 0,11 0,-11 0,11 0,-10 0,3 0,1 0,-5 0,11 0,-5 0,1 0,3 0,-9 0,9 0,-3 0,5 0,-6 0,5-6,-5 5,0-4,5 5,-5 0,6 0,-5 0,3 0,-9 0,9 0,-9 0,9 0,-9 0,9 0,-9 0,10 0,-11 0,11 0,-5 0,0 0,5 0,-5 0,6 0,0 0,0 0,-5 0,10 0,-4 0,7 0,-8 0,-8 0,-5 0,6 0,0 4,1-2,-2 2,0-4,1 0,0 5,4-3,-8 2,9-4,-9 0,4 5,4-4,-7 4,8-5,-6 6,-3-5,8 4,-3 1,0-5,-2 4,1-5,-4 0,9 6,-9-5,9 4,-9-5,9 6,-3-5,-1 5,5-6,-11 4,11-2,-5 2,0-4,5 6,-5-5,0 5,5-6,-5 5,6-4,-5 5,3-6,-3 0,5 5,0-4,0 5,-6-6,5 0,2 0,1 0,5 0,-7 0,-6 5,12-4,-10 4,11-5,-7 0,0 0,1 0,6 0,-6 0,7 0,-8 0,7 0,-5 0,5 0,0 0,-5 0,5 0,10 0,-12 0,13 0,-18 0,7 0,-5 0,5 0,0 0,-5 0,5 0,-7 0,0 0,0 0,0 0,1 0,-1 0,-6 0,5 0,-5 0,6 0,-6 0,5 0,6 0,-8 0,12 0,-14 0,-1 0,5 0,-5 0,0 0,5 0,-5 0,0 0,5 0,-5 0,6 0,-5 0,3 0,-3 0,5 0,0 0,0 0,0 0,0 0,-6 0,5 0,0 0,-3 0,7 0,-14 0,3 0,0 0,-4 0,9 0,-9 0,4 4,0 3,1 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3T16:54:24.37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15,'67'0,"-13"0,-16 0,-5 0,-1 0,6 0,-12 0,12 0,-12 0,-1 0,-2 0,-5 0,13 0,-5 0,-1 0,-2 0,-11 0,11 0,-11 0,5 0,-1 0,-4 0,9 0,-9 0,21 0,-11 0,20 0,-1 0,1 0,14 0,-7 0,9 0,0 0,-1 0,1 0,-8 0,-3 0,-7 0,8-6,-6 4,5-4,-7 6,8 0,-7 0,15 0,-14 0,13 0,-13 0,14 0,-14 0,5 0,-7 0,0 0,-1 0,-6 0,-2 0,-7 0,0 0,-5 0,-3 0,0 0,-4 0,9 0,-9 0,9 0,4 0,6 0,9 0,8 0,1 0,9 0,9 0,-15 0,13 0,-24 0,7 0,-15 0,-2 0,-13 0,-1 0,-1 0,-4 0,14 0,1 0,10 0,11 0,2 0,-1 0,16 0,-13 0,7 0,-3 0,-7 0,1 0,6 0,-15 0,15 0,-6 0,-1 0,7 0,-6 0,0 0,5 0,-5 0,17 0,-7 0,6 0,-8 0,-8 0,6 0,-7 0,1 0,-2 0,-1 0,-5 0,6 0,-9 0,1 0,0 0,0 0,-1 0,12 0,-9 0,8 0,-10 0,-7 0,-2 5,0-4,-5 5,12-6,-12 0,12 0,-6 0,1 0,5 0,-12 0,12 0,-12 0,12 0,-12 0,12 0,-12 0,11 0,-11 0,0 0,1 0,-13 5,7-4,-10 9,0-4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3T16:54:45.48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86,'40'17,"-6"-3,-24-14,1 0,10 0,-8 0,8 0,-5 0,-4 0,8 0,-7 0,7 0,-8 0,15 0,-14 0,9 0,-6 0,-4 0,9 0,-9 0,8 0,-8 4,4-2,0 3,1-5,6 0,0 0,8 0,-5 0,5 0,-7 0,7 0,-5 0,12 0,-12 0,12 0,-12 0,12 0,-13 0,6 0,-6 0,6 0,-11 0,9 0,-11 0,1 0,-2 0,4 0,-7 0,7 0,-5 0,-4 0,9 0,-9 0,9 0,-9 0,8 0,-2 0,6 0,-6 0,4 0,-3 0,5 0,0 0,0 0,0 0,0 0,1 0,-1-6,0 5,0-5,-6 6,5 0,-11 0,11 0,-11 0,5 0,-1 0,2 0,-1 0,0 0,5-5,-9 4,15-4,-10 5,0-5,5 4,-5-4,6 5,1-5,-1 3,0-3,0 5,0-6,0 5,0-4,7 5,-5 0,5 0,-6 0,-1 0,0 0,0 0,0 0,-6 0,5 0,-5 0,6 0,-5 0,3 0,-9 0,4 0,4 0,-7 0,7 0,-5 0,-4 0,9 0,-9 0,10 0,-10-5,11 3,-5-2,6 4,0 0,0 0,1 0,-1-6,7 5,-5-5,5 6,0 0,-5 0,12 0,-13 0,7-5,-8 4,0-5,0 6,0 0,0-5,0 3,1-3,-1 5,-6 0,5 0,-5 0,6 0,0 0,-6 0,5 0,-5 0,1 0,3 0,-3 0,5 0,-6 0,5 0,-5 0,6 0,0 0,0 0,0 0,1 0,-1 0,0 0,0 0,0 0,0 0,0 0,1 0,-7 0,5 0,-5 0,0 0,5 0,-11 0,10 0,-10 0,4 0,-1 0,2 0,0 0,-1 0,0 0,-4 5,21-4,-11 4,20-5,-16 0,12 0,-12 0,12 0,-5 0,0 0,-2 0,-13 0,5 0,-11 0,5 0,-1 0,-4 0,8 0,-8 0,10 0,-4 0,13 0,2 0,15 0,-6 0,5 0,1 0,-6 0,5 0,-14 0,5 0,-12 0,12 0,-12 0,5 0,-7 0,7 0,6 0,-4 0,9 0,-16 0,5 0,-7 0,7 0,-5 0,12 0,-12 0,5 0,0 0,2 0,7 0,-1 0,1 0,0 0,-1 0,1 0,0 0,-1 0,1 0,0 0,-1 0,1 0,0 0,0 0,-8 0,6 0,-5 0,0 0,5 0,-12 0,12 0,-13 0,13 0,-12 0,12 0,-5 0,0 0,5 0,-5 0,-1 0,6 0,-5 0,18 0,-9 0,1 0,-12 0,0 0,-5 0,5 0,0 0,-5 0,5 0,-6 0,-1 0,-6 0,-1 0,0 0,1 0,0 0,5 0,-5 0,0 0,5 0,-5 0,6 0,0 0,1 0,-1 0,11 0,-2 0,4 0,-6 0,-7 0,7 0,2 0,7 0,-8 0,6 0,-5 0,7 0,0 0,-1 0,1 0,0 0,-1 0,1 0,-7 0,5 0,-12 0,5 0,0 0,-5 0,5 0,-7 0,0 0,-6 0,4 0,-10 0,4 0,-1 0,2 0,0 0,-1 0,1 0,1 0,6 0,-5 0,3 0,-3 0,5 0,0 0,0 0,-6 0,-1 0,-1 0,-4 0,9 0,-9 5,9-4,-2 4,5-5,0 0,7 0,-5 0,12 0,-5 0,6 0,1 0,0 0,-1 0,1 0,0 0,-1 0,1 0,0 0,7 0,-5 0,6 0,0 0,-7 0,7 0,-8 0,-1 0,1 0,0 6,-8-5,6 5,-12-6,5 0,0 6,-5-5,5 5,-7 0,1-5,-1 4,0-5,0 6,0-5,0 4,0-5,1 0,-1 0,7 0,5 0,-2 0,-5 0,-12 0,0 0,-5 0,10 5,-10-4,4 9,-1-9,-2 4,8-5,-3 0,7 0,6 0,-5 0,11 0,-4 0,0 0,-2 0,-13 0,5 0,-11 0,5 0,-1 0,-4 5,10-4,-10 4,18-5,-3 0,5 0,6 0,3 0,1 0,6 0,-9 0,9 0,-6 0,-2 0,-2 0,-5 0,0 0,-2 0,-7 0,0 0,0 0,1 0,-1 0,0 0,0 0,-6 0,5 0,-5 0,6 0,0 0,1 0,-1 0,0 0,0 0,0 0,0 0,0 0,1 0,-1 0,24 0,-17 0,24 0,-29 0,12 0,-5 0,7 0,-1 0,1 0,0 0,-1 0,1 0,0 0,-1 0,1 0,0 0,-1 0,-6 0,-2 0,0 0,-5 0,5 0,-7 0,1 0,-7 0,5 0,6 0,-9 0,14 0,-22 0,5 0,0 0,-5 0,16 0,-15 0,9 0,-5 0,-5 0,11 0,-11 0,11 0,-11 0,11 0,-5 0,0 0,5 0,-5 0,7 0,-1 0,0 0,0 0,0 0,-6 0,5 0,-5 0,6 0,-5 0,3 0,-3 0,5 0,0 0,-6-5,5 4,-5-9,0 8,5-9,-11 10,11-10,-10 10,3-5,0 1,-4 4,9-9,-9 9,4-4,-1 5,-2-5,7 4,-8-4,9 0,-9 4,4-4,0 5,1 0,0 0,-2-5,1 4,-4-4,9 0,-9 4,4-4,0 0,-4 4,8-4,-8 5,-1 36,-1-27,-4 28,10-37,-4 0,9 0,-9 0,8 0,-8 4,4 2,0 1,-4 2,9-8,-3 4,-1-5,6 0,-5 0,6 0,-6 0,5 0,-11 0,5 0,-1 5,-4 1,9 0,-9 4,9-9,5 4,-1-5,7 0,-8 0,0 0,0 5,-6-3,-1 3,-1 0,-4-4,14 4,1-5,10 0,3 0,-7 0,5 0,-12 0,5 0,-7 0,-6 0,-1 0,-1 0,-4 0,-1 19,-6-9,-5 16,0-10,0 18,0 17,0 18,0-25,0-10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3T17:07:53.12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35,'50'0,"2"0,-27 0,6 0,-6 0,-1 0,-6 0,5 0,-5 0,0 0,5 0,-11 0,5 0,-1 0,-4 5,9 1,-9 0,3 4,1-9,-4 9,9-4,-9 0,4-1,0-5,1 0,0 0,4 0,4 0,8 0,7 0,0 0,-1 0,1 0,0 0,-1 0,1 0,0 0,-1 0,-6 0,5 0,-5 0,7 0,-8 0,6 0,-5 0,7 0,-7 0,5 0,-6 0,1 0,5 0,-5 0,0 0,-2 0,-7 0,-6 0,-1 0,-1 0,-4 0,8 0,-8 0,9 0,-9 0,17 0,-9 0,18 0,3 0,8 0,9 0,-8 0,5 0,-13 0,14 0,-15 0,7 0,-15 0,-2 0,-7 0,-6 0,-1 5,0-4,-5 4,10 4,-10-6,4 11,6-13,-3 4,10-5,-5 0,-6 0,5 0,-11 0,5 0,-1 0,-4 0,15 0,-8 0,17 0,-3 0,15 0,1 0,9 0,9 0,-7 0,15 0,-6 0,0 0,7-7,-16 6,-1-12,-11 11,-9-4,-6 6,-8-5,-8 4,-6-4,5 5,1 0,6 0,0 0,1 0,-6 0,5 0,-11 0,11 0,-11 0,5 0,-1 0,-4 0,10 0,-4 0,6 0,7 0,-5 0,5 0,0 0,-5 0,5 0,-13 0,-1 0,0 0,-5 0,10 0,-10 0,4 0,0 0,3 0,5 0,0 5,0-3,7 3,-5-5,5 0,-7 0,-5 0,-3 0,6 0,-8 0,7 0,-5 0,-4 0,9 0,-9 0,14 0,-6 0,9 0,2 0,-5 0,5 0,-7 0,0 0,7 0,-5 0,5 0,-7 0,0 0,-5 0,3 0,-3 0,12 0,-11 0,9 0,-16 0,3 0,6 0,-3 0,10 0,-10 0,3 0,4 0,-1 0,7 0,-8-5,0 3,0-3,0 5,7 0,-5 0,12-6,-5 5,6-5,1 6,0 0,8 0,-7-6,7 4,-8-4,7 6,-5 0,14 0,-7 0,1-6,6 5,-7-5,1 6,6 0,-6 0,7 0,-7 0,6 0,-15 0,7 0,0 0,-6 0,5 0,-7 0,-7 0,5 0,-12 0,11 0,-11 0,5 0,-6 0,6 0,-6 0,17 0,-15 0,15 0,-16 0,5 0,-7 0,0 0,0 0,0 0,0 5,-5-4,3 5,-3-1,-1-3,5 3,-5-5,0 0,5 5,-11-3,11 3,-11 0,11-4,-5 4,0-5,10 0,-9 5,10-3,-4 3,-1-5,0 0,0 5,0-3,7 3,-5-5,5 0,-7 0,0 0,1 0,6 0,-6 0,13 0,-12 0,12 6,-5-5,0 5,5-6,-12 0,12 0,5 0,-7 0,12 0,-22 0,12 0,-12 0,5 0,-7 0,7 0,-5 0,5 0,-7 0,7 0,-5 0,12 0,-12 0,12 0,-12 0,12 0,-12 0,12 0,-12 0,12 0,-6 0,19 0,-16 0,14 0,-16 0,-1 0,6 0,-5 0,0 0,5 0,-12 0,12 0,-5 0,-1 0,6 0,-5 0,7 0,-8 0,6 0,-5 0,7 0,0 0,-1 0,1 0,0 0,-1 0,1 0,10 0,-7 0,0 0,-5 0,-5 6,7-4,-7 4,-2-6,0 0,-5 0,5 0,-7 0,0 0,-6 0,5 0,-11 0,5 0,-1 4,-4-2,8 7,-7-8,2 4,1-5,7 0,1 0,5 0,-5 0,8 0,-7 0,13 0,-5 0,7 0,-1 0,1 0,0 0,0 0,7 0,-5 0,6 0,-1 0,-5 0,-1 0,-3 0,-5 0,-1 0,-6 0,-4 0,-9 0,3 0,0 0,-4 0,9 0,-9 0,14 0,-12 0,14 0,-16 0,11 0,-11 0,11 0,-11 0,11 0,-11 0,11 0,-11 0,5 0,0 0,-5 0,11 0,-11 0,11 0,-5 0,0 0,12 0,-10 0,11 0,-7 0,7 0,-5 0,12 0,-5 0,7 0,-1 0,1 0,0 0,-1 0,1 0,0 0,-8 0,14 0,-11 0,13 0,-8 0,-1 0,1 0,0 0,3 0,-9 0,-5 0,-12 0,-6 0,4 0,2 0,0 0,-1 0,0 0,7 0,-5 0,10 0,-16 0,11 0,-11 0,5 0,-1 0,-4 0,8 5,-7-4,2 4,1-5,1 0,0 0,-1 0,12 0,0 0,10 0,8-6,-18 4,18-4,-13 6,-1 0,-6-5,-10 4,-5-4,5 5,7 0,8 0,7 0,10 0,1 0,9 0,0 0,-1 0,-7 0,-2 0,-15 0,-2 0,-13 0,-1 4,-2-2,-2 3,13-5,0 0,12 0,2 0,7 0,3 0,0 0,6 0,-22 0,5 0,-14 0,-7 0,-1 0,-2 0,-2 0,7 0,-2 0,5 0,8 0,2 0,15 0,1 0,9 0,0 0,0 0,-1 0,1 0,0 0,-1 0,-7 0,-2 0,-15 0,-2 0,-7 0,-6 0,-1 0,-1 0,-4 0,9 0,-2 0,5 0,7 0,2 0,6 0,1 0,8 0,-7 0,15 0,-6 0,0 0,5 0,-13 0,6 0,-9 0,-6 0,5 0,-18 0,10 0,-18 0,5 0,-1 0,-4 0,8 0,-8 0,4 4,0-2,-4 2,9-4,-3 0,-1 0,6 0,2 0,1 6,5-5,0 5,-5-6,5 0,0 0,-5 0,5 0,-7 0,7 0,-5 0,5 0,-13 0,5 5,-11-4,5 5,-1-6,-4 0,8 4,-7-2,2 3,1-1,-4-2,9 2,-9-4,14 0,-6 0,9 0,-11 0,5 0,-11 0,11 0,-11 0,5 0,0 0,-5 0,16 0,-15 0,15 0,-16 0,11 0,-11 0,11 0,-5 0,6 0,1 0,6 0,-5 0,11 0,-4 0,7 0,0 0,-1 0,1 0,0 0,-1 0,1 0,0 0,-1 0,9-6,-6 4,6-10,-16 10,6-9,-5 9,0-4,5 6,-12-5,5 3,0-3,-5-1,12 5,-13-4,13-1,-12 4,12-10,-12 11,30-11,-19 10,20-10,-17 11,0-5,-1 0,1 5,0-5,-1 0,1 4,0-4,-1 0,-6-1,5 0,-5 2,7 5,-1-6,-6 4,5-10,3 11,1-11,5 10,-7-4,0 0,17 5,-13-5,13 6,-17 0,0 0,-1 0,1 0,-7 0,5 0,-5 0,-1 0,-1 0,-6 0,-1 0,0 0,0 0,0 0,0 0,-5 0,3 0,-9 0,3 0,0 0,-4 0,9 0,-9 0,15 0,-14 0,15 0,-10 0,0 0,5 0,-5 0,6 0,0 0,1 0,-1 0,0 0,0 0,0 0,-6 5,5-4,-5 4,1-5,3 0,-3 0,5 0,-6 5,5-4,2 4,-5-5,16 0,-16 0,18 0,-12 0,5 0,-7 0,0 0,1 0,6 0,-11 0,9 0,-11 0,7 0,-7 0,5 0,-11 0,5 0,0 0,1 0,0 0,5 0,-5 0,6 0,7 0,13 0,-2 0,2 0,-6 0,-6 0,8 0,0 0,-1 0,1 0,0 0,-1 0,1 0,0 0,-1 0,-6 0,5 0,-5 0,0 0,22-6,-24 4,24-4,-22 6,0 0,5 0,-12 0,12 0,-13 0,7 0,-1 0,-6 0,7 0,-1 0,-6 0,6 0,1 0,-7 0,6 0,1 0,0 0,1 0,5 0,-12 0,5 0,-7 0,0 0,0 0,1 0,6 0,-11 0,9 0,-6 0,3 0,3 0,-5 0,0 0,7 0,-5 0,12 0,-12 0,5 0,0 0,-5 0,5 0,-7 0,7 0,-5 0,5 0,0 0,2 0,-1 0,6 0,-5 0,7 0,0 0,10 0,-8 0,2 0,-6 0,-5 0,-1 0,-1 0,0 0,-5 0,5 0,-7 0,1 0,-1 0,0 0,7 0,-5 0,5 0,0 0,-5 0,12 0,-12 0,12 0,-6 0,8 0,17 0,-12 6,20-4,-23 10,5-11,-7 5,0-6,-1 0,-6 0,5 0,-12 0,12 0,-12 0,5 0,-7 0,0 0,-6 0,-1 0,-1 0,-4 0,9 0,-9 0,8 0,-7 0,7 0,-8 0,4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3T17:08:16.88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12,'41'0,"-6"0,-24 0,0 0,9 0,-6 5,6-4,-4 9,-4-4,4 5,0-5,-4 3,8-7,-7 2,2 1,1-3,2 2,-1-4,0 5,0-4,1 4,0-5,-1 0,5 5,-8-4,7 4,-5 0,2-4,-1 9,0-9,0 4,-5-5,10 0,-10 0,10 0,-10 0,5 5,0-4,-5 4,10-5,-4 0,-1 0,5 0,-9 0,10 0,-11 0,5 0,0 0,-5 0,10 0,-10 0,9 0,-8 0,3 0,6 0,-8 0,13 0,-14 0,3 0,1 0,-4 0,9 0,-9 0,3 0,1 0,-4 0,14 0,-13 0,13 0,-14 0,9 0,-9 0,9 0,-9 0,9 0,-3 0,-1 0,5 0,-11 0,11 0,-11 0,11 0,-5 0,0 0,5 0,-5 0,0 0,5 0,-5 0,7 0,-1 0,-6 0,5 0,-5 0,13 0,-5 0,5 0,-7 0,0 0,7 0,-5 0,5 0,0 0,-5 0,5 0,-7 0,0 0,1 0,-1 0,11 0,-9 0,3 0,-6 0,-5 0,1 0,3 0,-9 0,9 0,-9 0,9 0,-9 0,9 0,-3 0,5 0,-6 0,5 0,-11 0,11 0,-5 0,6 0,0 0,-5 0,3 0,1 0,-3 0,7 0,-8 0,-1 0,5 0,-11 0,11 0,-5 0,0 0,5 0,-5 0,0 0,5 0,-5-6,1 5,3-4,-9 5,9 0,-9 0,9 0,-3 0,-1 0,5 0,-5 0,6 0,-6 0,5 0,0 0,9 0,-1-6,0 5,-7-5,0 6,1 0,-1 0,0 0,0 0,0 0,0 0,0 0,1 0,-1 0,0 0,7 0,-5 0,12 0,-12 0,5 0,-7 0,18 0,-14 0,14 0,-11 0,-5-5,5 4,0-5,-5 6,5 0,-7 0,0 0,0 0,0 0,1 0,-1 0,-6 0,5 0,-5 0,0 0,5 0,-5 0,0 0,5 0,-5 0,1 0,3 0,1 0,3 0,-3 0,0 0,-11 0,11 0,-11 0,5 0,-2 0,-2 0,13 0,-12 0,7 0,-5 0,-4 0,9 0,-3 0,-1 0,6 0,-11 0,11 0,-11 0,11 0,-5 0,0 0,5 0,-5 0,1 0,3 0,-3 0,5 0,-6 0,5 0,-11 0,11 0,-5 0,6 0,-6 0,5 0,2 0,-5 0,10 0,-12 0,6 0,7 0,-5 0,5 0,-7 0,0 0,-5 0,10 0,-9 0,11 0,-7 0,1 0,-1 0,0 0,7 0,-5 0,5 0,-7 0,0 0,0 0,0 0,-5 0,3 0,-3 0,5 0,0 0,0 0,0 0,-5 0,14 0,-12 0,14 0,-11 0,-6 0,5 0,-5 0,6 0,0 0,0 0,1 0,-1 0,0 0,0 0,0 0,0 0,1 0,-1 0,0 0,0 0,0 0,0 0,5 0,3 0,-7 0,5 0,-12 0,6 0,0 0,1 0,-1 0,0 0,0 0,0 0,0 0,0 0,1 0,-1 0,0 0,0 0,-6 0,12 0,-16 0,16 0,-18 0,11 0,-11 0,11 0,-11 0,11 0,-6 0,1 0,4 0,-10 0,5 0,4 0,-7 0,8 0,-7 0,-2 0,7 0,-8 0,9 0,-9 0,15 0,-14 0,9 0,-1 0,-7 0,14 0,-10 0,0 5,5-4,-11 4,11-5,-5 0,6 0,0 0,-5 0,3 0,-3 0,5 0,0 0,0 0,0 0,0 0,0 0,1 0,6 0,-6 0,13 0,-12 0,5 0,-6 0,6 0,-6 0,13 0,-12 0,12 0,-12 0,12 0,-12 0,12 0,-5 0,-1 0,0 0,-8 0,7 0,-5 0,5 0,-7 0,0 0,0 0,0-5,0 3,0-3,1 5,-1-6,0 5,0-4,0 5,0 0,-5 0,3-6,-3 5,5-5,-6 6,5 0,-11 0,5 0,0-5,-5 4,16-5,-15 6,9 0,-5 0,-5 0,11 0,-11 0,5 0,0 0,1 0,0 0,-1 0,0 0,-5-5,11 4,-11-4,11 5,-11 0,5 0,0 0,-5 0,11 0,-11-5,11 4,-11-4,5 5,0 0,-5-5,16 4,-9-4,4 5,0 0,-11 0,11 0,-5-5,6 3,1-3,-7 5,5 0,-5 0,6 0,0 0,7 0,-5 0,5 0,-7 0,0 0,1 0,-1 0,0 0,0 0,-6 0,5 0,-5 0,11 0,1 0,1 0,-8 0,-1 0,-9 0,9 0,-9 0,9 0,-9 0,4 0,-1 0,-3 0,9 0,-9 0,10 0,-11 0,5 0,4 0,-7 0,13 0,-14 0,4 0,-1 0,-3 0,14 0,-13 0,8 0,-6 0,-3 0,9 0,-9 0,4 0,-1 0,-3 0,9 0,-3 0,-1 0,5 0,-5 0,0 0,5 0,-11 0,5 0,0 0,-5 0,10 0,-10 0,4 0,5 0,-7 0,8 0,-7 0,-2 0,8 0,-8 0,3 0,0 0,-4 0,15 0,-14 0,15 0,-16 0,5 0,0 0,-5 0,11 0,-11 0,11 0,-11 0,5 0,0 0,1 0,0 0,5 0,-5 0,1 0,-3 0,1 0,-4 0,9 0,-9 0,9 0,-9 0,9 0,-9 0,9 0,-9 0,4 0,-1 0,3 0,-1 0,5 0,-11 0,5 0,4 0,-7 0,14 0,-10 0,0 0,-1 0,0 0,-5 0,10 0,-4 0,-1 0,6 0,-11 0,5 0,-1 0,2 0,-1 0,0 0,4 0,-7 0,8 0,-7 0,3 0,0 0,-2 0,1 0,-5 0,16 0,-14 0,13 0,-14 0,9 0,-9 0,9 0,-3 0,-1 0,4 0,-9 0,10 0,-5 0,0 0,5 0,-11 0,11 0,-5 0,0 0,5 0,-5 0,1 0,3 0,-4 0,7 0,-7 0,-1 0,-1 0,-3 0,8 0,-8 0,8 0,-8 0,3 0,0-5,-4 4,9-4,-9 5,9 0,-9 0,8 0,-7 0,13 0,-12 0,13 0,-9 0,1 0,-3 0,0 0,-4 0,9 0,-9 0,9 0,-9 0,8 0,-7 0,7 0,-8 0,9 0,-9 0,9 0,-9 0,4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3T17:09:20.92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0,'65'0,"-3"0,-22 0,9 5,-12 2,-3-1,-2 4,-12-9,18 4,-1-5,4 0,-12 0,2 0,-8 0,10 0,0 0,-10 0,2 0,25 0,-3 0,24 0,-14 0,-15 0,-8 0,-8 0,-14 0,13 0,-2 0,22 0,2 0,12 0,-5 0,-8 0,-8 0,1 5,-5-4,5 4,-1-5,8 0,2 0,4 0,-11 0,-6 0,4 0,3 0,11 5,17 1,-3 11,-8-10,-4 9,-21-10,5 5,-6-5,-5-1,3-5,-8 0,-1 0,4 0,1 0,3 5,2-4,-4 4,18-5,4 0,20 5,-4-4,7 10,6-10,-26 5,10-1,-36-4,30 10,5-9,8 8,-5-8,3 8,-28-8,12 8,-8-8,-6 8,20-4,-11 5,5-4,5-2,-19 0,6-4,-16 4,-3-5,20 0,-2 0,17 5,-1-3,0 3,6 0,-15-3,-3 3,-8-5,8 0,7 0,-5 0,6 0,-6 0,29 0,-3 0,15 0,-38 0,19 0,-43 0,42 0,-17 0,21 0,-25 0,0 0,-12 0,15 0,-5 0,11 0,-21 0,13 0,-14 0,21 0,-18 0,32 0,-8 0,11 0,14 0,-19 0,-12 0,17 0,-14 0,21 0,5 0,-12 0,17 0,-16 0,-14-5,6 3,-26-3,7-1,2 5,-17-4,35 5,-33-6,31 5,-22-5,15 1,11 4,-8-4,14 5,-16-5,11 4,1-4,1 5,-1 0,-7 0,-27 0,-1 0,-19 0,9 0,7 0,1 0,-1 0,-7 0,-3 0,9 0,9 0,28 0,-6 0,17 0,-31 0,-3 0,-2 0,-2 0,16 0,6-5,-4 3,-11-3,5 5,-22 0,2 0,2 0,4 0,8 0,13 0,-30 0,11-5,-29 3,28-3,-15 5,7 0,8 0,-10 0,29 0,-6 0,9 0,1 0,1 0,14 0,1 0,0 0,-2-6,-12 0,-2-1,-12-4,4 9,-16-3,8 5,-14 0,-6 0,7 0,0 0,12 0,15 0,-24 0,35 0,-14 0,35 0,1 0,-6 0,-25 0,-4 0,-23 0,4 0,13 0,-14 0,14 0,17 0,3 0,-7 0,20 0,-46 0,13 0,1 0,-11 0,20 0,-11 0,-2-5,-1-8,-19 5,16-8,-28 10,17-1,-9-3,-5 9,-2-9,-5 9,5 1,3 1,-3 4,-5-5,0 0,1 0,5 0,9 5,16-4,19 4,9 0,-8 1,-25 1,-4 3,-25-9,14 8,-20-2,8-1,5 8,17-11,29 6,24-9,-33 3,2 0,-2-2,0 0,4 2,0-1,0-1,-1-2,-6 1,0 0,3 0,0 0,38 6,-7-4,-29 4,22-6,-50 0,61 0,-30 0,-9 0,0 0,8 0,34 0,-55 0,39 0,-37 0,37 0,-4 0,-25-1,3 2,4 2,1 0,-5-3,0 1,4 2,0 0,40-3,-2 0,-36 0,22 0,-28 0,33 0,-5 6,18-5,-8 5,7 0,-3-5,-42 2,-2-1,19-2,-14 0,-4 0,-10 0,54 0,-1 0,0 0,-33 0,-1 0,36 0,0 0,-45 0,-3 0,20 0,9 0,-3 0,5 0,19 0,-33 0,-1 0,-31 0,22 0,2 0,27 0,-14 0,10 0,-41 0,27 0,-16-5,0 3,23-9,3 4,-25 0,2 0,4 3,0 1,-2-4,-1 2,41 3,-1-9,-14 4,-1 0,-29 2,16 0,-10 3,35-3,-23-1,-19 5,1 0,24-11,-23 11,-1 1,25-6,20 0,-49 4,49-3,-21 5,-24 0,2 0,43 0,-8-6,-14 5,-9-5,5 1,-8 3,8-3,-11 5,13 0,3-6,13 5,0-5,-7 0,3 5,-10-5,10 1,-10 4,13-10,-13 9,-1-8,-23 8,5-3,-6 5,30 0,3-6,4 5,-7-5,-18 6,-14 0,-14 0,-16 0,-2 0,6 0,14 0,6 0,-4 0,-1 0,-23 5,3 1,-6 10,-4-4,10-1,31 0,13-4,9 10,-15-4,-26-2,-13-1,-9-4,-57 6,37-6,-42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3T17:09:28.4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51,'41'0,"-6"0,-24 0,0 0,10 0,-8 5,8-4,-5 9,-4-9,8 4,-8-5,9 0,-9 0,9 0,-9 0,9 0,-3 0,-1 0,0 0,-2 0,-3 0,9 0,-9 0,10 0,-4 0,6 0,7 0,-5 0,12 0,-12 0,5 0,-7 0,0-5,1 3,-1-3,-6 5,5 0,-11 0,5 0,4 0,-7 0,8 0,-6 0,-3 0,10 0,-5 0,0 0,5 0,-5-6,6 5,0-4,-5 5,3 0,-4-6,1 5,-2-5,-1 6,-3 0,9 0,-9 0,9 0,-9 0,4 0,-1 0,-3 0,9-5,-9 3,10-3,-11 5,11 0,-5 0,0 0,5 0,-5 0,0 0,5 0,-5 0,0 0,5 0,-10 0,3 0,1 0,1 0,1 0,3 0,-3 0,-1 0,5 0,-11 0,11 0,-5 0,0 0,5 0,-11 0,11 0,-5 0,0 0,5-5,-5 3,11-3,-3 5,3 0,-11 0,5 0,-5 0,0 0,5 0,-5 0,6 0,-6 0,5 0,-5 0,1 0,3 0,-9 0,4-5,-2 4,3-4,0 5,-2 0,0 0,-4 0,9 0,-9 0,9 0,-9 0,8 0,-8 0,9 0,-9 0,9 0,-9 0,9 0,-9 0,8 0,-8 0,9 0,-9 0,9 0,-9 0,9 0,-9 0,3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3T17:17:01.37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80,'50'0,"-5"0,-27 0,5 0,-11 0,11 0,-5 0,0 0,5 0,-11 0,5 0,-1 0,2 0,-1 0,0 0,-1 0,-4 0,8 0,-8 0,9 0,-9 0,10 0,-10 0,11 0,-5 0,0 0,5 0,-5 0,6 0,1 0,-7 0,5 0,-5 0,0 0,5 0,-5-5,6 4,0-5,0 6,1 0,-1 0,0 0,0 0,0 0,0 0,0 0,1 0,-1 0,0 0,0 0,0 0,0 0,7 0,-5 0,-1 0,-2 0,-5 0,6 0,11 0,-8 0,8 0,-11 0,0 0,0 0,1 0,-1 0,0 0,0 0,0 0,0 0,0 0,8 0,-12 0,16 0,-16 0,11 0,0 0,-5-5,12 3,-12-3,5 5,0 0,6 0,-4 0,9 0,-16 0,5 0,0 0,-5 0,5 0,0 0,-5 0,5 0,-7 0,0 0,0 0,0 0,1 0,-1 0,0 0,0 0,0 0,0 0,-5-5,3 4,-3-4,-1 5,-1 0,4 0,-7 0,7 0,-5 0,2 0,-1 0,0 0,-1 0,2 0,5 0,-5 0,5 0,-5 0,7 0,-7 0,4 0,-3 0,5 0,-6 0,5 0,-11 0,11 0,-5 0,6 0,-5 0,3 0,-4 0,7 0,-1 0,0 0,7 0,-5 0,5 0,0 0,-5 0,12 0,-12 0,5 0,0 0,-5 0,12 0,-13 0,13 0,-12 0,12 0,-12 0,12 0,-12 0,12 0,5 0,0 0,0 0,-5 0,-5 0,0 0,5 0,-12 0,12 0,-6 0,1 0,-2 0,0 0,2 0,7 0,-8 0,6 0,-12 0,12 0,-5 0,0 0,5 0,-5 0,6 0,12 0,-9 0,2 0,-6 0,-13 0,13 0,-12 0,5 0,-7 0,1 0,-1 0,0 0,0 0,0 0,0 0,0 0,1 0,-7 0,4 0,-3 0,5 0,7 0,-5 0,5 0,4 0,-8 0,7 0,-9 0,6 6,-5-5,5 5,-7-6,0 0,0 0,7 0,-5 0,5 0,-7 0,0 5,-5-3,3 3,-4 1,1-5,3 4,-9-5,9 0,-3 6,-1-5,5 4,-5-5,17 0,-8 0,7 0,-9 0,-7 0,5 6,-5-5,6 4,0-5,0 0,-5 0,3 0,-4 0,7 0,-7 0,5 0,-5 0,6 0,0 0,0 0,0 0,1 0,-1 0,0 0,11 0,-14 0,12 0,-15 0,1 0,3 0,-4 0,7 0,-1 0,0 0,0 0,0 0,0 0,0 0,1 0,-1 0,0 0,0 0,0 0,0 0,0 0,1 0,6-6,-5 5,22-5,-19 6,19-6,-22 5,12-5,-12 6,5 0,0-6,-5 4,5-4,0 0,-5 5,12-5,-12 6,12-6,-5 4,6-4,-6 6,5 0,-5-6,7 5,-8-5,6 6,-5 0,18-6,-16 5,14-5,-23 6,12 0,-13 0,6 0,1 0,-7-6,6 5,-6-5,-1 6,0 0,0 0,7 0,-11 0,10 0,-12 0,6 0,0 0,0 0,-5 0,3 0,-3 0,5 0,0 0,11 0,-8 0,7 0,-9 0,-1 0,0 0,0 0,0 0,0 0,0 0,1 0,-1 0,0 0,0 0,0 0,0 0,0 0,1 0,-1 0,0 6,0-5,0 4,0-5,0 0,5 0,-3 6,10-5,-10 5,-1-6,-3 5,-3-4,-1 5,5-6,-5 0,0 4,5-2,-11 3,11-5,-11 0,5 0,5 5,-9-4,15 5,-16-2,5-2,5 2,-9-4,9 0,-5 6,-5-5,11 5,-5-6,0 0,5 0,-5 5,6-4,0 5,-5-2,3-2,-3 3,5-5,0 5,0-4,0 5,-6-2,5-2,-5 3,7-5,-1 0,0 5,0-4,0 5,-6-6,5 0,-5 0,6 0,-5 0,3 0,-3 0,5 0,-6 0,5 0,-11 0,11 5,-5-4,0 5,5-6,-11 0,11 0,-5 0,1 0,3 0,-3 0,5 0,11 0,-9 0,9 0,-11 0,1 0,-1 0,0 0,0 0,0 0,0 0,0 0,1 0,-1 0,0 0,-6 0,5 5,-5-4,6 10,0-10,0 5,1-6,-1 0,7 6,-5-5,5 5,-7-6,0 0,0 5,11-3,-8 3,8-5,-17 0,5 5,-5-3,0 3,5-5,-11 0,5 5,0-4,-5 4,16 0,-15-3,15 3,-16-5,5 5,0-4,-5 4,11-5,-5 0,6 0,-5 5,3-4,-4 4,7-5,-1 0,0 5,0-3,-6 3,5-5,-5 0,6 5,1-3,-1 3,0-5,-6 0,5 0,-5 0,6 0,0 0,0 0,1 0,-1 0,0 0,0 0,0 0,0 6,11-5,-8 4,15-5,-16 6,5-5,-7 4,0-5,0 6,7-5,-5 4,5 1,-13-5,5 4,-11-5,5 0,-1 5,-4-3,9 7,-9-8,4 4,-1-5,2 0,0 0,-1 0,0 0,1 0,0 0,11 0,-8 0,11 0,0 0,-5-5,12-2,-5 0,7-5,-7 5,5-1,-6-3,1 10,-2-11,-7 11,-5-5,3 1,-9 4,3-5,0 6,-4 0,9 0,-9 0,4-5,0 4,-4-4,8 0,-2 4,0-4,-2 5,6-5,-8 4,13-10,-15 10,11-4,-5 5,1 0,3 0,-3 0,12 0,-5 0,5 0,-7 0,7 0,-5 0,12 0,-13 0,13 0,-12 0,12 0,-5 0,0 0,5 0,-12 0,12 0,-6 0,1 0,5 0,-12 0,12 0,-12 0,12 0,-12 0,12 0,-13 0,13 0,-12 0,12 0,-12 0,5 0,0 0,-5 0,5 0,-7 0,0 0,1 0,6 0,-5 0,9 0,-2 0,-3 0,1 0,-6 0,6 0,-5 0,12 0,-13 0,13 0,-12 0,12 0,-12 0,12 0,-12 0,12 0,-12 0,12 0,-12 0,5 0,0 0,1 0,19 0,-9 0,9 0,-12 0,1 0,0 0,-1 0,1 0,0 0,-1 0,1 0,0 0,-1 0,-6 0,5 0,-5 0,7 0,-1 0,1 0,0 0,-7 0,4 0,-4 0,0 0,16 0,-21 0,14 0,-18 0,0 0,1 0,-1 0,0 0,0 0,0 0,0 0,0 0,1 0,-1 0,0 0,0 0,0 0,0 0,0 0,1 0,-1 0,0 0,0 0,-6 0,16 0,-19 0,18 0,-15 0,1 0,3 0,-3 0,5 0,-6 0,5 0,-5 5,6-4,0 5,0-6,0 0,1 0,-1 0,0 0,0 0,7 0,-5 0,5 5,0-4,-5 5,23-6,-14 0,9 0,-13 0,0 0,-5 0,5 0,-7 0,0 0,7 6,-5-5,12 5,-12-6,12 0,-13 0,13 6,-12-5,12 5,-12-6,5 0,0 0,-5 6,12-5,-12 4,5-5,-7 0,0 0,0 0,11 0,-8 0,8 6,-11-5,0 4,0-5,1 0,-1 0,0 0,7 0,-5 0,12 0,-12 0,12 0,-6 0,1 0,5 0,-5 0,0 0,5 0,-6 0,1 0,5 0,-12 0,30 0,-26 0,25 0,-22 0,0 0,5 0,-12 0,12 0,-12 0,5 0,-7 0,0 0,7 0,-5 0,12 0,-5 0,-1 0,6 0,-5 0,0 0,5-6,-12 5,5-5,-7 6,18-5,-20 3,26-3,-28-1,11 5,-7-4,0 5,0 0,0 0,0 0,8 0,-7 0,13 0,-12 0,12 0,-12-6,12 5,-5-5,0 6,5 0,-6-6,1 5,5-5,-12 6,12-6,-12 4,22-3,-19 5,13 0,-11 0,-5-6,5 5,-7-5,7 6,-5 0,5 0,0 0,-5 0,12 0,-5 0,-1 0,6 0,-12 0,5 0,0 0,-5 0,5 0,-13 0,16 0,-13 0,8 0,-7 0,-9 0,9 0,-3 0,-1 0,5 0,-5 0,6 0,0 0,0 0,7 0,-5 0,5 0,-6 0,-1 0,0 0,7 0,-5 0,5 0,-7 0,0 0,0 0,0 0,11 0,-8 0,8 0,-11 0,0 0,-6 0,5 0,-5 0,7 0,-1 0,0 0,0 0,0 0,0 0,7 0,-5 0,5 0,-7 0,1 0,6 0,-6 0,6 0,-6 0,-1 0,-6 0,5 0,0 0,2 6,-2-5,-6 4,0-5,-5 0,10 5,-10-4,4 4,0 0,1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3T17:17:27.10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89,'49'0,"-4"0,-14 0,-11 0,10 0,-5 0,-5 0,16 0,-22 0,16 0,-18 0,11 0,-5 0,6 0,-5 0,3 0,-9 0,9 0,-9 0,9 0,-9 0,9 0,-9 0,10 0,-11 0,5 0,0 0,-5 0,15 0,-13 0,14 0,-10 0,6 0,-6 0,5 0,-5 0,6 0,0 0,7 0,-5 0,12 0,-12 0,12 0,-5 0,0 0,5 0,-6 0,1 0,-2 0,0 0,-5 0,5 0,-7 0,1 0,-7 0,4 0,-3 0,-1 0,5 0,-5 0,0 0,-1 0,0 0,-5 0,16 0,-15 0,15 0,-16 0,5 0,0 0,-5 0,11 0,-11 0,5 0,0 0,-5 0,11 0,-11 0,5 0,5 5,-9-4,15 5,-16-6,5 0,0 0,-5 0,11 0,-11 0,11 0,-11 0,11 0,-5 0,0 0,5 0,-10 0,9 0,-4 0,7 0,-7 0,5 0,-5 0,0 0,5 0,-5 0,6 0,0 0,0 0,1 0,-1 0,-6 0,5 0,-5 0,0 0,5 5,-5-3,6 3,-5-5,3 0,-4 0,7 0,-7 0,5 0,-5 0,6 0,0 0,0 0,0 0,-5 0,10 0,-9 0,5 0,-2 0,2 0,1 0,5 0,-13 0,5 0,-5 0,7 0,-7 0,9 0,-7 0,3 0,0 0,-11 0,11 0,-11 0,11 0,-11 0,11 0,-5 0,6 0,0 0,0 0,1 0,-1 0,-6 0,5 0,-5 0,6 0,0 0,0 0,0 0,1 0,10 0,-9 0,9 0,-11 0,1 0,-1 0,0 0,0 0,0 0,0 0,0 0,1 0,-1 0,0 0,0 0,0 0,0 0,7 0,-11 0,17 0,-17 0,11 0,-7 0,-6 0,16 0,-19 0,18 0,-15 0,1 0,3 0,-9 0,9 0,-9 0,4 0,-1 0,-3 0,9 0,-9 0,9 0,-9 0,9 0,-9 0,10 0,-11 0,11 0,-11 0,11 0,-11 0,16 0,-15 0,15 0,-10 0,0 0,5 0,-5 0,0 0,5 0,-5 0,1 0,3 0,-3 0,5 0,-6 0,5 0,-5 0,6 0,0 0,0 0,0 0,1 0,-1 0,0 0,0 0,0 0,0 0,0 0,11 0,-8 0,8 0,-4 0,-5 0,12 0,-12 0,5 0,-7 0,7 0,-5 0,5 5,-7-3,0 3,0-5,7 0,-5 0,5 0,-6 0,6 0,-6 0,6 0,-6 0,-1 0,11 0,-14 0,12 0,-15 0,6 5,1-3,-1 3,0-5,0 0,0 0,0 0,0 0,1 0,-7 0,4 0,-3 0,10 5,-4-4,4 4,-5-5,0 0,1 0,-1 0,0 0,0 0,-6 0,5 0,-5 0,6 0,-5 5,3-4,-9 4,9-5,-9 0,9 5,-3-3,-1 3,5-5,-5 0,0 0,5 0,-11 0,11 0,-5 5,6-3,-6 3,5-5,-10 0,14 0,-7 5,3-3,-1 3,-3-5,5 0,-6 5,5-4,-5 4,6-5,0 0,0 0,-5 0,3 0,-3 0,5 0,0 0,0 0,0 5,-6-3,5 3,-5-5,6 0,-5 5,3-4,-3 4,10-5,-4 5,-2-3,0 3,-5-5,6 0,0 0,0 5,1-3,-7 3,5-5,-5 0,6 0,0 0,0 0,0 0,1 0,-1 0,7 0,-5 0,5 0,-7 0,0 0,0 0,18 0,-7 0,9 0,-6 0,-12 0,12 0,-12 0,11 0,-11 0,5 0,0 0,-5 0,12 0,-12 0,5 0,0 0,-5 0,5 0,-7 0,0 0,1 0,-1 0,-6 0,5 0,-5 0,6 0,5 0,-9 0,1 0,-10 0,5 0,1 0,0 0,-1 0,0 0,10 0,-1 0,21 0,-11-6,13 5,-8-5,-8 6,6 0,-12 0,5 0,-7 0,-5 0,3 0,-9 0,4 0,-2 0,-3 0,9 0,-9 0,9 0,-9 0,8 0,-7 0,8 0,-2 0,5 0,-6 0,5 0,-5 0,6 0,0 0,0 0,0 0,1 0,-1 0,0-6,0 5,7-4,-5 5,5-6,-7 5,0-10,0 9,7-3,-5 0,5 3,-6-9,6 10,-6-4,7-1,-8 5,7-5,-5 1,5 4,-13-5,5 6,-5 0,6-5,-6 3,5-3,-5 5,0 0,5 0,-5 0,7 0,-7 0,4 0,7 0,-2 0,8 0,-11 0,0 0,1 0,-1 0,0 0,0 0,0 0,0 0,0 0,1 0,-1 0,0 0,0 0,0 0,0 0,0 0,1 0,9 0,-7 0,8 0,-4 0,-5 0,5 0,-7 0,0 0,1 0,-1 0,0 0,0 0,0 0,0 0,0-6,1 5,-1-4,0 5,-6 0,5 0,-5 0,6-6,0 5,0-5,-5 6,3 0,-3 0,5 0,18 0,-14 0,14 0,-11 0,-5 0,5 0,-7 0,0 0,0 0,0 0,8-6,-7 5,6-5,1 6,-7 0,6 0,0 0,-5 0,12 0,-12 0,12 0,-12 0,23 0,-14 0,9 0,-6 0,-12 0,5 0,-7 0,0 0,7 0,-5 0,5 0,-7 0,7 0,-5 0,5 0,-7 0,7 0,-5 0,5 0,0 0,-5 0,5 0,-7 0,0 0,0 0,8 0,-7 0,6 0,5 0,-14 0,12 0,-16 0,1 0,3 0,-4 0,7 0,-1 0,0 0,-6-5,5 4,-5-4,6 5,0 0,0 0,1 0,-1 0,0 0,0 0,0 0,0 0,1 0,-1 0,0 0,0 0,5 0,-4 0,4 0,-10 0,3 0,-9 0,9 0,-9 0,3 0,1 0,-4 0,14 0,-13 0,13 0,-8 0,-1 0,4 0,-3 0,5 0,0 0,-6 0,5 0,-5 0,0 0,5 0,-5 0,7 0,-1 0,-6 0,5 0,-11 0,11 0,-5 0,6 0,-6 0,5 0,-5 0,6 0,1 0,-1 0,7 0,-5 0,5 0,-7 0,0 0,0 0,-6 0,5 0,-5 0,6 0,5 0,-3 0,-3 0,0 0,-5 0,0 0,5 0,-5 0,0 0,5 0,-5 0,6 0,1 0,-7 0,5 0,-5 0,6 0,0 0,0 0,0 0,0 0,1 0,6 0,-5 0,15 0,-14 0,8 0,-11 0,7 0,-5 0,5 0,0 0,2 0,0 0,5 0,-12 0,12 0,-6 0,8 0,-7 0,5 0,-5 0,-1 0,6 0,-12 0,12 0,-12 0,12 0,-1 0,3 0,-3 0,1 0,-12 0,5 0,0 0,-5 0,12 0,-13 0,13 0,-12 0,12 0,-12 0,12 0,-12 0,12 0,-12 0,5 0,0 0,-5 0,5 0,-13 0,5 0,-5 0,0 0,4 0,-10 0,4 0,0 0,1 0,-1 0,0 0,6 0,-3 0,10 0,2 0,-5 0,5 0,0 0,-11 0,10 0,-12 0,0 0,-1 0,0 0,-5 0,10 0,-10 0,4 0,1 0,-5 0,16 0,-15 0,15 0,-10 0,6 0,0 0,7 0,-5 0,5 0,-7 0,1 0,-1 0,0 0,0 0,0 0,0 0,-5 0,-3-5,0 4,2-4,5 5,16 0,-4 0,13 0,-8 0,-8 0,6 0,-12 0,-1 0,-2 0,-11 0,11 0,-11 0,5 0,5 0,-9 0,15 0,-16 0,11 0,-5 0,6 0,1 0,-1 0,0 0,0 0,0 0,0 0,0 0,-5 0,3 0,-9 0,4 0,-1 0,-3 0,9 0,-9 0,4 0,-1 0,3 0,-1 0,5 0,-5 0,0 0,5 0,-5 0,6 0,0 0,0 0,8 0,-7 0,6 0,1 0,-7 0,6 0,-6 0,6 0,5 0,5 0,-5 0,-4 0,-1 0,-6 0,6 0,1 0,-7 0,13 0,-12 0,5 0,0 0,-5-6,12 5,-12-4,12 5,-5 0,6-6,-6 4,13-4,-11 6,13 0,-1-6,-5 4,14-4,-6 6,-1 0,25 0,-28 0,19-6,-17 4,-7-4,7 6,-8 0,-1 0,1 0,0 0,0-6,-1 5,1-5,0 6,7 0,-5 0,6 0,-1-7,-5 6,6-6,-1 7,-5 0,6 0,-8 0,-1 0,1 0,10 0,-7 0,7 0,-17 0,-2 0,-7 0,7 0,-5 0,12 0,-12 0,12 0,-12 0,12 0,-6 0,1 0,5 0,-5 0,0 0,5 6,-12-4,5 9,0-10,-5 5,5-6,3 5,-7-4,15 5,-16-6,5 5,-7-4,0 5,7-6,-5 5,5-4,-7 5,1-6,-1 0,0 0,7 0,-11 0,16 0,-16 5,5-3,-2 3,-5-5,7 0,-7 0,5 0,0 0,2 0,-2 5,0-4,-11 4,11-5,-5 0,6 5,-6-3,5 3,-5 0,7-3,-1 3,-6-5,5 0,-5 5,6-3,0 3,0-5,0 0,1 0,-1 0,11 0,-9 0,16 0,-16 0,5 0,0 0,-5 0,5 0,-7 0,0 0,-5 0,3 0,-3 0,5 0,0 0,0 0,0 0,0 0,-5 0,3 0,-9 0,9 0,-9 0,4 0,-2 0,-3 0,4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C24882-1E32-9547-8ADC-8ACE9D9946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7C2602B-7E08-5647-B0AD-C61A5C655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ADD001-40D7-3947-83FA-2BC59E553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EDB1F-7AC5-9942-B3CE-9C1CCDBA4044}" type="datetimeFigureOut">
              <a:rPr lang="fr-FR" smtClean="0"/>
              <a:t>23/12/2021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A9B573-0B74-914B-8CC7-7FD36CF87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503255-696C-E34C-8D3E-B370EA111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1CF6-9ADE-9C4A-B5B1-9D3FA4485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785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3DB7A5-32ED-A24D-8FE1-05B6F5158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6F52BE5-37BA-0744-88D3-8D56B3DF3C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CBEE8E-F9C3-4047-B347-ADDE82905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EDB1F-7AC5-9942-B3CE-9C1CCDBA4044}" type="datetimeFigureOut">
              <a:rPr lang="fr-FR" smtClean="0"/>
              <a:t>23/12/2021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906421-6CBF-AB4C-A5BB-B53D07F6A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0A7E20A-61F5-F840-A652-B8706926F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1CF6-9ADE-9C4A-B5B1-9D3FA4485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712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610F1FB-7D1C-C744-9A29-0E6853F115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2FDE591-36D4-334D-8F23-E340298703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BCE4B7-0B2D-2F4B-90BC-06F02110F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EDB1F-7AC5-9942-B3CE-9C1CCDBA4044}" type="datetimeFigureOut">
              <a:rPr lang="fr-FR" smtClean="0"/>
              <a:t>23/12/2021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BB3298-ADC2-6248-8CAA-0218BF8FA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2C8012-4709-B648-BC20-AD1EB4793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1CF6-9ADE-9C4A-B5B1-9D3FA4485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297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BA4E83-608C-9341-8A32-6D2AC3AA9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57C1584-2F21-974B-95D7-99947D70E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52CFA6-06B5-6E46-ACB7-DEA6F32DD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EDB1F-7AC5-9942-B3CE-9C1CCDBA4044}" type="datetimeFigureOut">
              <a:rPr lang="fr-FR" smtClean="0"/>
              <a:t>23/12/2021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4E20887-A4E3-714B-93FA-42BA06BFE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7BEFF56-1942-5A4D-A68A-45AFF33DF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1CF6-9ADE-9C4A-B5B1-9D3FA4485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3105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EA798-B47E-944F-B76A-E045E9590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058A05-BA86-CB48-AE51-1C0FD59B4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3FE9C4-40A3-2A4A-B636-7C1DD4C0F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EDB1F-7AC5-9942-B3CE-9C1CCDBA4044}" type="datetimeFigureOut">
              <a:rPr lang="fr-FR" smtClean="0"/>
              <a:t>23/12/2021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CB7CA0-7C52-594F-AF4A-070D1FD2C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E837EB-1B00-554A-98E1-7D9D6BFB6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1CF6-9ADE-9C4A-B5B1-9D3FA4485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0776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613F85-F7CA-1B42-BE17-F1E8CE56E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49EBE9-C1FC-F043-96F3-250C0EC217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0A8FE9C-A983-DF40-BDDD-D121475C4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29A2A6B-0CF0-1346-B7E0-8ECD9A034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EDB1F-7AC5-9942-B3CE-9C1CCDBA4044}" type="datetimeFigureOut">
              <a:rPr lang="fr-FR" smtClean="0"/>
              <a:t>23/12/2021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277175C-4DA2-8842-BCA6-1D142BF16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CE98057-7595-D94D-AA10-816C9BC3B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1CF6-9ADE-9C4A-B5B1-9D3FA4485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5004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BD2882-DFB6-6D4E-BFB4-9B95636D6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72E5D6-1EED-B240-BF5B-2E56E78B4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698DA48-A2FE-CC43-8F17-31C42724B3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FA941AA-7F82-3349-9D81-B003CD3D3A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0AD97D7-0415-D94B-A9CE-E1776DE24D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C219CA5-7B6E-E04A-9B4B-9E0760DD3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EDB1F-7AC5-9942-B3CE-9C1CCDBA4044}" type="datetimeFigureOut">
              <a:rPr lang="fr-FR" smtClean="0"/>
              <a:t>23/12/2021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80133BE-E7A5-804B-BBBD-4DF2C7360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212D5A4-FF48-074E-8800-BB3D7405E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1CF6-9ADE-9C4A-B5B1-9D3FA4485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1906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95570E-F072-D241-9F25-5A39150A4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832D7CE-D056-EA4E-BD7E-88EEAECCB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EDB1F-7AC5-9942-B3CE-9C1CCDBA4044}" type="datetimeFigureOut">
              <a:rPr lang="fr-FR" smtClean="0"/>
              <a:t>23/12/2021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F9FC713-9E57-254B-9D5E-3F19A2CA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A7EBC7C-0F0C-9F4C-AD20-8862BD417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1CF6-9ADE-9C4A-B5B1-9D3FA4485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8926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F25936C-0D82-FE40-BEF4-0CC58176B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EDB1F-7AC5-9942-B3CE-9C1CCDBA4044}" type="datetimeFigureOut">
              <a:rPr lang="fr-FR" smtClean="0"/>
              <a:t>23/12/2021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22F2F1E-6A7A-2C49-AB80-BE3B7B254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E39AB8B-D04A-7446-9FD1-C11A49CC9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1CF6-9ADE-9C4A-B5B1-9D3FA4485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15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8B26C4-8BF6-5B42-87C1-37244963C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1D04F1-C3F9-DB45-8019-99B1897F1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725D4DF-75D5-5E47-9D76-3D990CB54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31CA14-09C8-B64D-91A3-7A16F3CD7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EDB1F-7AC5-9942-B3CE-9C1CCDBA4044}" type="datetimeFigureOut">
              <a:rPr lang="fr-FR" smtClean="0"/>
              <a:t>23/12/2021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A1AF2AE-DDC3-7543-9E4C-D4576FA1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CE44993-5DB5-9049-9EEC-E79377769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1CF6-9ADE-9C4A-B5B1-9D3FA4485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7731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908491-17DB-C344-B056-34C40AB40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029EFB1-8364-D44C-BFD6-34C870425D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240AFFE-A9BA-6B45-B5F5-615B752E9F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7EDDDDD-DA8B-F647-ABFE-AF2A66976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EDB1F-7AC5-9942-B3CE-9C1CCDBA4044}" type="datetimeFigureOut">
              <a:rPr lang="fr-FR" smtClean="0"/>
              <a:t>23/12/2021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A04F623-E853-364C-B9B8-8803FF801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74A9706-5CE5-5F48-8EEB-35D80DED0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1CF6-9ADE-9C4A-B5B1-9D3FA4485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1136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E669AA5-C776-1844-86F5-E69D56911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21DDA8-D25A-F04F-85D8-9EAE1AF2B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3F685B-AAA0-F74F-BB4C-6F763359B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EDB1F-7AC5-9942-B3CE-9C1CCDBA4044}" type="datetimeFigureOut">
              <a:rPr lang="fr-FR" smtClean="0"/>
              <a:t>23/12/2021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1724C2-85B5-3F44-BEEC-FDA6FC8E45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36BC2B-C569-D54D-935F-02920CA467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C1CF6-9ADE-9C4A-B5B1-9D3FA4485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4630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customXml" Target="../ink/ink4.xml"/><Relationship Id="rId7" Type="http://schemas.openxmlformats.org/officeDocument/2006/relationships/customXml" Target="../ink/ink6.xml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customXml" Target="../ink/ink5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customXml" Target="../ink/ink8.xml"/><Relationship Id="rId7" Type="http://schemas.openxmlformats.org/officeDocument/2006/relationships/customXml" Target="../ink/ink10.xml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customXml" Target="../ink/ink9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customXml" Target="../ink/ink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9B1A899-C544-A34B-BA6D-C21D92C31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096" y="2996658"/>
            <a:ext cx="1792923" cy="250013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C9426D1-0306-D641-A9DC-7EF8CEFBE8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708512"/>
            <a:ext cx="9144000" cy="902765"/>
          </a:xfrm>
        </p:spPr>
        <p:txBody>
          <a:bodyPr>
            <a:normAutofit fontScale="90000"/>
          </a:bodyPr>
          <a:lstStyle/>
          <a:p>
            <a:r>
              <a:rPr lang="fr-CH" b="1" dirty="0">
                <a:latin typeface="+mn-lt"/>
              </a:rPr>
              <a:t>Dictionnaire du XXIe siècle</a:t>
            </a:r>
            <a:endParaRPr lang="fr-FR" b="1" dirty="0">
              <a:latin typeface="+mn-lt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1CC36AD-C784-EB49-9DC9-7671DA478B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97499" y="3897048"/>
            <a:ext cx="7052841" cy="1016261"/>
          </a:xfrm>
        </p:spPr>
        <p:txBody>
          <a:bodyPr>
            <a:noAutofit/>
          </a:bodyPr>
          <a:lstStyle/>
          <a:p>
            <a:r>
              <a:rPr lang="fr-CH" sz="4000" b="1" dirty="0"/>
              <a:t>- publié en 1998 -</a:t>
            </a:r>
            <a:endParaRPr lang="fr-FR" sz="4000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E13D2F3-FA76-1F40-930E-D5F67B074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2466" y="2986268"/>
            <a:ext cx="1848757" cy="250013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546E615-981F-C749-A504-EF8BF12D7965}"/>
              </a:ext>
            </a:extLst>
          </p:cNvPr>
          <p:cNvSpPr txBox="1"/>
          <p:nvPr/>
        </p:nvSpPr>
        <p:spPr>
          <a:xfrm>
            <a:off x="4057019" y="3189162"/>
            <a:ext cx="3627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H" sz="4000" dirty="0"/>
              <a:t>Jacques Attali</a:t>
            </a:r>
          </a:p>
        </p:txBody>
      </p:sp>
    </p:spTree>
    <p:extLst>
      <p:ext uri="{BB962C8B-B14F-4D97-AF65-F5344CB8AC3E}">
        <p14:creationId xmlns:p14="http://schemas.microsoft.com/office/powerpoint/2010/main" val="362946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62583688-3669-0747-8205-31741F0BD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875" y="482472"/>
            <a:ext cx="3651608" cy="1192192"/>
          </a:xfrm>
        </p:spPr>
        <p:txBody>
          <a:bodyPr/>
          <a:lstStyle/>
          <a:p>
            <a:r>
              <a:rPr lang="fr-FR" b="1" dirty="0">
                <a:latin typeface="+mn-lt"/>
              </a:rPr>
              <a:t>Cerveau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42497E8-7B70-4740-BF3D-BE0C70D59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6010" y="0"/>
            <a:ext cx="7225990" cy="6858000"/>
          </a:xfrm>
          <a:prstGeom prst="rect">
            <a:avLst/>
          </a:prstGeom>
        </p:spPr>
      </p:pic>
      <p:sp>
        <p:nvSpPr>
          <p:cNvPr id="6" name="Légende encadrée 1 5">
            <a:extLst>
              <a:ext uri="{FF2B5EF4-FFF2-40B4-BE49-F238E27FC236}">
                <a16:creationId xmlns:a16="http://schemas.microsoft.com/office/drawing/2014/main" id="{BF513CC0-AD97-8F45-9A5F-CE15C07C6AE0}"/>
              </a:ext>
            </a:extLst>
          </p:cNvPr>
          <p:cNvSpPr/>
          <p:nvPr/>
        </p:nvSpPr>
        <p:spPr>
          <a:xfrm>
            <a:off x="406485" y="1524001"/>
            <a:ext cx="4466762" cy="4668272"/>
          </a:xfrm>
          <a:prstGeom prst="borderCallout1">
            <a:avLst>
              <a:gd name="adj1" fmla="val 51972"/>
              <a:gd name="adj2" fmla="val 100390"/>
              <a:gd name="adj3" fmla="val -6812"/>
              <a:gd name="adj4" fmla="val 134570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4E2AB95-7281-0C4B-827E-9E3A0143A098}"/>
              </a:ext>
            </a:extLst>
          </p:cNvPr>
          <p:cNvSpPr txBox="1"/>
          <p:nvPr/>
        </p:nvSpPr>
        <p:spPr>
          <a:xfrm>
            <a:off x="406485" y="1674664"/>
            <a:ext cx="437399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800" dirty="0">
                <a:effectLst/>
                <a:latin typeface="LiberationSerif"/>
              </a:rPr>
              <a:t>Enjeu majeur de la recherche </a:t>
            </a:r>
            <a:r>
              <a:rPr lang="fr-CH" sz="1800" dirty="0" err="1">
                <a:effectLst/>
                <a:latin typeface="LiberationSerif"/>
              </a:rPr>
              <a:t>médicale</a:t>
            </a:r>
            <a:r>
              <a:rPr lang="fr-CH" sz="1800" dirty="0">
                <a:effectLst/>
                <a:latin typeface="LiberationSerif"/>
              </a:rPr>
              <a:t>, 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grand marché pour les technologies de l'information. </a:t>
            </a:r>
            <a:endParaRPr lang="fr-CH" b="1" dirty="0">
              <a:effectLst/>
              <a:highlight>
                <a:srgbClr val="FFFF00"/>
              </a:highlight>
            </a:endParaRPr>
          </a:p>
          <a:p>
            <a:r>
              <a:rPr lang="fr-CH" sz="1800" dirty="0">
                <a:effectLst/>
                <a:latin typeface="LiberationSerif"/>
              </a:rPr>
              <a:t>On comprendra un jour toute la biologie de l'esprit. On </a:t>
            </a:r>
            <a:r>
              <a:rPr lang="fr-CH" sz="1800" dirty="0" err="1">
                <a:effectLst/>
                <a:latin typeface="LiberationSerif"/>
              </a:rPr>
              <a:t>décrira</a:t>
            </a:r>
            <a:r>
              <a:rPr lang="fr-CH" sz="1800" dirty="0">
                <a:effectLst/>
                <a:latin typeface="LiberationSerif"/>
              </a:rPr>
              <a:t> l'intellect comme une </a:t>
            </a:r>
            <a:r>
              <a:rPr lang="fr-CH" sz="1800" dirty="0" err="1">
                <a:effectLst/>
                <a:latin typeface="LiberationSerif"/>
              </a:rPr>
              <a:t>réalite</a:t>
            </a:r>
            <a:r>
              <a:rPr lang="fr-CH" sz="1800" dirty="0">
                <a:effectLst/>
                <a:latin typeface="LiberationSerif"/>
              </a:rPr>
              <a:t>́ virtuelle, une </a:t>
            </a:r>
            <a:r>
              <a:rPr lang="fr-CH" sz="1800" dirty="0" err="1">
                <a:effectLst/>
                <a:latin typeface="LiberationSerif"/>
              </a:rPr>
              <a:t>pensée</a:t>
            </a:r>
            <a:r>
              <a:rPr lang="fr-CH" sz="1800" dirty="0">
                <a:effectLst/>
                <a:latin typeface="LiberationSerif"/>
              </a:rPr>
              <a:t> hors les mots. Cela ouvrira des perspectives </a:t>
            </a:r>
            <a:r>
              <a:rPr lang="fr-CH" sz="1800" dirty="0" err="1">
                <a:effectLst/>
                <a:latin typeface="LiberationSerif"/>
              </a:rPr>
              <a:t>jugées</a:t>
            </a:r>
            <a:r>
              <a:rPr lang="fr-CH" sz="1800" dirty="0">
                <a:effectLst/>
                <a:latin typeface="LiberationSerif"/>
              </a:rPr>
              <a:t> aujourd'hui folles, tel 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le branchement direct de l'ordinateur</a:t>
            </a:r>
            <a:r>
              <a:rPr lang="fr-CH" sz="700" b="1" dirty="0">
                <a:effectLst/>
                <a:highlight>
                  <a:srgbClr val="FFFF00"/>
                </a:highlight>
                <a:latin typeface="LiberationSerif"/>
              </a:rPr>
              <a:t>* 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sur le cerveau</a:t>
            </a:r>
            <a:r>
              <a:rPr lang="fr-CH" sz="1800" dirty="0">
                <a:effectLst/>
                <a:latin typeface="LiberationSerif"/>
              </a:rPr>
              <a:t>, et donc, dans la pratique, l'</a:t>
            </a:r>
            <a:r>
              <a:rPr lang="fr-CH" sz="1800" dirty="0" err="1">
                <a:effectLst/>
                <a:latin typeface="LiberationSerif"/>
              </a:rPr>
              <a:t>équivalent</a:t>
            </a:r>
            <a:r>
              <a:rPr lang="fr-CH" sz="1800" dirty="0">
                <a:effectLst/>
                <a:latin typeface="LiberationSerif"/>
              </a:rPr>
              <a:t> de la </a:t>
            </a:r>
            <a:r>
              <a:rPr lang="fr-CH" sz="1800" dirty="0" err="1">
                <a:effectLst/>
                <a:latin typeface="LiberationSerif"/>
              </a:rPr>
              <a:t>télépathie</a:t>
            </a:r>
            <a:r>
              <a:rPr lang="fr-CH" sz="700" dirty="0">
                <a:effectLst/>
                <a:latin typeface="LiberationSerif"/>
              </a:rPr>
              <a:t>*</a:t>
            </a:r>
            <a:r>
              <a:rPr lang="fr-CH" sz="1800" dirty="0">
                <a:effectLst/>
                <a:latin typeface="LiberationSerif"/>
              </a:rPr>
              <a:t>.</a:t>
            </a:r>
          </a:p>
          <a:p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On pourrait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même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imaginer qu'un jour on comprendra suffisamment les processus de la conscience de soi pour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être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à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même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de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transférer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la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mémoire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d'un cerveau à un autre et d'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accéder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ainsi à une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véritable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éternite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́ de l'esprit. </a:t>
            </a:r>
            <a:endParaRPr lang="fr-CH" b="1" dirty="0">
              <a:effectLst/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2503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62583688-3669-0747-8205-31741F0BD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240" y="497712"/>
            <a:ext cx="3651608" cy="1192192"/>
          </a:xfrm>
        </p:spPr>
        <p:txBody>
          <a:bodyPr/>
          <a:lstStyle/>
          <a:p>
            <a:r>
              <a:rPr lang="fr-FR" b="1" dirty="0">
                <a:latin typeface="+mn-lt"/>
              </a:rPr>
              <a:t>Chimères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32D728A-81BC-6449-805C-AE21E6DA4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" y="1897492"/>
            <a:ext cx="9860741" cy="35127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05A1D563-3CE9-5E45-A7A7-C9F7B9564AAF}"/>
                  </a:ext>
                </a:extLst>
              </p14:cNvPr>
              <p14:cNvContentPartPr/>
              <p14:nvPr/>
            </p14:nvContentPartPr>
            <p14:xfrm>
              <a:off x="1284960" y="2993400"/>
              <a:ext cx="9131400" cy="8136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05A1D563-3CE9-5E45-A7A7-C9F7B9564AA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30960" y="2885400"/>
                <a:ext cx="9239040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Encre 8">
                <a:extLst>
                  <a:ext uri="{FF2B5EF4-FFF2-40B4-BE49-F238E27FC236}">
                    <a16:creationId xmlns:a16="http://schemas.microsoft.com/office/drawing/2014/main" id="{D180292E-94AC-2D42-A15F-252105F2262C}"/>
                  </a:ext>
                </a:extLst>
              </p14:cNvPr>
              <p14:cNvContentPartPr/>
              <p14:nvPr/>
            </p14:nvContentPartPr>
            <p14:xfrm>
              <a:off x="951240" y="3430440"/>
              <a:ext cx="4813920" cy="47520"/>
            </p14:xfrm>
          </p:contentPart>
        </mc:Choice>
        <mc:Fallback xmlns="">
          <p:pic>
            <p:nvPicPr>
              <p:cNvPr id="9" name="Encre 8">
                <a:extLst>
                  <a:ext uri="{FF2B5EF4-FFF2-40B4-BE49-F238E27FC236}">
                    <a16:creationId xmlns:a16="http://schemas.microsoft.com/office/drawing/2014/main" id="{D180292E-94AC-2D42-A15F-252105F2262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7600" y="3322800"/>
                <a:ext cx="4921560" cy="26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0EFB364B-E352-594B-93B1-A105BE5F8D83}"/>
                  </a:ext>
                </a:extLst>
              </p14:cNvPr>
              <p14:cNvContentPartPr/>
              <p14:nvPr/>
            </p14:nvContentPartPr>
            <p14:xfrm>
              <a:off x="2205120" y="4897800"/>
              <a:ext cx="8299440" cy="10404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0EFB364B-E352-594B-93B1-A105BE5F8D8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51480" y="4789800"/>
                <a:ext cx="8407080" cy="319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7934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62583688-3669-0747-8205-31741F0BD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240" y="497712"/>
            <a:ext cx="3651608" cy="1192192"/>
          </a:xfrm>
        </p:spPr>
        <p:txBody>
          <a:bodyPr/>
          <a:lstStyle/>
          <a:p>
            <a:r>
              <a:rPr lang="fr-FR" b="1" dirty="0">
                <a:latin typeface="+mn-lt"/>
              </a:rPr>
              <a:t>Chimères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7A7BD03-D8F4-F94A-BB9E-F3B24E944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25" y="824696"/>
            <a:ext cx="6181237" cy="4114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7CC2B199-5C6C-4D44-BA26-24667E8CB6A1}"/>
                  </a:ext>
                </a:extLst>
              </p14:cNvPr>
              <p14:cNvContentPartPr/>
              <p14:nvPr/>
            </p14:nvContentPartPr>
            <p14:xfrm>
              <a:off x="452507" y="1093808"/>
              <a:ext cx="973800" cy="2628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7CC2B199-5C6C-4D44-BA26-24667E8CB6A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8507" y="986168"/>
                <a:ext cx="1081440" cy="24192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Légende encadrée 1 7">
            <a:extLst>
              <a:ext uri="{FF2B5EF4-FFF2-40B4-BE49-F238E27FC236}">
                <a16:creationId xmlns:a16="http://schemas.microsoft.com/office/drawing/2014/main" id="{A801A917-504D-E742-9647-488167495840}"/>
              </a:ext>
            </a:extLst>
          </p:cNvPr>
          <p:cNvSpPr/>
          <p:nvPr/>
        </p:nvSpPr>
        <p:spPr>
          <a:xfrm>
            <a:off x="5486400" y="1689904"/>
            <a:ext cx="6560075" cy="4343400"/>
          </a:xfrm>
          <a:prstGeom prst="borderCallout1">
            <a:avLst>
              <a:gd name="adj1" fmla="val 44424"/>
              <a:gd name="adj2" fmla="val -104"/>
              <a:gd name="adj3" fmla="val 20801"/>
              <a:gd name="adj4" fmla="val -2951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0A874A3-A128-CD4D-B049-89EDAB146E0D}"/>
              </a:ext>
            </a:extLst>
          </p:cNvPr>
          <p:cNvSpPr txBox="1"/>
          <p:nvPr/>
        </p:nvSpPr>
        <p:spPr>
          <a:xfrm>
            <a:off x="5638800" y="1767126"/>
            <a:ext cx="640767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Cette technique permet d'imaginer à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très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long terme des </a:t>
            </a:r>
            <a:endParaRPr lang="fr-CH" b="1" dirty="0">
              <a:effectLst/>
              <a:highlight>
                <a:srgbClr val="FFFF00"/>
              </a:highlight>
            </a:endParaRPr>
          </a:p>
          <a:p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croisements – jusqu'ici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jugés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</a:t>
            </a:r>
            <a:r>
              <a:rPr lang="fr-CH" sz="1800" b="1" i="1" dirty="0">
                <a:effectLst/>
                <a:highlight>
                  <a:srgbClr val="FFFF00"/>
                </a:highlight>
                <a:latin typeface="LiberationSerif"/>
              </a:rPr>
              <a:t>a priori 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impossibles – entre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espèces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animales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différentes</a:t>
            </a:r>
            <a:r>
              <a:rPr lang="fr-CH" sz="1800" dirty="0">
                <a:effectLst/>
                <a:latin typeface="LiberationSerif"/>
              </a:rPr>
              <a:t>, et autorisera </a:t>
            </a:r>
            <a:r>
              <a:rPr lang="fr-CH" sz="1800" dirty="0" err="1">
                <a:effectLst/>
                <a:latin typeface="LiberationSerif"/>
              </a:rPr>
              <a:t>peut-être</a:t>
            </a:r>
            <a:r>
              <a:rPr lang="fr-CH" sz="1800" dirty="0">
                <a:effectLst/>
                <a:latin typeface="LiberationSerif"/>
              </a:rPr>
              <a:t> un jour la naissance d'un descendant </a:t>
            </a:r>
            <a:r>
              <a:rPr lang="fr-CH" sz="1800" dirty="0" err="1">
                <a:effectLst/>
                <a:latin typeface="LiberationSerif"/>
              </a:rPr>
              <a:t>génétique</a:t>
            </a:r>
            <a:r>
              <a:rPr lang="fr-CH" sz="1800" dirty="0">
                <a:effectLst/>
                <a:latin typeface="LiberationSerif"/>
              </a:rPr>
              <a:t> de l'</a:t>
            </a:r>
            <a:r>
              <a:rPr lang="fr-CH" sz="1800" dirty="0" err="1">
                <a:effectLst/>
                <a:latin typeface="LiberationSerif"/>
              </a:rPr>
              <a:t>espèce</a:t>
            </a:r>
            <a:r>
              <a:rPr lang="fr-CH" sz="1800" dirty="0">
                <a:effectLst/>
                <a:latin typeface="LiberationSerif"/>
              </a:rPr>
              <a:t> d'une femelle à partir d'une relation sexuelle avec un </a:t>
            </a:r>
            <a:r>
              <a:rPr lang="fr-CH" sz="1800" dirty="0" err="1">
                <a:effectLst/>
                <a:latin typeface="LiberationSerif"/>
              </a:rPr>
              <a:t>mâle</a:t>
            </a:r>
            <a:r>
              <a:rPr lang="fr-CH" sz="1800" dirty="0">
                <a:effectLst/>
                <a:latin typeface="LiberationSerif"/>
              </a:rPr>
              <a:t> d'une autre </a:t>
            </a:r>
            <a:r>
              <a:rPr lang="fr-CH" sz="1800" dirty="0" err="1">
                <a:effectLst/>
                <a:latin typeface="LiberationSerif"/>
              </a:rPr>
              <a:t>espèce</a:t>
            </a:r>
            <a:r>
              <a:rPr lang="fr-CH" sz="1800" dirty="0">
                <a:effectLst/>
                <a:latin typeface="LiberationSerif"/>
              </a:rPr>
              <a:t>. </a:t>
            </a:r>
            <a:endParaRPr lang="fr-CH" dirty="0">
              <a:effectLst/>
            </a:endParaRPr>
          </a:p>
          <a:p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À l'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extrême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, on verra se dessiner le projet de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mêler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homme et animal en vies-outils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adaptées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aux exigences technologiques</a:t>
            </a:r>
            <a:r>
              <a:rPr lang="fr-CH" sz="1800" dirty="0">
                <a:effectLst/>
                <a:latin typeface="LiberationSerif"/>
              </a:rPr>
              <a:t>, capables de travailler dans des milieux particuliers, de 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ramper</a:t>
            </a:r>
            <a:r>
              <a:rPr lang="fr-CH" sz="1800" dirty="0">
                <a:effectLst/>
                <a:latin typeface="LiberationSerif"/>
              </a:rPr>
              <a:t>, 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d'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évoluer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dans le feu ou les radiations</a:t>
            </a:r>
            <a:r>
              <a:rPr lang="fr-CH" sz="1800" dirty="0">
                <a:effectLst/>
                <a:latin typeface="LiberationSerif"/>
              </a:rPr>
              <a:t>, 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voire dans l'espace</a:t>
            </a:r>
            <a:r>
              <a:rPr lang="fr-CH" sz="1800" dirty="0">
                <a:effectLst/>
                <a:latin typeface="LiberationSerif"/>
              </a:rPr>
              <a:t>. Et on s'en glorifiera : 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l'homme, dira-t-on, doit se transformer pour rester adapté à l'environnement qu'il transforme</a:t>
            </a:r>
            <a:r>
              <a:rPr lang="fr-CH" sz="1800" dirty="0">
                <a:effectLst/>
                <a:latin typeface="LiberationSerif"/>
              </a:rPr>
              <a:t>. Il sera, expliquera-t-on, moins </a:t>
            </a:r>
            <a:r>
              <a:rPr lang="fr-CH" sz="1800" dirty="0" err="1">
                <a:effectLst/>
                <a:latin typeface="LiberationSerif"/>
              </a:rPr>
              <a:t>coûteux</a:t>
            </a:r>
            <a:r>
              <a:rPr lang="fr-CH" sz="1800" dirty="0">
                <a:effectLst/>
                <a:latin typeface="LiberationSerif"/>
              </a:rPr>
              <a:t> pour l'homme de s'adapter à cet environnement que de restaurer un environnement adapté à ce qu'il est encore... </a:t>
            </a:r>
            <a:endParaRPr lang="fr-CH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2407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5BF6EF3-1A35-8D4F-A518-7E1161594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400" y="1636420"/>
            <a:ext cx="6591962" cy="5003928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05AF3614-75B6-3C4C-839E-C108A11AB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760" y="442492"/>
            <a:ext cx="4008880" cy="1193928"/>
          </a:xfrm>
        </p:spPr>
        <p:txBody>
          <a:bodyPr>
            <a:normAutofit/>
          </a:bodyPr>
          <a:lstStyle/>
          <a:p>
            <a:r>
              <a:rPr lang="fr-FR" b="1" dirty="0">
                <a:latin typeface="+mn-lt"/>
              </a:rPr>
              <a:t>Clonage humain</a:t>
            </a:r>
          </a:p>
        </p:txBody>
      </p:sp>
      <p:sp>
        <p:nvSpPr>
          <p:cNvPr id="10" name="Légende encadrée 1 9">
            <a:extLst>
              <a:ext uri="{FF2B5EF4-FFF2-40B4-BE49-F238E27FC236}">
                <a16:creationId xmlns:a16="http://schemas.microsoft.com/office/drawing/2014/main" id="{F620D233-1828-FA4D-82DA-7A8635A91E34}"/>
              </a:ext>
            </a:extLst>
          </p:cNvPr>
          <p:cNvSpPr/>
          <p:nvPr/>
        </p:nvSpPr>
        <p:spPr>
          <a:xfrm>
            <a:off x="5883400" y="1039456"/>
            <a:ext cx="6003800" cy="4182124"/>
          </a:xfrm>
          <a:prstGeom prst="borderCallout1">
            <a:avLst>
              <a:gd name="adj1" fmla="val 44424"/>
              <a:gd name="adj2" fmla="val -104"/>
              <a:gd name="adj3" fmla="val 19027"/>
              <a:gd name="adj4" fmla="val -3830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dirty="0">
                <a:solidFill>
                  <a:schemeClr val="tx1"/>
                </a:solidFill>
              </a:rPr>
              <a:t>Quels seraient les usages fantasmatiques de ces clones ? </a:t>
            </a:r>
          </a:p>
          <a:p>
            <a:r>
              <a:rPr lang="fr-CH" b="1" dirty="0">
                <a:solidFill>
                  <a:schemeClr val="tx1"/>
                </a:solidFill>
                <a:highlight>
                  <a:srgbClr val="FFFF00"/>
                </a:highlight>
              </a:rPr>
              <a:t>De permettre aux couples homosexuels d'enfanter ; de </a:t>
            </a:r>
            <a:r>
              <a:rPr lang="fr-CH" b="1" dirty="0" err="1">
                <a:solidFill>
                  <a:schemeClr val="tx1"/>
                </a:solidFill>
                <a:highlight>
                  <a:srgbClr val="FFFF00"/>
                </a:highlight>
              </a:rPr>
              <a:t>créer</a:t>
            </a:r>
            <a:r>
              <a:rPr lang="fr-CH" b="1" dirty="0">
                <a:solidFill>
                  <a:schemeClr val="tx1"/>
                </a:solidFill>
                <a:highlight>
                  <a:srgbClr val="FFFF00"/>
                </a:highlight>
              </a:rPr>
              <a:t> le double d'un parent atteint d'une maladie incurable ; de constituer des </a:t>
            </a:r>
            <a:r>
              <a:rPr lang="fr-CH" b="1" dirty="0" err="1">
                <a:solidFill>
                  <a:schemeClr val="tx1"/>
                </a:solidFill>
                <a:highlight>
                  <a:srgbClr val="FFFF00"/>
                </a:highlight>
              </a:rPr>
              <a:t>réserves</a:t>
            </a:r>
            <a:r>
              <a:rPr lang="fr-CH" b="1" dirty="0">
                <a:solidFill>
                  <a:schemeClr val="tx1"/>
                </a:solidFill>
                <a:highlight>
                  <a:srgbClr val="FFFF00"/>
                </a:highlight>
              </a:rPr>
              <a:t> d'organes de remplacement ; de fabriquer des </a:t>
            </a:r>
            <a:r>
              <a:rPr lang="fr-CH" b="1" dirty="0" err="1">
                <a:solidFill>
                  <a:schemeClr val="tx1"/>
                </a:solidFill>
                <a:highlight>
                  <a:srgbClr val="FFFF00"/>
                </a:highlight>
              </a:rPr>
              <a:t>chimères</a:t>
            </a:r>
            <a:r>
              <a:rPr lang="fr-CH" b="1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fr-CH" b="1" dirty="0" err="1">
                <a:solidFill>
                  <a:schemeClr val="tx1"/>
                </a:solidFill>
                <a:highlight>
                  <a:srgbClr val="FFFF00"/>
                </a:highlight>
              </a:rPr>
              <a:t>adaptées</a:t>
            </a:r>
            <a:r>
              <a:rPr lang="fr-CH" b="1" dirty="0">
                <a:solidFill>
                  <a:schemeClr val="tx1"/>
                </a:solidFill>
                <a:highlight>
                  <a:srgbClr val="FFFF00"/>
                </a:highlight>
              </a:rPr>
              <a:t> à certains talents ou à certaines </a:t>
            </a:r>
            <a:r>
              <a:rPr lang="fr-CH" b="1" dirty="0" err="1">
                <a:solidFill>
                  <a:schemeClr val="tx1"/>
                </a:solidFill>
                <a:highlight>
                  <a:srgbClr val="FFFF00"/>
                </a:highlight>
              </a:rPr>
              <a:t>résistances</a:t>
            </a:r>
            <a:r>
              <a:rPr lang="fr-CH" b="1" dirty="0">
                <a:solidFill>
                  <a:schemeClr val="tx1"/>
                </a:solidFill>
                <a:highlight>
                  <a:srgbClr val="FFFF00"/>
                </a:highlight>
              </a:rPr>
              <a:t> ; d'autoriser chacun à se </a:t>
            </a:r>
            <a:r>
              <a:rPr lang="fr-CH" b="1" dirty="0" err="1">
                <a:solidFill>
                  <a:schemeClr val="tx1"/>
                </a:solidFill>
                <a:highlight>
                  <a:srgbClr val="FFFF00"/>
                </a:highlight>
              </a:rPr>
              <a:t>posséder</a:t>
            </a:r>
            <a:r>
              <a:rPr lang="fr-CH" b="1" dirty="0">
                <a:solidFill>
                  <a:schemeClr val="tx1"/>
                </a:solidFill>
                <a:highlight>
                  <a:srgbClr val="FFFF00"/>
                </a:highlight>
              </a:rPr>
              <a:t> à de multiples exemplaires</a:t>
            </a:r>
            <a:r>
              <a:rPr lang="fr-CH" dirty="0">
                <a:solidFill>
                  <a:schemeClr val="tx1"/>
                </a:solidFill>
              </a:rPr>
              <a:t>, à se constituer une collection de « soi » parmi laquelle il sera difficile de distinguer le </a:t>
            </a:r>
            <a:r>
              <a:rPr lang="fr-CH" dirty="0" err="1">
                <a:solidFill>
                  <a:schemeClr val="tx1"/>
                </a:solidFill>
              </a:rPr>
              <a:t>propriétaire</a:t>
            </a:r>
            <a:r>
              <a:rPr lang="fr-CH" dirty="0">
                <a:solidFill>
                  <a:schemeClr val="tx1"/>
                </a:solidFill>
              </a:rPr>
              <a:t> des objets </a:t>
            </a:r>
            <a:r>
              <a:rPr lang="fr-CH" dirty="0" err="1">
                <a:solidFill>
                  <a:schemeClr val="tx1"/>
                </a:solidFill>
              </a:rPr>
              <a:t>possédés</a:t>
            </a:r>
            <a:r>
              <a:rPr lang="fr-CH" dirty="0">
                <a:solidFill>
                  <a:schemeClr val="tx1"/>
                </a:solidFill>
              </a:rPr>
              <a:t> ; comme on collectionne les animaux rares, on pourrait aussi rassembler des clones d'hommes </a:t>
            </a:r>
            <a:r>
              <a:rPr lang="fr-CH" dirty="0" err="1">
                <a:solidFill>
                  <a:schemeClr val="tx1"/>
                </a:solidFill>
              </a:rPr>
              <a:t>célèbres</a:t>
            </a:r>
            <a:r>
              <a:rPr lang="fr-CH" dirty="0">
                <a:solidFill>
                  <a:schemeClr val="tx1"/>
                </a:solidFill>
              </a:rPr>
              <a:t> ; on pourrait produire un hybride de soi et d'un autre, et </a:t>
            </a:r>
            <a:r>
              <a:rPr lang="fr-CH" b="1" dirty="0">
                <a:solidFill>
                  <a:schemeClr val="tx1"/>
                </a:solidFill>
                <a:highlight>
                  <a:srgbClr val="FFFF00"/>
                </a:highlight>
              </a:rPr>
              <a:t>reproduire tout animal ou </a:t>
            </a:r>
            <a:r>
              <a:rPr lang="fr-CH" b="1" dirty="0" err="1">
                <a:solidFill>
                  <a:schemeClr val="tx1"/>
                </a:solidFill>
                <a:highlight>
                  <a:srgbClr val="FFFF00"/>
                </a:highlight>
              </a:rPr>
              <a:t>chimère</a:t>
            </a:r>
            <a:r>
              <a:rPr lang="fr-CH" b="1" dirty="0">
                <a:solidFill>
                  <a:schemeClr val="tx1"/>
                </a:solidFill>
                <a:highlight>
                  <a:srgbClr val="FFFF00"/>
                </a:highlight>
              </a:rPr>
              <a:t> dont on se serait procuré la carte d'</a:t>
            </a:r>
            <a:r>
              <a:rPr lang="fr-CH" b="1" dirty="0" err="1">
                <a:solidFill>
                  <a:schemeClr val="tx1"/>
                </a:solidFill>
                <a:highlight>
                  <a:srgbClr val="FFFF00"/>
                </a:highlight>
              </a:rPr>
              <a:t>identite</a:t>
            </a:r>
            <a:r>
              <a:rPr lang="fr-CH" b="1" dirty="0">
                <a:solidFill>
                  <a:schemeClr val="tx1"/>
                </a:solidFill>
                <a:highlight>
                  <a:srgbClr val="FFFF00"/>
                </a:highlight>
              </a:rPr>
              <a:t>́ </a:t>
            </a:r>
            <a:r>
              <a:rPr lang="fr-CH" b="1" dirty="0" err="1">
                <a:solidFill>
                  <a:schemeClr val="tx1"/>
                </a:solidFill>
                <a:highlight>
                  <a:srgbClr val="FFFF00"/>
                </a:highlight>
              </a:rPr>
              <a:t>génétique</a:t>
            </a:r>
            <a:r>
              <a:rPr lang="fr-CH" b="1" dirty="0">
                <a:solidFill>
                  <a:schemeClr val="tx1"/>
                </a:solidFill>
                <a:highlight>
                  <a:srgbClr val="FFFF00"/>
                </a:highlight>
              </a:rPr>
              <a:t>. </a:t>
            </a:r>
            <a:endParaRPr lang="fr-CH" b="1" dirty="0">
              <a:solidFill>
                <a:schemeClr val="tx1"/>
              </a:solidFill>
              <a:effectLst/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7211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1C45BBA-9408-6F47-81BF-5466A8788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88366"/>
            <a:ext cx="10515600" cy="2681268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C7BF7A51-E5ED-7842-9B5A-2E509D370AAC}"/>
              </a:ext>
            </a:extLst>
          </p:cNvPr>
          <p:cNvSpPr txBox="1">
            <a:spLocks/>
          </p:cNvSpPr>
          <p:nvPr/>
        </p:nvSpPr>
        <p:spPr>
          <a:xfrm>
            <a:off x="730760" y="442492"/>
            <a:ext cx="4008880" cy="11939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>
                <a:latin typeface="+mn-lt"/>
              </a:rPr>
              <a:t>Clonage humain</a:t>
            </a:r>
            <a:endParaRPr lang="fr-FR" b="1" dirty="0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11FE2C5F-4ACE-504C-BD2F-B0E9E9121C00}"/>
                  </a:ext>
                </a:extLst>
              </p14:cNvPr>
              <p14:cNvContentPartPr/>
              <p14:nvPr/>
            </p14:nvContentPartPr>
            <p14:xfrm>
              <a:off x="2566560" y="2322000"/>
              <a:ext cx="8373600" cy="12744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11FE2C5F-4ACE-504C-BD2F-B0E9E9121C0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12560" y="2214000"/>
                <a:ext cx="8481240" cy="34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D2F4174C-76DF-5446-B10A-9732656AA7B4}"/>
                  </a:ext>
                </a:extLst>
              </p14:cNvPr>
              <p14:cNvContentPartPr/>
              <p14:nvPr/>
            </p14:nvContentPartPr>
            <p14:xfrm>
              <a:off x="2445240" y="4009320"/>
              <a:ext cx="8702280" cy="9144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2F4174C-76DF-5446-B10A-9732656AA7B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91600" y="3901320"/>
                <a:ext cx="8809920" cy="30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Encre 12">
                <a:extLst>
                  <a:ext uri="{FF2B5EF4-FFF2-40B4-BE49-F238E27FC236}">
                    <a16:creationId xmlns:a16="http://schemas.microsoft.com/office/drawing/2014/main" id="{3E3A34ED-81E4-4345-B5FF-ECDEC6694C62}"/>
                  </a:ext>
                </a:extLst>
              </p14:cNvPr>
              <p14:cNvContentPartPr/>
              <p14:nvPr/>
            </p14:nvContentPartPr>
            <p14:xfrm>
              <a:off x="948720" y="4456080"/>
              <a:ext cx="1630080" cy="58320"/>
            </p14:xfrm>
          </p:contentPart>
        </mc:Choice>
        <mc:Fallback xmlns="">
          <p:pic>
            <p:nvPicPr>
              <p:cNvPr id="13" name="Encre 12">
                <a:extLst>
                  <a:ext uri="{FF2B5EF4-FFF2-40B4-BE49-F238E27FC236}">
                    <a16:creationId xmlns:a16="http://schemas.microsoft.com/office/drawing/2014/main" id="{3E3A34ED-81E4-4345-B5FF-ECDEC6694C6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94720" y="4348440"/>
                <a:ext cx="1737720" cy="27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9271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62583688-3669-0747-8205-31741F0BD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240" y="497712"/>
            <a:ext cx="3651608" cy="1192192"/>
          </a:xfrm>
        </p:spPr>
        <p:txBody>
          <a:bodyPr/>
          <a:lstStyle/>
          <a:p>
            <a:r>
              <a:rPr lang="fr-FR" b="1" dirty="0" err="1">
                <a:latin typeface="+mn-lt"/>
              </a:rPr>
              <a:t>Clonimage</a:t>
            </a:r>
            <a:endParaRPr lang="fr-FR" b="1" dirty="0">
              <a:latin typeface="+mn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BB073DF-1E89-D64C-A599-199E0B98B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7903" y="1812816"/>
            <a:ext cx="6000634" cy="3394803"/>
          </a:xfrm>
          <a:prstGeom prst="rect">
            <a:avLst/>
          </a:prstGeom>
        </p:spPr>
      </p:pic>
      <p:sp>
        <p:nvSpPr>
          <p:cNvPr id="4" name="Légende encadrée 1 3">
            <a:extLst>
              <a:ext uri="{FF2B5EF4-FFF2-40B4-BE49-F238E27FC236}">
                <a16:creationId xmlns:a16="http://schemas.microsoft.com/office/drawing/2014/main" id="{8894B341-6F2D-DD44-A23F-8684E47F7180}"/>
              </a:ext>
            </a:extLst>
          </p:cNvPr>
          <p:cNvSpPr/>
          <p:nvPr/>
        </p:nvSpPr>
        <p:spPr>
          <a:xfrm>
            <a:off x="406484" y="1405054"/>
            <a:ext cx="5102217" cy="4787219"/>
          </a:xfrm>
          <a:prstGeom prst="borderCallout1">
            <a:avLst>
              <a:gd name="adj1" fmla="val 51972"/>
              <a:gd name="adj2" fmla="val 100390"/>
              <a:gd name="adj3" fmla="val 36048"/>
              <a:gd name="adj4" fmla="val 140252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161D606-336F-7E40-9782-A57E567F39C8}"/>
              </a:ext>
            </a:extLst>
          </p:cNvPr>
          <p:cNvSpPr txBox="1"/>
          <p:nvPr/>
        </p:nvSpPr>
        <p:spPr>
          <a:xfrm>
            <a:off x="493462" y="1405054"/>
            <a:ext cx="501523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Double virtuel</a:t>
            </a:r>
            <a:r>
              <a:rPr lang="fr-CH" sz="700" b="1" dirty="0">
                <a:highlight>
                  <a:srgbClr val="FFFF00"/>
                </a:highlight>
                <a:latin typeface="LiberationSerif"/>
              </a:rPr>
              <a:t>  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que chacun pourra lancer dans les espaces du Net</a:t>
            </a:r>
            <a:r>
              <a:rPr lang="fr-CH" sz="700" b="1" dirty="0">
                <a:highlight>
                  <a:srgbClr val="FFFF00"/>
                </a:highlight>
                <a:latin typeface="LiberationSerif"/>
              </a:rPr>
              <a:t> 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pour le faire vivre, travailler, consommer par procuration avec les doubles virtuels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créés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par d'autres. </a:t>
            </a:r>
            <a:endParaRPr lang="fr-CH" b="1" dirty="0">
              <a:effectLst/>
              <a:highlight>
                <a:srgbClr val="FFFF00"/>
              </a:highlight>
            </a:endParaRPr>
          </a:p>
          <a:p>
            <a:r>
              <a:rPr lang="fr-CH" sz="1800" dirty="0">
                <a:effectLst/>
                <a:latin typeface="LiberationSerif"/>
              </a:rPr>
              <a:t>Il deviendra ensuite 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hologramme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doue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́ du toucher, de la parole et d'une certaine forme d'intelligence</a:t>
            </a:r>
            <a:r>
              <a:rPr lang="fr-CH" sz="1800" dirty="0">
                <a:effectLst/>
                <a:latin typeface="LiberationSerif"/>
              </a:rPr>
              <a:t>, capable d'intervenir dans la vie quotidienne. Compagnon de jeux</a:t>
            </a:r>
            <a:r>
              <a:rPr lang="fr-CH" sz="700" dirty="0">
                <a:latin typeface="LiberationSerif"/>
              </a:rPr>
              <a:t> </a:t>
            </a:r>
            <a:r>
              <a:rPr lang="fr-CH" sz="700" dirty="0">
                <a:effectLst/>
                <a:latin typeface="LiberationSerif"/>
              </a:rPr>
              <a:t> </a:t>
            </a:r>
            <a:r>
              <a:rPr lang="fr-CH" sz="1800" dirty="0">
                <a:effectLst/>
                <a:latin typeface="LiberationSerif"/>
              </a:rPr>
              <a:t>pour les enfants, il pourra servir à simuler en grandeur </a:t>
            </a:r>
            <a:r>
              <a:rPr lang="fr-CH" sz="1800" dirty="0" err="1">
                <a:effectLst/>
                <a:latin typeface="LiberationSerif"/>
              </a:rPr>
              <a:t>réelle</a:t>
            </a:r>
            <a:r>
              <a:rPr lang="fr-CH" sz="1800" dirty="0">
                <a:effectLst/>
                <a:latin typeface="LiberationSerif"/>
              </a:rPr>
              <a:t> le comportement d'un ouvrier face à une machine, d'un client dans un magasin, ou d'une foule dans un stade. Acteur ou chanteur, le </a:t>
            </a:r>
            <a:r>
              <a:rPr lang="fr-CH" sz="1800" dirty="0" err="1">
                <a:effectLst/>
                <a:latin typeface="LiberationSerif"/>
              </a:rPr>
              <a:t>clonimage</a:t>
            </a:r>
            <a:r>
              <a:rPr lang="fr-CH" sz="1800" dirty="0">
                <a:effectLst/>
                <a:latin typeface="LiberationSerif"/>
              </a:rPr>
              <a:t> pourra aussi, plus tard, participer à un spectacle</a:t>
            </a:r>
            <a:r>
              <a:rPr lang="fr-CH" sz="700" dirty="0">
                <a:latin typeface="LiberationSerif"/>
              </a:rPr>
              <a:t>  </a:t>
            </a:r>
            <a:r>
              <a:rPr lang="fr-CH" sz="1800" dirty="0">
                <a:effectLst/>
                <a:latin typeface="LiberationSerif"/>
              </a:rPr>
              <a:t>vivant. 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Il constituera le plus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énorme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changement et causera le plus grand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ébranlement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mental dans l'environnement quotidien des hommes. </a:t>
            </a:r>
            <a:endParaRPr lang="fr-CH" b="1" dirty="0">
              <a:effectLst/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9968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62583688-3669-0747-8205-31741F0BD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240" y="497712"/>
            <a:ext cx="3651608" cy="1192192"/>
          </a:xfrm>
        </p:spPr>
        <p:txBody>
          <a:bodyPr>
            <a:normAutofit/>
          </a:bodyPr>
          <a:lstStyle/>
          <a:p>
            <a:r>
              <a:rPr lang="fr-FR" b="1" dirty="0">
                <a:latin typeface="+mn-lt"/>
              </a:rPr>
              <a:t>Connexion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7AEC925-CF8E-2B4D-9406-201368B9D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415626"/>
            <a:ext cx="6626056" cy="2392743"/>
          </a:xfrm>
          <a:prstGeom prst="rect">
            <a:avLst/>
          </a:prstGeom>
        </p:spPr>
      </p:pic>
      <p:sp>
        <p:nvSpPr>
          <p:cNvPr id="4" name="Légende encadrée 1 3">
            <a:extLst>
              <a:ext uri="{FF2B5EF4-FFF2-40B4-BE49-F238E27FC236}">
                <a16:creationId xmlns:a16="http://schemas.microsoft.com/office/drawing/2014/main" id="{D33427F7-33A8-FF43-83CA-B14B3EFCCA56}"/>
              </a:ext>
            </a:extLst>
          </p:cNvPr>
          <p:cNvSpPr/>
          <p:nvPr/>
        </p:nvSpPr>
        <p:spPr>
          <a:xfrm>
            <a:off x="5564458" y="3819727"/>
            <a:ext cx="5910147" cy="2392743"/>
          </a:xfrm>
          <a:prstGeom prst="borderCallout1">
            <a:avLst>
              <a:gd name="adj1" fmla="val 44424"/>
              <a:gd name="adj2" fmla="val -104"/>
              <a:gd name="adj3" fmla="val -37560"/>
              <a:gd name="adj4" fmla="val -3297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b="1" dirty="0">
                <a:solidFill>
                  <a:schemeClr val="tx1"/>
                </a:solidFill>
                <a:highlight>
                  <a:srgbClr val="FFFF00"/>
                </a:highlight>
              </a:rPr>
              <a:t>L'obsession du nomade sera de rester connecté pour survivre. </a:t>
            </a:r>
          </a:p>
          <a:p>
            <a:r>
              <a:rPr lang="fr-CH" dirty="0">
                <a:solidFill>
                  <a:schemeClr val="tx1"/>
                </a:solidFill>
              </a:rPr>
              <a:t>Connecté à ses tribus, à ses </a:t>
            </a:r>
            <a:r>
              <a:rPr lang="fr-CH" dirty="0" err="1">
                <a:solidFill>
                  <a:schemeClr val="tx1"/>
                </a:solidFill>
              </a:rPr>
              <a:t>données</a:t>
            </a:r>
            <a:r>
              <a:rPr lang="fr-CH" dirty="0">
                <a:solidFill>
                  <a:schemeClr val="tx1"/>
                </a:solidFill>
              </a:rPr>
              <a:t>, à ses </a:t>
            </a:r>
            <a:r>
              <a:rPr lang="fr-CH" dirty="0" err="1">
                <a:solidFill>
                  <a:schemeClr val="tx1"/>
                </a:solidFill>
              </a:rPr>
              <a:t>métiers</a:t>
            </a:r>
            <a:r>
              <a:rPr lang="fr-CH" dirty="0">
                <a:solidFill>
                  <a:schemeClr val="tx1"/>
                </a:solidFill>
              </a:rPr>
              <a:t>, à ses fournisseurs, à ses distractions. </a:t>
            </a:r>
            <a:r>
              <a:rPr lang="fr-CH" b="1" dirty="0">
                <a:solidFill>
                  <a:schemeClr val="tx1"/>
                </a:solidFill>
                <a:highlight>
                  <a:srgbClr val="FFFF00"/>
                </a:highlight>
              </a:rPr>
              <a:t>Il utilisera pour cela des objets nomades (</a:t>
            </a:r>
            <a:r>
              <a:rPr lang="fr-CH" b="1" dirty="0" err="1">
                <a:solidFill>
                  <a:schemeClr val="tx1"/>
                </a:solidFill>
                <a:highlight>
                  <a:srgbClr val="FFFF00"/>
                </a:highlight>
              </a:rPr>
              <a:t>téléphone</a:t>
            </a:r>
            <a:r>
              <a:rPr lang="fr-CH" b="1" dirty="0">
                <a:solidFill>
                  <a:schemeClr val="tx1"/>
                </a:solidFill>
                <a:highlight>
                  <a:srgbClr val="FFFF00"/>
                </a:highlight>
              </a:rPr>
              <a:t>, Internet, fax, </a:t>
            </a:r>
            <a:r>
              <a:rPr lang="fr-CH" b="1" dirty="0" err="1">
                <a:solidFill>
                  <a:schemeClr val="tx1"/>
                </a:solidFill>
                <a:highlight>
                  <a:srgbClr val="FFFF00"/>
                </a:highlight>
              </a:rPr>
              <a:t>orditéve</a:t>
            </a:r>
            <a:r>
              <a:rPr lang="fr-CH" b="1" dirty="0">
                <a:solidFill>
                  <a:schemeClr val="tx1"/>
                </a:solidFill>
                <a:highlight>
                  <a:srgbClr val="FFFF00"/>
                </a:highlight>
              </a:rPr>
              <a:t>́</a:t>
            </a:r>
            <a:r>
              <a:rPr lang="fr-CH" dirty="0">
                <a:solidFill>
                  <a:schemeClr val="tx1"/>
                </a:solidFill>
                <a:highlight>
                  <a:srgbClr val="FFFF00"/>
                </a:highlight>
              </a:rPr>
              <a:t>)</a:t>
            </a:r>
            <a:r>
              <a:rPr lang="fr-CH" dirty="0">
                <a:solidFill>
                  <a:schemeClr val="tx1"/>
                </a:solidFill>
              </a:rPr>
              <a:t>, d'abord d'usage de plus en plus facile, </a:t>
            </a:r>
            <a:r>
              <a:rPr lang="fr-CH" dirty="0" err="1">
                <a:solidFill>
                  <a:schemeClr val="tx1"/>
                </a:solidFill>
              </a:rPr>
              <a:t>banalisés</a:t>
            </a:r>
            <a:r>
              <a:rPr lang="fr-CH" dirty="0">
                <a:solidFill>
                  <a:schemeClr val="tx1"/>
                </a:solidFill>
              </a:rPr>
              <a:t> et discrets, </a:t>
            </a:r>
            <a:r>
              <a:rPr lang="fr-CH" b="1" dirty="0">
                <a:solidFill>
                  <a:schemeClr val="tx1"/>
                </a:solidFill>
                <a:highlight>
                  <a:srgbClr val="FFFF00"/>
                </a:highlight>
              </a:rPr>
              <a:t>puis </a:t>
            </a:r>
            <a:r>
              <a:rPr lang="fr-CH" b="1" dirty="0" err="1">
                <a:solidFill>
                  <a:schemeClr val="tx1"/>
                </a:solidFill>
                <a:highlight>
                  <a:srgbClr val="FFFF00"/>
                </a:highlight>
              </a:rPr>
              <a:t>intégrés</a:t>
            </a:r>
            <a:r>
              <a:rPr lang="fr-CH" b="1" dirty="0">
                <a:solidFill>
                  <a:schemeClr val="tx1"/>
                </a:solidFill>
                <a:highlight>
                  <a:srgbClr val="FFFF00"/>
                </a:highlight>
              </a:rPr>
              <a:t> aux </a:t>
            </a:r>
            <a:r>
              <a:rPr lang="fr-CH" b="1" dirty="0" err="1">
                <a:solidFill>
                  <a:schemeClr val="tx1"/>
                </a:solidFill>
                <a:highlight>
                  <a:srgbClr val="FFFF00"/>
                </a:highlight>
              </a:rPr>
              <a:t>vêtements</a:t>
            </a:r>
            <a:r>
              <a:rPr lang="fr-CH" b="1" dirty="0">
                <a:solidFill>
                  <a:schemeClr val="tx1"/>
                </a:solidFill>
                <a:highlight>
                  <a:srgbClr val="FFFF00"/>
                </a:highlight>
              </a:rPr>
              <a:t>, aux lunettes, à la montre, enfin au corps (greffes bioniques). </a:t>
            </a:r>
            <a:endParaRPr lang="fr-CH" b="1" dirty="0">
              <a:solidFill>
                <a:schemeClr val="tx1"/>
              </a:solidFill>
              <a:effectLst/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0123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62583688-3669-0747-8205-31741F0BD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240" y="497712"/>
            <a:ext cx="3651608" cy="1192192"/>
          </a:xfrm>
        </p:spPr>
        <p:txBody>
          <a:bodyPr/>
          <a:lstStyle/>
          <a:p>
            <a:r>
              <a:rPr lang="fr-FR" b="1" dirty="0">
                <a:latin typeface="+mn-lt"/>
              </a:rPr>
              <a:t>Devoirs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161D606-336F-7E40-9782-A57E567F39C8}"/>
              </a:ext>
            </a:extLst>
          </p:cNvPr>
          <p:cNvSpPr txBox="1"/>
          <p:nvPr/>
        </p:nvSpPr>
        <p:spPr>
          <a:xfrm>
            <a:off x="493462" y="1405054"/>
            <a:ext cx="548359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dirty="0"/>
              <a:t>Les </a:t>
            </a:r>
            <a:r>
              <a:rPr lang="fr-CH" dirty="0" err="1"/>
              <a:t>siècles</a:t>
            </a:r>
            <a:r>
              <a:rPr lang="fr-CH" dirty="0"/>
              <a:t> </a:t>
            </a:r>
            <a:r>
              <a:rPr lang="fr-CH" dirty="0" err="1"/>
              <a:t>précédents</a:t>
            </a:r>
            <a:r>
              <a:rPr lang="fr-CH" dirty="0"/>
              <a:t> ont </a:t>
            </a:r>
            <a:r>
              <a:rPr lang="fr-CH" dirty="0" err="1"/>
              <a:t>défini</a:t>
            </a:r>
            <a:r>
              <a:rPr lang="fr-CH" dirty="0"/>
              <a:t> et fait </a:t>
            </a:r>
            <a:r>
              <a:rPr lang="fr-CH" dirty="0" err="1"/>
              <a:t>prévaloir</a:t>
            </a:r>
            <a:r>
              <a:rPr lang="fr-CH" dirty="0"/>
              <a:t> des droits de l'homme ; le XXIe </a:t>
            </a:r>
            <a:r>
              <a:rPr lang="fr-CH" dirty="0" err="1"/>
              <a:t>siècle</a:t>
            </a:r>
            <a:r>
              <a:rPr lang="fr-CH" dirty="0"/>
              <a:t> revendiquera des devoirs à l'</a:t>
            </a:r>
            <a:r>
              <a:rPr lang="fr-CH" dirty="0" err="1"/>
              <a:t>égard</a:t>
            </a:r>
            <a:r>
              <a:rPr lang="fr-CH" dirty="0"/>
              <a:t> des </a:t>
            </a:r>
            <a:r>
              <a:rPr lang="fr-CH" dirty="0" err="1"/>
              <a:t>générations</a:t>
            </a:r>
            <a:r>
              <a:rPr lang="fr-CH" dirty="0"/>
              <a:t> </a:t>
            </a:r>
            <a:r>
              <a:rPr lang="fr-CH" dirty="0" err="1"/>
              <a:t>présentes</a:t>
            </a:r>
            <a:r>
              <a:rPr lang="fr-CH" dirty="0"/>
              <a:t>, </a:t>
            </a:r>
            <a:r>
              <a:rPr lang="fr-CH" dirty="0" err="1"/>
              <a:t>passées</a:t>
            </a:r>
            <a:r>
              <a:rPr lang="fr-CH" dirty="0"/>
              <a:t> et futures : </a:t>
            </a:r>
          </a:p>
          <a:p>
            <a:r>
              <a:rPr lang="fr-CH" b="1" dirty="0">
                <a:highlight>
                  <a:srgbClr val="FFFF00"/>
                </a:highlight>
              </a:rPr>
              <a:t>devoir d'</a:t>
            </a:r>
            <a:r>
              <a:rPr lang="fr-CH" b="1" dirty="0" err="1">
                <a:highlight>
                  <a:srgbClr val="FFFF00"/>
                </a:highlight>
              </a:rPr>
              <a:t>ingérence</a:t>
            </a:r>
            <a:r>
              <a:rPr lang="fr-CH" b="1" dirty="0">
                <a:highlight>
                  <a:srgbClr val="FFFF00"/>
                </a:highlight>
              </a:rPr>
              <a:t>, d'assistance, de </a:t>
            </a:r>
            <a:r>
              <a:rPr lang="fr-CH" b="1" dirty="0" err="1">
                <a:highlight>
                  <a:srgbClr val="FFFF00"/>
                </a:highlight>
              </a:rPr>
              <a:t>fraternite</a:t>
            </a:r>
            <a:r>
              <a:rPr lang="fr-CH" b="1" dirty="0">
                <a:highlight>
                  <a:srgbClr val="FFFF00"/>
                </a:highlight>
              </a:rPr>
              <a:t>́, de </a:t>
            </a:r>
            <a:r>
              <a:rPr lang="fr-CH" b="1" dirty="0" err="1">
                <a:highlight>
                  <a:srgbClr val="FFFF00"/>
                </a:highlight>
              </a:rPr>
              <a:t>maternite</a:t>
            </a:r>
            <a:r>
              <a:rPr lang="fr-CH" b="1" dirty="0">
                <a:highlight>
                  <a:srgbClr val="FFFF00"/>
                </a:highlight>
              </a:rPr>
              <a:t>́ et de </a:t>
            </a:r>
            <a:r>
              <a:rPr lang="fr-CH" b="1" dirty="0" err="1">
                <a:highlight>
                  <a:srgbClr val="FFFF00"/>
                </a:highlight>
              </a:rPr>
              <a:t>paternite</a:t>
            </a:r>
            <a:r>
              <a:rPr lang="fr-CH" b="1" dirty="0">
                <a:highlight>
                  <a:srgbClr val="FFFF00"/>
                </a:highlight>
              </a:rPr>
              <a:t>́ </a:t>
            </a:r>
            <a:r>
              <a:rPr lang="fr-CH" dirty="0" err="1">
                <a:highlight>
                  <a:srgbClr val="FFFF00"/>
                </a:highlight>
              </a:rPr>
              <a:t>vis-a</a:t>
            </a:r>
            <a:r>
              <a:rPr lang="fr-CH" dirty="0">
                <a:highlight>
                  <a:srgbClr val="FFFF00"/>
                </a:highlight>
              </a:rPr>
              <a:t>̀-vis des </a:t>
            </a:r>
            <a:r>
              <a:rPr lang="fr-CH" dirty="0" err="1">
                <a:highlight>
                  <a:srgbClr val="FFFF00"/>
                </a:highlight>
              </a:rPr>
              <a:t>générations</a:t>
            </a:r>
            <a:r>
              <a:rPr lang="fr-CH" dirty="0">
                <a:highlight>
                  <a:srgbClr val="FFFF00"/>
                </a:highlight>
              </a:rPr>
              <a:t> </a:t>
            </a:r>
            <a:r>
              <a:rPr lang="fr-CH" dirty="0" err="1">
                <a:highlight>
                  <a:srgbClr val="FFFF00"/>
                </a:highlight>
              </a:rPr>
              <a:t>présentes</a:t>
            </a:r>
            <a:r>
              <a:rPr lang="fr-CH" dirty="0">
                <a:highlight>
                  <a:srgbClr val="FFFF00"/>
                </a:highlight>
              </a:rPr>
              <a:t> ; </a:t>
            </a:r>
          </a:p>
          <a:p>
            <a:r>
              <a:rPr lang="fr-CH" dirty="0"/>
              <a:t>devoir de conserver et entretenir le patrimoine </a:t>
            </a:r>
            <a:r>
              <a:rPr lang="fr-CH" dirty="0" err="1"/>
              <a:t>légue</a:t>
            </a:r>
            <a:r>
              <a:rPr lang="fr-CH" dirty="0"/>
              <a:t>́ par les </a:t>
            </a:r>
            <a:r>
              <a:rPr lang="fr-CH" dirty="0" err="1"/>
              <a:t>générations</a:t>
            </a:r>
            <a:r>
              <a:rPr lang="fr-CH" dirty="0"/>
              <a:t> </a:t>
            </a:r>
            <a:r>
              <a:rPr lang="fr-CH" dirty="0" err="1"/>
              <a:t>précédentes</a:t>
            </a:r>
            <a:r>
              <a:rPr lang="fr-CH" dirty="0"/>
              <a:t>, de </a:t>
            </a:r>
            <a:r>
              <a:rPr lang="fr-CH" dirty="0" err="1"/>
              <a:t>préserver</a:t>
            </a:r>
            <a:r>
              <a:rPr lang="fr-CH" dirty="0"/>
              <a:t> la </a:t>
            </a:r>
            <a:r>
              <a:rPr lang="fr-CH" dirty="0" err="1"/>
              <a:t>diversite</a:t>
            </a:r>
            <a:r>
              <a:rPr lang="fr-CH" dirty="0"/>
              <a:t>́ ; </a:t>
            </a:r>
          </a:p>
          <a:p>
            <a:r>
              <a:rPr lang="fr-CH" b="1" dirty="0">
                <a:highlight>
                  <a:srgbClr val="FFFF00"/>
                </a:highlight>
              </a:rPr>
              <a:t>devoir à l'</a:t>
            </a:r>
            <a:r>
              <a:rPr lang="fr-CH" b="1" dirty="0" err="1">
                <a:highlight>
                  <a:srgbClr val="FFFF00"/>
                </a:highlight>
              </a:rPr>
              <a:t>égard</a:t>
            </a:r>
            <a:r>
              <a:rPr lang="fr-CH" b="1" dirty="0">
                <a:highlight>
                  <a:srgbClr val="FFFF00"/>
                </a:highlight>
              </a:rPr>
              <a:t> des </a:t>
            </a:r>
            <a:r>
              <a:rPr lang="fr-CH" b="1" dirty="0" err="1">
                <a:highlight>
                  <a:srgbClr val="FFFF00"/>
                </a:highlight>
              </a:rPr>
              <a:t>générations</a:t>
            </a:r>
            <a:r>
              <a:rPr lang="fr-CH" b="1" dirty="0">
                <a:highlight>
                  <a:srgbClr val="FFFF00"/>
                </a:highlight>
              </a:rPr>
              <a:t> futures de sauvegarder la </a:t>
            </a:r>
            <a:r>
              <a:rPr lang="fr-CH" b="1" dirty="0" err="1">
                <a:highlight>
                  <a:srgbClr val="FFFF00"/>
                </a:highlight>
              </a:rPr>
              <a:t>planète</a:t>
            </a:r>
            <a:r>
              <a:rPr lang="fr-CH" b="1" dirty="0">
                <a:highlight>
                  <a:srgbClr val="FFFF00"/>
                </a:highlight>
              </a:rPr>
              <a:t>, de </a:t>
            </a:r>
            <a:r>
              <a:rPr lang="fr-CH" b="1" dirty="0" err="1">
                <a:highlight>
                  <a:srgbClr val="FFFF00"/>
                </a:highlight>
              </a:rPr>
              <a:t>protéger</a:t>
            </a:r>
            <a:r>
              <a:rPr lang="fr-CH" b="1" dirty="0">
                <a:highlight>
                  <a:srgbClr val="FFFF00"/>
                </a:highlight>
              </a:rPr>
              <a:t> l'homme contre </a:t>
            </a:r>
            <a:r>
              <a:rPr lang="fr-CH" b="1" dirty="0" err="1">
                <a:highlight>
                  <a:srgbClr val="FFFF00"/>
                </a:highlight>
              </a:rPr>
              <a:t>lui-même</a:t>
            </a:r>
            <a:r>
              <a:rPr lang="fr-CH" b="1" dirty="0">
                <a:highlight>
                  <a:srgbClr val="FFFF00"/>
                </a:highlight>
              </a:rPr>
              <a:t>, de s'interdire de </a:t>
            </a:r>
            <a:r>
              <a:rPr lang="fr-CH" b="1" dirty="0" err="1">
                <a:highlight>
                  <a:srgbClr val="FFFF00"/>
                </a:highlight>
              </a:rPr>
              <a:t>créer</a:t>
            </a:r>
            <a:r>
              <a:rPr lang="fr-CH" b="1" dirty="0">
                <a:highlight>
                  <a:srgbClr val="FFFF00"/>
                </a:highlight>
              </a:rPr>
              <a:t> un homme qui n'aurait plus les moyens de </a:t>
            </a:r>
            <a:r>
              <a:rPr lang="fr-CH" b="1" dirty="0" err="1">
                <a:highlight>
                  <a:srgbClr val="FFFF00"/>
                </a:highlight>
              </a:rPr>
              <a:t>créer</a:t>
            </a:r>
            <a:r>
              <a:rPr lang="fr-CH" dirty="0"/>
              <a:t>, etc. </a:t>
            </a:r>
          </a:p>
          <a:p>
            <a:r>
              <a:rPr lang="fr-CH" b="1" dirty="0">
                <a:highlight>
                  <a:srgbClr val="FFFF00"/>
                </a:highlight>
              </a:rPr>
              <a:t>On introduira ces devoirs dans la </a:t>
            </a:r>
            <a:r>
              <a:rPr lang="fr-CH" b="1" dirty="0" err="1">
                <a:highlight>
                  <a:srgbClr val="FFFF00"/>
                </a:highlight>
              </a:rPr>
              <a:t>législation</a:t>
            </a:r>
            <a:r>
              <a:rPr lang="fr-CH" b="1" dirty="0">
                <a:highlight>
                  <a:srgbClr val="FFFF00"/>
                </a:highlight>
              </a:rPr>
              <a:t>. On punira non plus seulement ceux qui outrepassent leurs droits, mais ceux qui ne remplissent pas leurs devoirs. </a:t>
            </a:r>
            <a:endParaRPr lang="fr-CH" b="1" dirty="0">
              <a:effectLst/>
              <a:highlight>
                <a:srgbClr val="FFFF00"/>
              </a:highlight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90E1D81-D58C-DB42-908B-F32253D53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240" y="1876389"/>
            <a:ext cx="4700239" cy="2932873"/>
          </a:xfrm>
          <a:prstGeom prst="rect">
            <a:avLst/>
          </a:prstGeom>
        </p:spPr>
      </p:pic>
      <p:sp>
        <p:nvSpPr>
          <p:cNvPr id="4" name="Légende encadrée 1 3">
            <a:extLst>
              <a:ext uri="{FF2B5EF4-FFF2-40B4-BE49-F238E27FC236}">
                <a16:creationId xmlns:a16="http://schemas.microsoft.com/office/drawing/2014/main" id="{8894B341-6F2D-DD44-A23F-8684E47F7180}"/>
              </a:ext>
            </a:extLst>
          </p:cNvPr>
          <p:cNvSpPr/>
          <p:nvPr/>
        </p:nvSpPr>
        <p:spPr>
          <a:xfrm>
            <a:off x="406484" y="1405054"/>
            <a:ext cx="5689516" cy="4524315"/>
          </a:xfrm>
          <a:prstGeom prst="borderCallout1">
            <a:avLst>
              <a:gd name="adj1" fmla="val 51972"/>
              <a:gd name="adj2" fmla="val 100390"/>
              <a:gd name="adj3" fmla="val 34417"/>
              <a:gd name="adj4" fmla="val 140041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943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62583688-3669-0747-8205-31741F0BD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240" y="497712"/>
            <a:ext cx="3651608" cy="1192192"/>
          </a:xfrm>
        </p:spPr>
        <p:txBody>
          <a:bodyPr/>
          <a:lstStyle/>
          <a:p>
            <a:r>
              <a:rPr lang="fr-FR" b="1" dirty="0">
                <a:latin typeface="+mn-lt"/>
              </a:rPr>
              <a:t>Ecologie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F6EC3F4-CF90-354B-BC5A-98B1BE4763A0}"/>
              </a:ext>
            </a:extLst>
          </p:cNvPr>
          <p:cNvSpPr txBox="1"/>
          <p:nvPr/>
        </p:nvSpPr>
        <p:spPr>
          <a:xfrm>
            <a:off x="9701561" y="36799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D901B07-EB6E-8249-A628-73231BE9A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977" y="1689904"/>
            <a:ext cx="6311539" cy="148819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97A28EF-5461-534C-98DD-040840151E2A}"/>
              </a:ext>
            </a:extLst>
          </p:cNvPr>
          <p:cNvSpPr txBox="1"/>
          <p:nvPr/>
        </p:nvSpPr>
        <p:spPr>
          <a:xfrm>
            <a:off x="504423" y="3363423"/>
            <a:ext cx="521133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2400" b="1" dirty="0">
                <a:effectLst/>
                <a:highlight>
                  <a:srgbClr val="FFFF00"/>
                </a:highlight>
                <a:latin typeface="LiberationSerif"/>
              </a:rPr>
              <a:t>Fondement </a:t>
            </a:r>
            <a:r>
              <a:rPr lang="fr-CH" sz="2400" b="1" dirty="0" err="1">
                <a:effectLst/>
                <a:highlight>
                  <a:srgbClr val="FFFF00"/>
                </a:highlight>
                <a:latin typeface="LiberationSerif"/>
              </a:rPr>
              <a:t>théorique</a:t>
            </a:r>
            <a:r>
              <a:rPr lang="fr-CH" sz="2400" b="1" dirty="0">
                <a:effectLst/>
                <a:highlight>
                  <a:srgbClr val="FFFF00"/>
                </a:highlight>
                <a:latin typeface="LiberationSerif"/>
              </a:rPr>
              <a:t> des devoirs de l'homme </a:t>
            </a:r>
            <a:r>
              <a:rPr lang="fr-CH" sz="2400" b="1" dirty="0" err="1">
                <a:effectLst/>
                <a:highlight>
                  <a:srgbClr val="FFFF00"/>
                </a:highlight>
                <a:latin typeface="LiberationSerif"/>
              </a:rPr>
              <a:t>vis-a</a:t>
            </a:r>
            <a:r>
              <a:rPr lang="fr-CH" sz="2400" b="1" dirty="0">
                <a:effectLst/>
                <a:highlight>
                  <a:srgbClr val="FFFF00"/>
                </a:highlight>
                <a:latin typeface="LiberationSerif"/>
              </a:rPr>
              <a:t>̀-vis de l'environnement</a:t>
            </a:r>
            <a:r>
              <a:rPr lang="fr-CH" sz="2400" dirty="0">
                <a:effectLst/>
                <a:latin typeface="LiberationSerif"/>
              </a:rPr>
              <a:t>, selon lequel </a:t>
            </a:r>
            <a:r>
              <a:rPr lang="fr-CH" sz="2400" b="1" dirty="0">
                <a:effectLst/>
                <a:highlight>
                  <a:srgbClr val="FF00FF"/>
                </a:highlight>
                <a:latin typeface="LiberationSerif"/>
              </a:rPr>
              <a:t>tout homme est un parasite de la nature. </a:t>
            </a:r>
          </a:p>
          <a:p>
            <a:r>
              <a:rPr lang="fr-CH" sz="2400" b="1" dirty="0">
                <a:effectLst/>
                <a:highlight>
                  <a:srgbClr val="FFFF00"/>
                </a:highlight>
                <a:latin typeface="LiberationSerif"/>
              </a:rPr>
              <a:t>Tendra à devenir </a:t>
            </a:r>
            <a:r>
              <a:rPr lang="fr-CH" sz="2400" b="1" dirty="0" err="1">
                <a:effectLst/>
                <a:highlight>
                  <a:srgbClr val="FFFF00"/>
                </a:highlight>
                <a:latin typeface="LiberationSerif"/>
              </a:rPr>
              <a:t>idéologie</a:t>
            </a:r>
            <a:r>
              <a:rPr lang="fr-CH" sz="2400" b="1" dirty="0">
                <a:effectLst/>
                <a:highlight>
                  <a:srgbClr val="FFFF00"/>
                </a:highlight>
                <a:latin typeface="LiberationSerif"/>
              </a:rPr>
              <a:t> et/ou religion. </a:t>
            </a:r>
            <a:endParaRPr lang="fr-CH" sz="2400" b="1" dirty="0">
              <a:effectLst/>
              <a:highlight>
                <a:srgbClr val="FFFF00"/>
              </a:highlight>
            </a:endParaRPr>
          </a:p>
        </p:txBody>
      </p:sp>
      <p:sp>
        <p:nvSpPr>
          <p:cNvPr id="4" name="Légende encadrée 1 3">
            <a:extLst>
              <a:ext uri="{FF2B5EF4-FFF2-40B4-BE49-F238E27FC236}">
                <a16:creationId xmlns:a16="http://schemas.microsoft.com/office/drawing/2014/main" id="{8894B341-6F2D-DD44-A23F-8684E47F7180}"/>
              </a:ext>
            </a:extLst>
          </p:cNvPr>
          <p:cNvSpPr/>
          <p:nvPr/>
        </p:nvSpPr>
        <p:spPr>
          <a:xfrm>
            <a:off x="406484" y="3235196"/>
            <a:ext cx="5309277" cy="2564779"/>
          </a:xfrm>
          <a:prstGeom prst="borderCallout1">
            <a:avLst>
              <a:gd name="adj1" fmla="val 51972"/>
              <a:gd name="adj2" fmla="val 100390"/>
              <a:gd name="adj3" fmla="val -24279"/>
              <a:gd name="adj4" fmla="val 123659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145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62583688-3669-0747-8205-31741F0BD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240" y="497712"/>
            <a:ext cx="3651608" cy="1192192"/>
          </a:xfrm>
        </p:spPr>
        <p:txBody>
          <a:bodyPr>
            <a:normAutofit/>
          </a:bodyPr>
          <a:lstStyle/>
          <a:p>
            <a:r>
              <a:rPr lang="fr-FR" b="1" dirty="0">
                <a:latin typeface="+mn-lt"/>
              </a:rPr>
              <a:t>Employable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227EEFB-765B-0840-8656-F77E5EB8D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496" y="1323773"/>
            <a:ext cx="6134100" cy="1714500"/>
          </a:xfrm>
          <a:prstGeom prst="rect">
            <a:avLst/>
          </a:prstGeom>
        </p:spPr>
      </p:pic>
      <p:sp>
        <p:nvSpPr>
          <p:cNvPr id="4" name="Légende encadrée 1 3">
            <a:extLst>
              <a:ext uri="{FF2B5EF4-FFF2-40B4-BE49-F238E27FC236}">
                <a16:creationId xmlns:a16="http://schemas.microsoft.com/office/drawing/2014/main" id="{D33427F7-33A8-FF43-83CA-B14B3EFCCA56}"/>
              </a:ext>
            </a:extLst>
          </p:cNvPr>
          <p:cNvSpPr/>
          <p:nvPr/>
        </p:nvSpPr>
        <p:spPr>
          <a:xfrm>
            <a:off x="5340506" y="3038273"/>
            <a:ext cx="5769454" cy="3210127"/>
          </a:xfrm>
          <a:prstGeom prst="borderCallout1">
            <a:avLst>
              <a:gd name="adj1" fmla="val 44424"/>
              <a:gd name="adj2" fmla="val -104"/>
              <a:gd name="adj3" fmla="val -22268"/>
              <a:gd name="adj4" fmla="val -2777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Ceux qui peuvent travailler ou se former recevront à la fois un revenu d'</a:t>
            </a:r>
            <a:r>
              <a:rPr lang="fr-CH" sz="2400" b="1" dirty="0" err="1">
                <a:solidFill>
                  <a:schemeClr val="tx1"/>
                </a:solidFill>
                <a:highlight>
                  <a:srgbClr val="FFFF00"/>
                </a:highlight>
              </a:rPr>
              <a:t>activite</a:t>
            </a:r>
            <a:r>
              <a:rPr lang="fr-CH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́ et le revenu universel. </a:t>
            </a:r>
          </a:p>
          <a:p>
            <a:r>
              <a:rPr lang="fr-CH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Les autres</a:t>
            </a:r>
            <a:r>
              <a:rPr lang="fr-CH" sz="2400" b="1" dirty="0">
                <a:solidFill>
                  <a:schemeClr val="tx1"/>
                </a:solidFill>
              </a:rPr>
              <a:t> </a:t>
            </a:r>
            <a:r>
              <a:rPr lang="fr-CH" sz="2400" dirty="0">
                <a:solidFill>
                  <a:schemeClr val="tx1"/>
                </a:solidFill>
              </a:rPr>
              <a:t>– sans-abri, prisonniers, </a:t>
            </a:r>
            <a:r>
              <a:rPr lang="fr-CH" sz="2400" dirty="0" err="1">
                <a:solidFill>
                  <a:schemeClr val="tx1"/>
                </a:solidFill>
              </a:rPr>
              <a:t>drogués</a:t>
            </a:r>
            <a:r>
              <a:rPr lang="fr-CH" sz="2400" dirty="0">
                <a:solidFill>
                  <a:schemeClr val="tx1"/>
                </a:solidFill>
              </a:rPr>
              <a:t>, incapables mentalement, en </a:t>
            </a:r>
            <a:r>
              <a:rPr lang="fr-CH" sz="2400" dirty="0" err="1">
                <a:solidFill>
                  <a:schemeClr val="tx1"/>
                </a:solidFill>
              </a:rPr>
              <a:t>dépression</a:t>
            </a:r>
            <a:r>
              <a:rPr lang="fr-CH" sz="2400" dirty="0">
                <a:solidFill>
                  <a:schemeClr val="tx1"/>
                </a:solidFill>
              </a:rPr>
              <a:t> profonde ou en maladie chronique – </a:t>
            </a:r>
            <a:r>
              <a:rPr lang="fr-CH" sz="2400" dirty="0">
                <a:solidFill>
                  <a:schemeClr val="tx1"/>
                </a:solidFill>
                <a:highlight>
                  <a:srgbClr val="FFFF00"/>
                </a:highlight>
              </a:rPr>
              <a:t>ne percevront que le revenu universel. </a:t>
            </a:r>
          </a:p>
          <a:p>
            <a:r>
              <a:rPr lang="fr-CH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endParaRPr lang="fr-CH" sz="2400" b="1" dirty="0">
              <a:solidFill>
                <a:schemeClr val="tx1"/>
              </a:solidFill>
              <a:effectLst/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013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244F850-D839-5948-AF6C-A599FCC77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956" y="0"/>
            <a:ext cx="4918088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090E3F8-8709-C64F-8917-49A7FAE1F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231" y="5445050"/>
            <a:ext cx="3055716" cy="77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1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62583688-3669-0747-8205-31741F0BD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4577" y="497712"/>
            <a:ext cx="3651608" cy="1192192"/>
          </a:xfrm>
        </p:spPr>
        <p:txBody>
          <a:bodyPr/>
          <a:lstStyle/>
          <a:p>
            <a:r>
              <a:rPr lang="fr-FR" b="1" dirty="0">
                <a:latin typeface="+mn-lt"/>
              </a:rPr>
              <a:t>Médecine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F6EC3F4-CF90-354B-BC5A-98B1BE4763A0}"/>
              </a:ext>
            </a:extLst>
          </p:cNvPr>
          <p:cNvSpPr txBox="1"/>
          <p:nvPr/>
        </p:nvSpPr>
        <p:spPr>
          <a:xfrm>
            <a:off x="9701561" y="36799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BDB785A-ACBC-F647-A869-959E3B768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8244" y="1689904"/>
            <a:ext cx="2387600" cy="8255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6413CD8-5003-6C4D-872E-3894A65B3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577" y="2377235"/>
            <a:ext cx="4796383" cy="3343998"/>
          </a:xfrm>
          <a:prstGeom prst="rect">
            <a:avLst/>
          </a:prstGeom>
        </p:spPr>
      </p:pic>
      <p:sp>
        <p:nvSpPr>
          <p:cNvPr id="4" name="Légende encadrée 1 3">
            <a:extLst>
              <a:ext uri="{FF2B5EF4-FFF2-40B4-BE49-F238E27FC236}">
                <a16:creationId xmlns:a16="http://schemas.microsoft.com/office/drawing/2014/main" id="{8894B341-6F2D-DD44-A23F-8684E47F7180}"/>
              </a:ext>
            </a:extLst>
          </p:cNvPr>
          <p:cNvSpPr/>
          <p:nvPr/>
        </p:nvSpPr>
        <p:spPr>
          <a:xfrm>
            <a:off x="258358" y="527568"/>
            <a:ext cx="6217882" cy="6247864"/>
          </a:xfrm>
          <a:prstGeom prst="borderCallout1">
            <a:avLst>
              <a:gd name="adj1" fmla="val 51972"/>
              <a:gd name="adj2" fmla="val 100390"/>
              <a:gd name="adj3" fmla="val 40781"/>
              <a:gd name="adj4" fmla="val 11992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D8B485C-C2D9-F34F-B0D5-2263217C982E}"/>
              </a:ext>
            </a:extLst>
          </p:cNvPr>
          <p:cNvSpPr txBox="1"/>
          <p:nvPr/>
        </p:nvSpPr>
        <p:spPr>
          <a:xfrm>
            <a:off x="247470" y="568080"/>
            <a:ext cx="622877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2000" b="1" dirty="0" err="1">
                <a:effectLst/>
                <a:highlight>
                  <a:srgbClr val="FFFF00"/>
                </a:highlight>
                <a:latin typeface="LiberationSerif"/>
              </a:rPr>
              <a:t>Modifiée</a:t>
            </a:r>
            <a:r>
              <a:rPr lang="fr-CH" sz="2000" b="1" dirty="0">
                <a:effectLst/>
                <a:highlight>
                  <a:srgbClr val="FFFF00"/>
                </a:highlight>
                <a:latin typeface="LiberationSerif"/>
              </a:rPr>
              <a:t> par l'</a:t>
            </a:r>
            <a:r>
              <a:rPr lang="fr-CH" sz="2000" b="1" dirty="0" err="1">
                <a:effectLst/>
                <a:highlight>
                  <a:srgbClr val="FFFF00"/>
                </a:highlight>
                <a:latin typeface="LiberationSerif"/>
              </a:rPr>
              <a:t>électronique</a:t>
            </a:r>
            <a:r>
              <a:rPr lang="fr-CH" sz="2000" dirty="0">
                <a:effectLst/>
                <a:latin typeface="LiberationSerif"/>
              </a:rPr>
              <a:t>, puis totalement </a:t>
            </a:r>
            <a:r>
              <a:rPr lang="fr-CH" sz="2000" dirty="0" err="1">
                <a:effectLst/>
                <a:latin typeface="LiberationSerif"/>
              </a:rPr>
              <a:t>bouleversée</a:t>
            </a:r>
            <a:r>
              <a:rPr lang="fr-CH" sz="2000" dirty="0">
                <a:effectLst/>
                <a:latin typeface="LiberationSerif"/>
              </a:rPr>
              <a:t> par la </a:t>
            </a:r>
            <a:r>
              <a:rPr lang="fr-CH" sz="2000" dirty="0" err="1">
                <a:effectLst/>
                <a:latin typeface="LiberationSerif"/>
              </a:rPr>
              <a:t>génétique</a:t>
            </a:r>
            <a:r>
              <a:rPr lang="fr-CH" sz="2000" dirty="0">
                <a:effectLst/>
                <a:latin typeface="LiberationSerif"/>
              </a:rPr>
              <a:t>, </a:t>
            </a:r>
            <a:r>
              <a:rPr lang="fr-CH" sz="2000" b="1" dirty="0">
                <a:effectLst/>
                <a:highlight>
                  <a:srgbClr val="FFFF00"/>
                </a:highlight>
                <a:latin typeface="LiberationSerif"/>
              </a:rPr>
              <a:t>elle s'occupera au moins autant des bien portants que des malades. </a:t>
            </a:r>
            <a:endParaRPr lang="fr-CH" sz="2000" b="1" dirty="0">
              <a:effectLst/>
              <a:highlight>
                <a:srgbClr val="FFFF00"/>
              </a:highlight>
            </a:endParaRPr>
          </a:p>
          <a:p>
            <a:r>
              <a:rPr lang="fr-CH" sz="2000" dirty="0">
                <a:effectLst/>
                <a:latin typeface="LiberationSerif"/>
              </a:rPr>
              <a:t>On cherchera d'abord à </a:t>
            </a:r>
            <a:r>
              <a:rPr lang="fr-CH" sz="2000" b="1" dirty="0" err="1">
                <a:effectLst/>
                <a:highlight>
                  <a:srgbClr val="FFFF00"/>
                </a:highlight>
                <a:latin typeface="LiberationSerif"/>
              </a:rPr>
              <a:t>définir</a:t>
            </a:r>
            <a:r>
              <a:rPr lang="fr-CH" sz="2000" b="1" dirty="0">
                <a:effectLst/>
                <a:highlight>
                  <a:srgbClr val="FFFF00"/>
                </a:highlight>
                <a:latin typeface="LiberationSerif"/>
              </a:rPr>
              <a:t> un </a:t>
            </a:r>
            <a:r>
              <a:rPr lang="fr-CH" sz="2000" b="1" i="1" dirty="0">
                <a:effectLst/>
                <a:highlight>
                  <a:srgbClr val="FFFF00"/>
                </a:highlight>
                <a:latin typeface="LiberationSerif"/>
              </a:rPr>
              <a:t>profil de vie normal </a:t>
            </a:r>
            <a:r>
              <a:rPr lang="fr-CH" sz="2000" i="1" dirty="0">
                <a:effectLst/>
                <a:latin typeface="LiberationSerif"/>
              </a:rPr>
              <a:t>– </a:t>
            </a:r>
            <a:r>
              <a:rPr lang="fr-CH" sz="2000" dirty="0">
                <a:effectLst/>
                <a:latin typeface="LiberationSerif"/>
              </a:rPr>
              <a:t>taille, poids, </a:t>
            </a:r>
            <a:r>
              <a:rPr lang="fr-CH" sz="2000" dirty="0" err="1">
                <a:effectLst/>
                <a:latin typeface="LiberationSerif"/>
              </a:rPr>
              <a:t>critères</a:t>
            </a:r>
            <a:r>
              <a:rPr lang="fr-CH" sz="2000" dirty="0">
                <a:effectLst/>
                <a:latin typeface="LiberationSerif"/>
              </a:rPr>
              <a:t> de </a:t>
            </a:r>
            <a:r>
              <a:rPr lang="fr-CH" sz="2000" dirty="0" err="1">
                <a:effectLst/>
                <a:latin typeface="LiberationSerif"/>
              </a:rPr>
              <a:t>normalite</a:t>
            </a:r>
            <a:r>
              <a:rPr lang="fr-CH" sz="2000" dirty="0">
                <a:effectLst/>
                <a:latin typeface="LiberationSerif"/>
              </a:rPr>
              <a:t>́ biochimiques -, </a:t>
            </a:r>
            <a:r>
              <a:rPr lang="fr-CH" sz="2000" b="1" dirty="0">
                <a:effectLst/>
                <a:highlight>
                  <a:srgbClr val="FFFF00"/>
                </a:highlight>
                <a:latin typeface="LiberationSerif"/>
              </a:rPr>
              <a:t>et on fixera des normes de comportement</a:t>
            </a:r>
            <a:r>
              <a:rPr lang="fr-CH" sz="2000" dirty="0">
                <a:effectLst/>
                <a:latin typeface="LiberationSerif"/>
              </a:rPr>
              <a:t> que chacun s'</a:t>
            </a:r>
            <a:r>
              <a:rPr lang="fr-CH" sz="2000" dirty="0" err="1">
                <a:effectLst/>
                <a:latin typeface="LiberationSerif"/>
              </a:rPr>
              <a:t>évertuera</a:t>
            </a:r>
            <a:r>
              <a:rPr lang="fr-CH" sz="2000" dirty="0">
                <a:effectLst/>
                <a:latin typeface="LiberationSerif"/>
              </a:rPr>
              <a:t> à respecter </a:t>
            </a:r>
            <a:r>
              <a:rPr lang="fr-CH" sz="2000" b="1" dirty="0">
                <a:effectLst/>
                <a:highlight>
                  <a:srgbClr val="FFFF00"/>
                </a:highlight>
                <a:latin typeface="LiberationSerif"/>
              </a:rPr>
              <a:t>sous peine de perdre le </a:t>
            </a:r>
            <a:r>
              <a:rPr lang="fr-CH" sz="2000" b="1" dirty="0" err="1">
                <a:effectLst/>
                <a:highlight>
                  <a:srgbClr val="FFFF00"/>
                </a:highlight>
                <a:latin typeface="LiberationSerif"/>
              </a:rPr>
              <a:t>bénéfice</a:t>
            </a:r>
            <a:r>
              <a:rPr lang="fr-CH" sz="2000" b="1" dirty="0">
                <a:effectLst/>
                <a:highlight>
                  <a:srgbClr val="FFFF00"/>
                </a:highlight>
                <a:latin typeface="LiberationSerif"/>
              </a:rPr>
              <a:t> des assurances multiples</a:t>
            </a:r>
            <a:r>
              <a:rPr lang="fr-CH" sz="2000" dirty="0">
                <a:effectLst/>
                <a:latin typeface="LiberationSerif"/>
              </a:rPr>
              <a:t> qu'on aura </a:t>
            </a:r>
            <a:r>
              <a:rPr lang="fr-CH" sz="2000" dirty="0" err="1">
                <a:effectLst/>
                <a:latin typeface="LiberationSerif"/>
              </a:rPr>
              <a:t>éte</a:t>
            </a:r>
            <a:r>
              <a:rPr lang="fr-CH" sz="2000" dirty="0">
                <a:effectLst/>
                <a:latin typeface="LiberationSerif"/>
              </a:rPr>
              <a:t>́ incité à souscrire. </a:t>
            </a:r>
            <a:endParaRPr lang="fr-CH" sz="2000" dirty="0">
              <a:effectLst/>
            </a:endParaRPr>
          </a:p>
          <a:p>
            <a:r>
              <a:rPr lang="fr-CH" sz="2000" b="1" dirty="0">
                <a:effectLst/>
                <a:highlight>
                  <a:srgbClr val="FFFF00"/>
                </a:highlight>
                <a:latin typeface="LiberationSerif"/>
              </a:rPr>
              <a:t>On </a:t>
            </a:r>
            <a:r>
              <a:rPr lang="fr-CH" sz="2000" b="1" dirty="0" err="1">
                <a:effectLst/>
                <a:highlight>
                  <a:srgbClr val="FFFF00"/>
                </a:highlight>
                <a:latin typeface="LiberationSerif"/>
              </a:rPr>
              <a:t>généralisera</a:t>
            </a:r>
            <a:r>
              <a:rPr lang="fr-CH" sz="2000" b="1" dirty="0">
                <a:effectLst/>
                <a:highlight>
                  <a:srgbClr val="FFFF00"/>
                </a:highlight>
                <a:latin typeface="LiberationSerif"/>
              </a:rPr>
              <a:t> le </a:t>
            </a:r>
            <a:r>
              <a:rPr lang="fr-CH" sz="2000" b="1" i="1" dirty="0" err="1">
                <a:effectLst/>
                <a:highlight>
                  <a:srgbClr val="FFFF00"/>
                </a:highlight>
                <a:latin typeface="LiberationSerif"/>
              </a:rPr>
              <a:t>télédiagnostic</a:t>
            </a:r>
            <a:r>
              <a:rPr lang="fr-CH" sz="2000" b="1" i="1" dirty="0">
                <a:effectLst/>
                <a:highlight>
                  <a:srgbClr val="FFFF00"/>
                </a:highlight>
                <a:latin typeface="LiberationSerif"/>
              </a:rPr>
              <a:t> et le </a:t>
            </a:r>
            <a:r>
              <a:rPr lang="fr-CH" sz="2000" b="1" i="1" dirty="0" err="1">
                <a:effectLst/>
                <a:highlight>
                  <a:srgbClr val="FFFF00"/>
                </a:highlight>
                <a:latin typeface="LiberationSerif"/>
              </a:rPr>
              <a:t>télétraitement</a:t>
            </a:r>
            <a:r>
              <a:rPr lang="fr-CH" sz="2000" b="1" i="1" dirty="0">
                <a:effectLst/>
                <a:highlight>
                  <a:srgbClr val="FFFF00"/>
                </a:highlight>
                <a:latin typeface="LiberationSerif"/>
              </a:rPr>
              <a:t>. </a:t>
            </a:r>
          </a:p>
          <a:p>
            <a:r>
              <a:rPr lang="fr-CH" sz="2000" dirty="0">
                <a:effectLst/>
                <a:latin typeface="LiberationSerif"/>
              </a:rPr>
              <a:t>Un chirurgien choisi sur une liste mondiale pourra assister à distance un </a:t>
            </a:r>
            <a:r>
              <a:rPr lang="fr-CH" sz="2000" dirty="0" err="1">
                <a:effectLst/>
                <a:latin typeface="LiberationSerif"/>
              </a:rPr>
              <a:t>collègue</a:t>
            </a:r>
            <a:r>
              <a:rPr lang="fr-CH" sz="2000" dirty="0">
                <a:effectLst/>
                <a:latin typeface="LiberationSerif"/>
              </a:rPr>
              <a:t>, et </a:t>
            </a:r>
            <a:r>
              <a:rPr lang="fr-CH" sz="2000" dirty="0" err="1">
                <a:effectLst/>
                <a:latin typeface="LiberationSerif"/>
              </a:rPr>
              <a:t>même</a:t>
            </a:r>
            <a:r>
              <a:rPr lang="fr-CH" sz="2000" dirty="0">
                <a:effectLst/>
                <a:latin typeface="LiberationSerif"/>
              </a:rPr>
              <a:t>, beaucoup plus tard, </a:t>
            </a:r>
            <a:r>
              <a:rPr lang="fr-CH" sz="2000" b="1" dirty="0" err="1">
                <a:effectLst/>
                <a:highlight>
                  <a:srgbClr val="FFFF00"/>
                </a:highlight>
                <a:latin typeface="LiberationSerif"/>
              </a:rPr>
              <a:t>être</a:t>
            </a:r>
            <a:r>
              <a:rPr lang="fr-CH" sz="2000" b="1" dirty="0">
                <a:effectLst/>
                <a:highlight>
                  <a:srgbClr val="FFFF00"/>
                </a:highlight>
                <a:latin typeface="LiberationSerif"/>
              </a:rPr>
              <a:t> </a:t>
            </a:r>
            <a:r>
              <a:rPr lang="fr-CH" sz="2000" b="1" dirty="0" err="1">
                <a:effectLst/>
                <a:highlight>
                  <a:srgbClr val="FFFF00"/>
                </a:highlight>
                <a:latin typeface="LiberationSerif"/>
              </a:rPr>
              <a:t>présent</a:t>
            </a:r>
            <a:r>
              <a:rPr lang="fr-CH" sz="2000" b="1" dirty="0">
                <a:effectLst/>
                <a:highlight>
                  <a:srgbClr val="FFFF00"/>
                </a:highlight>
                <a:latin typeface="LiberationSerif"/>
              </a:rPr>
              <a:t> en tant que </a:t>
            </a:r>
            <a:r>
              <a:rPr lang="fr-CH" sz="2000" b="1" dirty="0" err="1">
                <a:effectLst/>
                <a:highlight>
                  <a:srgbClr val="FFFF00"/>
                </a:highlight>
                <a:latin typeface="LiberationSerif"/>
              </a:rPr>
              <a:t>clonimage</a:t>
            </a:r>
            <a:r>
              <a:rPr lang="fr-CH" sz="2000" b="1" dirty="0">
                <a:effectLst/>
                <a:highlight>
                  <a:srgbClr val="FFFF00"/>
                </a:highlight>
                <a:latin typeface="LiberationSerif"/>
              </a:rPr>
              <a:t> à l'</a:t>
            </a:r>
            <a:r>
              <a:rPr lang="fr-CH" sz="2000" b="1" dirty="0" err="1">
                <a:effectLst/>
                <a:highlight>
                  <a:srgbClr val="FFFF00"/>
                </a:highlight>
                <a:latin typeface="LiberationSerif"/>
              </a:rPr>
              <a:t>opération</a:t>
            </a:r>
            <a:r>
              <a:rPr lang="fr-CH" sz="2000" dirty="0">
                <a:effectLst/>
                <a:latin typeface="LiberationSerif"/>
              </a:rPr>
              <a:t>, accomplissant </a:t>
            </a:r>
            <a:r>
              <a:rPr lang="fr-CH" sz="2000" dirty="0" err="1">
                <a:effectLst/>
                <a:latin typeface="LiberationSerif"/>
              </a:rPr>
              <a:t>lui-même</a:t>
            </a:r>
            <a:r>
              <a:rPr lang="fr-CH" sz="2000" dirty="0">
                <a:effectLst/>
                <a:latin typeface="LiberationSerif"/>
              </a:rPr>
              <a:t> virtuellement les gestes sur le malade. </a:t>
            </a:r>
            <a:endParaRPr lang="fr-CH" sz="2000" dirty="0">
              <a:effectLst/>
            </a:endParaRPr>
          </a:p>
          <a:p>
            <a:r>
              <a:rPr lang="fr-CH" sz="2000" dirty="0">
                <a:effectLst/>
                <a:latin typeface="LiberationSerif"/>
              </a:rPr>
              <a:t>Puis on ira vers </a:t>
            </a:r>
            <a:r>
              <a:rPr lang="fr-CH" sz="2000" b="1" i="1" dirty="0">
                <a:effectLst/>
                <a:highlight>
                  <a:srgbClr val="FFFF00"/>
                </a:highlight>
                <a:latin typeface="LiberationSerif"/>
              </a:rPr>
              <a:t>l'autodiagnostic</a:t>
            </a:r>
            <a:r>
              <a:rPr lang="fr-CH" sz="2000" i="1" dirty="0">
                <a:effectLst/>
                <a:latin typeface="LiberationSerif"/>
              </a:rPr>
              <a:t>. </a:t>
            </a:r>
            <a:r>
              <a:rPr lang="fr-CH" sz="2000" b="1" dirty="0">
                <a:effectLst/>
                <a:highlight>
                  <a:srgbClr val="FFFF00"/>
                </a:highlight>
                <a:latin typeface="LiberationSerif"/>
              </a:rPr>
              <a:t>Des instruments d'</a:t>
            </a:r>
            <a:r>
              <a:rPr lang="fr-CH" sz="2000" b="1" dirty="0" err="1">
                <a:effectLst/>
                <a:highlight>
                  <a:srgbClr val="FFFF00"/>
                </a:highlight>
                <a:latin typeface="LiberationSerif"/>
              </a:rPr>
              <a:t>autosurveillance</a:t>
            </a:r>
            <a:r>
              <a:rPr lang="fr-CH" sz="2000" b="1" dirty="0">
                <a:effectLst/>
                <a:highlight>
                  <a:srgbClr val="FFFF00"/>
                </a:highlight>
                <a:latin typeface="LiberationSerif"/>
              </a:rPr>
              <a:t> portables au poignet </a:t>
            </a:r>
            <a:r>
              <a:rPr lang="fr-CH" sz="2000" dirty="0">
                <a:effectLst/>
                <a:latin typeface="LiberationSerif"/>
              </a:rPr>
              <a:t>(</a:t>
            </a:r>
            <a:r>
              <a:rPr lang="fr-CH" sz="2000" dirty="0" err="1">
                <a:effectLst/>
                <a:latin typeface="LiberationSerif"/>
              </a:rPr>
              <a:t>biomontres</a:t>
            </a:r>
            <a:r>
              <a:rPr lang="fr-CH" sz="2000" dirty="0">
                <a:effectLst/>
                <a:latin typeface="LiberationSerif"/>
              </a:rPr>
              <a:t>) </a:t>
            </a:r>
            <a:r>
              <a:rPr lang="fr-CH" sz="2000" b="1" dirty="0">
                <a:effectLst/>
                <a:highlight>
                  <a:srgbClr val="FFFF00"/>
                </a:highlight>
                <a:latin typeface="LiberationSerif"/>
              </a:rPr>
              <a:t>permettront à chacun de surveiller sa </a:t>
            </a:r>
            <a:r>
              <a:rPr lang="fr-CH" sz="2000" b="1" dirty="0" err="1">
                <a:effectLst/>
                <a:highlight>
                  <a:srgbClr val="FFFF00"/>
                </a:highlight>
                <a:latin typeface="LiberationSerif"/>
              </a:rPr>
              <a:t>conformite</a:t>
            </a:r>
            <a:r>
              <a:rPr lang="fr-CH" sz="2000" b="1" dirty="0">
                <a:effectLst/>
                <a:highlight>
                  <a:srgbClr val="FFFF00"/>
                </a:highlight>
                <a:latin typeface="LiberationSerif"/>
              </a:rPr>
              <a:t>́ à des normes simples</a:t>
            </a:r>
            <a:r>
              <a:rPr lang="fr-CH" sz="2000" b="1" dirty="0">
                <a:effectLst/>
                <a:latin typeface="LiberationSerif"/>
              </a:rPr>
              <a:t> </a:t>
            </a:r>
            <a:r>
              <a:rPr lang="fr-CH" sz="2000" dirty="0">
                <a:effectLst/>
                <a:latin typeface="LiberationSerif"/>
              </a:rPr>
              <a:t>(pression </a:t>
            </a:r>
            <a:r>
              <a:rPr lang="fr-CH" sz="2000" dirty="0" err="1">
                <a:effectLst/>
                <a:latin typeface="LiberationSerif"/>
              </a:rPr>
              <a:t>artérielle</a:t>
            </a:r>
            <a:r>
              <a:rPr lang="fr-CH" sz="2000" dirty="0">
                <a:effectLst/>
                <a:latin typeface="LiberationSerif"/>
              </a:rPr>
              <a:t>, taux de </a:t>
            </a:r>
            <a:r>
              <a:rPr lang="fr-CH" sz="2000" dirty="0" err="1">
                <a:effectLst/>
                <a:latin typeface="LiberationSerif"/>
              </a:rPr>
              <a:t>cholestérol</a:t>
            </a:r>
            <a:r>
              <a:rPr lang="fr-CH" sz="2000" dirty="0">
                <a:effectLst/>
                <a:latin typeface="LiberationSerif"/>
              </a:rPr>
              <a:t>, thermographie, rythme cardiaque et </a:t>
            </a:r>
            <a:r>
              <a:rPr lang="fr-CH" sz="2000" dirty="0" err="1">
                <a:effectLst/>
                <a:latin typeface="LiberationSerif"/>
              </a:rPr>
              <a:t>cérébral</a:t>
            </a:r>
            <a:r>
              <a:rPr lang="fr-CH" sz="2000" dirty="0">
                <a:effectLst/>
                <a:latin typeface="LiberationSerif"/>
              </a:rPr>
              <a:t>, niveaux d'endorphine...). </a:t>
            </a:r>
            <a:endParaRPr lang="fr-CH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5589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62583688-3669-0747-8205-31741F0BD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4577" y="497712"/>
            <a:ext cx="3651608" cy="1192192"/>
          </a:xfrm>
        </p:spPr>
        <p:txBody>
          <a:bodyPr/>
          <a:lstStyle/>
          <a:p>
            <a:r>
              <a:rPr lang="fr-FR" b="1" dirty="0">
                <a:latin typeface="+mn-lt"/>
              </a:rPr>
              <a:t>Médecine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F6EC3F4-CF90-354B-BC5A-98B1BE4763A0}"/>
              </a:ext>
            </a:extLst>
          </p:cNvPr>
          <p:cNvSpPr txBox="1"/>
          <p:nvPr/>
        </p:nvSpPr>
        <p:spPr>
          <a:xfrm>
            <a:off x="9701561" y="36799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EA6DE76-580A-B843-9F83-D2ED74E28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8928" y="1512570"/>
            <a:ext cx="6383539" cy="342058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8634DF4-6293-C947-A87E-1922411AD181}"/>
              </a:ext>
            </a:extLst>
          </p:cNvPr>
          <p:cNvSpPr txBox="1"/>
          <p:nvPr/>
        </p:nvSpPr>
        <p:spPr>
          <a:xfrm>
            <a:off x="347246" y="685837"/>
            <a:ext cx="477105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En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découlera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l'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autotraitement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. </a:t>
            </a:r>
          </a:p>
          <a:p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Des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prothèses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bioniques distribueront des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médicaments</a:t>
            </a:r>
            <a:r>
              <a:rPr lang="fr-CH" sz="1800" dirty="0">
                <a:effectLst/>
                <a:latin typeface="LiberationSerif"/>
              </a:rPr>
              <a:t>, par exemple de l'insuline aux </a:t>
            </a:r>
            <a:r>
              <a:rPr lang="fr-CH" sz="1800" dirty="0" err="1">
                <a:effectLst/>
                <a:latin typeface="LiberationSerif"/>
              </a:rPr>
              <a:t>diabétiques</a:t>
            </a:r>
            <a:r>
              <a:rPr lang="fr-CH" sz="1800" dirty="0">
                <a:effectLst/>
                <a:latin typeface="LiberationSerif"/>
              </a:rPr>
              <a:t>. </a:t>
            </a:r>
          </a:p>
          <a:p>
            <a:r>
              <a:rPr lang="fr-CH" sz="1800" dirty="0">
                <a:effectLst/>
                <a:latin typeface="LiberationSerif"/>
              </a:rPr>
              <a:t>On couplera un </a:t>
            </a:r>
            <a:r>
              <a:rPr lang="fr-CH" sz="1800" dirty="0" err="1">
                <a:effectLst/>
                <a:latin typeface="LiberationSerif"/>
              </a:rPr>
              <a:t>électrocardiographe</a:t>
            </a:r>
            <a:r>
              <a:rPr lang="fr-CH" sz="1800" dirty="0">
                <a:effectLst/>
                <a:latin typeface="LiberationSerif"/>
              </a:rPr>
              <a:t> avec un </a:t>
            </a:r>
            <a:r>
              <a:rPr lang="fr-CH" sz="1800" dirty="0" err="1">
                <a:effectLst/>
                <a:latin typeface="LiberationSerif"/>
              </a:rPr>
              <a:t>régulateur</a:t>
            </a:r>
            <a:r>
              <a:rPr lang="fr-CH" sz="1800" dirty="0">
                <a:effectLst/>
                <a:latin typeface="LiberationSerif"/>
              </a:rPr>
              <a:t> du rythme cardiaque. 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La bionique permettra ensuite l'implantation de microprocesseurs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constitués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de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métaux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tolérables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pour assurer les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équilibres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chimiques fondamentaux. </a:t>
            </a:r>
            <a:endParaRPr lang="fr-CH" b="1" dirty="0">
              <a:effectLst/>
              <a:highlight>
                <a:srgbClr val="FFFF00"/>
              </a:highlight>
            </a:endParaRPr>
          </a:p>
          <a:p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La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génétique</a:t>
            </a:r>
            <a:r>
              <a:rPr lang="fr-CH" sz="700" b="1" dirty="0">
                <a:highlight>
                  <a:srgbClr val="FFFF00"/>
                </a:highlight>
                <a:latin typeface="LiberationSerif"/>
              </a:rPr>
              <a:t> 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bouleversera ensuite la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médecine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.</a:t>
            </a:r>
            <a:r>
              <a:rPr lang="fr-CH" sz="1800" b="1" dirty="0">
                <a:effectLst/>
                <a:latin typeface="LiberationSerif"/>
              </a:rPr>
              <a:t> 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D'abord se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développera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le diagnostic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génétique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: on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décryptera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dès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la naissance la structure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génétique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d'un individu</a:t>
            </a:r>
            <a:r>
              <a:rPr lang="fr-CH" sz="1800" b="1" dirty="0">
                <a:effectLst/>
                <a:latin typeface="LiberationSerif"/>
              </a:rPr>
              <a:t> </a:t>
            </a:r>
            <a:r>
              <a:rPr lang="fr-CH" sz="1800" dirty="0">
                <a:effectLst/>
                <a:latin typeface="LiberationSerif"/>
              </a:rPr>
              <a:t>et on </a:t>
            </a:r>
            <a:r>
              <a:rPr lang="fr-CH" sz="1800" dirty="0" err="1">
                <a:effectLst/>
                <a:latin typeface="LiberationSerif"/>
              </a:rPr>
              <a:t>connaîtra</a:t>
            </a:r>
            <a:r>
              <a:rPr lang="fr-CH" sz="1800" dirty="0">
                <a:effectLst/>
                <a:latin typeface="LiberationSerif"/>
              </a:rPr>
              <a:t> sa </a:t>
            </a:r>
            <a:r>
              <a:rPr lang="fr-CH" sz="1800" dirty="0" err="1">
                <a:effectLst/>
                <a:latin typeface="LiberationSerif"/>
              </a:rPr>
              <a:t>vulnérabilite</a:t>
            </a:r>
            <a:r>
              <a:rPr lang="fr-CH" sz="1800" dirty="0">
                <a:effectLst/>
                <a:latin typeface="LiberationSerif"/>
              </a:rPr>
              <a:t>́ à toutes les maladies</a:t>
            </a:r>
            <a:r>
              <a:rPr lang="fr-CH" sz="700" dirty="0">
                <a:effectLst/>
                <a:latin typeface="LiberationSerif"/>
              </a:rPr>
              <a:t>* </a:t>
            </a:r>
            <a:r>
              <a:rPr lang="fr-CH" sz="1800" dirty="0">
                <a:effectLst/>
                <a:latin typeface="LiberationSerif"/>
              </a:rPr>
              <a:t>; 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chacun portera sur lui une carte d'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identite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́</a:t>
            </a:r>
            <a:r>
              <a:rPr lang="fr-CH" sz="700" b="1" dirty="0">
                <a:highlight>
                  <a:srgbClr val="FFFF00"/>
                </a:highlight>
                <a:latin typeface="LiberationSerif"/>
              </a:rPr>
              <a:t> </a:t>
            </a:r>
            <a:r>
              <a:rPr lang="fr-CH" sz="700" b="1" dirty="0">
                <a:effectLst/>
                <a:highlight>
                  <a:srgbClr val="FFFF00"/>
                </a:highlight>
                <a:latin typeface="LiberationSerif"/>
              </a:rPr>
              <a:t>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génétique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</a:t>
            </a:r>
            <a:r>
              <a:rPr lang="fr-CH" sz="1800" dirty="0">
                <a:effectLst/>
                <a:latin typeface="LiberationSerif"/>
              </a:rPr>
              <a:t>contenant des indications sur ses </a:t>
            </a:r>
            <a:r>
              <a:rPr lang="fr-CH" sz="1800" dirty="0" err="1">
                <a:effectLst/>
                <a:latin typeface="LiberationSerif"/>
              </a:rPr>
              <a:t>fragilités</a:t>
            </a:r>
            <a:r>
              <a:rPr lang="fr-CH" sz="1800" dirty="0">
                <a:effectLst/>
                <a:latin typeface="LiberationSerif"/>
              </a:rPr>
              <a:t> </a:t>
            </a:r>
            <a:r>
              <a:rPr lang="fr-CH" sz="1800" dirty="0" err="1">
                <a:effectLst/>
                <a:latin typeface="LiberationSerif"/>
              </a:rPr>
              <a:t>spécifiques</a:t>
            </a:r>
            <a:r>
              <a:rPr lang="fr-CH" sz="1800" dirty="0">
                <a:effectLst/>
                <a:latin typeface="LiberationSerif"/>
              </a:rPr>
              <a:t> 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qui lui dicteront ce qu'il aura droit de manger, de boire, de faire s'il veut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être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remboursé pour ses soins par les assurances</a:t>
            </a:r>
            <a:r>
              <a:rPr lang="fr-CH" sz="1800" dirty="0">
                <a:effectLst/>
                <a:latin typeface="LiberationSerif"/>
              </a:rPr>
              <a:t> (</a:t>
            </a:r>
            <a:r>
              <a:rPr lang="fr-CH" sz="1800" dirty="0" err="1">
                <a:effectLst/>
                <a:latin typeface="LiberationSerif"/>
              </a:rPr>
              <a:t>prévention</a:t>
            </a:r>
            <a:r>
              <a:rPr lang="fr-CH" sz="1800" dirty="0">
                <a:effectLst/>
                <a:latin typeface="LiberationSerif"/>
              </a:rPr>
              <a:t> sur mesure). </a:t>
            </a:r>
            <a:endParaRPr lang="fr-CH" dirty="0">
              <a:effectLst/>
            </a:endParaRPr>
          </a:p>
        </p:txBody>
      </p:sp>
      <p:sp>
        <p:nvSpPr>
          <p:cNvPr id="4" name="Légende encadrée 1 3">
            <a:extLst>
              <a:ext uri="{FF2B5EF4-FFF2-40B4-BE49-F238E27FC236}">
                <a16:creationId xmlns:a16="http://schemas.microsoft.com/office/drawing/2014/main" id="{8894B341-6F2D-DD44-A23F-8684E47F7180}"/>
              </a:ext>
            </a:extLst>
          </p:cNvPr>
          <p:cNvSpPr/>
          <p:nvPr/>
        </p:nvSpPr>
        <p:spPr>
          <a:xfrm>
            <a:off x="258358" y="527568"/>
            <a:ext cx="5029922" cy="6067579"/>
          </a:xfrm>
          <a:prstGeom prst="borderCallout1">
            <a:avLst>
              <a:gd name="adj1" fmla="val 51972"/>
              <a:gd name="adj2" fmla="val 100390"/>
              <a:gd name="adj3" fmla="val 37610"/>
              <a:gd name="adj4" fmla="val 141564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931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62583688-3669-0747-8205-31741F0BD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240" y="497712"/>
            <a:ext cx="3651608" cy="1192192"/>
          </a:xfrm>
        </p:spPr>
        <p:txBody>
          <a:bodyPr>
            <a:normAutofit/>
          </a:bodyPr>
          <a:lstStyle/>
          <a:p>
            <a:r>
              <a:rPr lang="fr-FR" b="1" dirty="0">
                <a:latin typeface="+mn-lt"/>
              </a:rPr>
              <a:t>Paix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DBF88D8-9E3C-9240-89CE-D99AB8E6C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017" y="259079"/>
            <a:ext cx="5452744" cy="4204601"/>
          </a:xfrm>
          <a:prstGeom prst="rect">
            <a:avLst/>
          </a:prstGeom>
        </p:spPr>
      </p:pic>
      <p:sp>
        <p:nvSpPr>
          <p:cNvPr id="4" name="Légende encadrée 1 3">
            <a:extLst>
              <a:ext uri="{FF2B5EF4-FFF2-40B4-BE49-F238E27FC236}">
                <a16:creationId xmlns:a16="http://schemas.microsoft.com/office/drawing/2014/main" id="{D33427F7-33A8-FF43-83CA-B14B3EFCCA56}"/>
              </a:ext>
            </a:extLst>
          </p:cNvPr>
          <p:cNvSpPr/>
          <p:nvPr/>
        </p:nvSpPr>
        <p:spPr>
          <a:xfrm>
            <a:off x="6096000" y="1798321"/>
            <a:ext cx="5452744" cy="4739640"/>
          </a:xfrm>
          <a:prstGeom prst="borderCallout1">
            <a:avLst>
              <a:gd name="adj1" fmla="val 44424"/>
              <a:gd name="adj2" fmla="val -104"/>
              <a:gd name="adj3" fmla="val 22145"/>
              <a:gd name="adj4" fmla="val -2096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Le XXIe </a:t>
            </a:r>
            <a:r>
              <a:rPr lang="fr-CH" sz="2400" b="1" dirty="0" err="1">
                <a:solidFill>
                  <a:schemeClr val="tx1"/>
                </a:solidFill>
                <a:highlight>
                  <a:srgbClr val="FFFF00"/>
                </a:highlight>
              </a:rPr>
              <a:t>siècle</a:t>
            </a:r>
            <a:r>
              <a:rPr lang="fr-CH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 devrait en principe </a:t>
            </a:r>
            <a:r>
              <a:rPr lang="fr-CH" sz="2400" b="1" dirty="0" err="1">
                <a:solidFill>
                  <a:schemeClr val="tx1"/>
                </a:solidFill>
                <a:highlight>
                  <a:srgbClr val="FFFF00"/>
                </a:highlight>
              </a:rPr>
              <a:t>être</a:t>
            </a:r>
            <a:r>
              <a:rPr lang="fr-CH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 plus pacifique que le XXe.</a:t>
            </a:r>
            <a:r>
              <a:rPr lang="fr-CH" sz="2400" b="1" dirty="0">
                <a:solidFill>
                  <a:schemeClr val="tx1"/>
                </a:solidFill>
              </a:rPr>
              <a:t> </a:t>
            </a:r>
            <a:r>
              <a:rPr lang="fr-CH" sz="2400" dirty="0">
                <a:solidFill>
                  <a:schemeClr val="tx1"/>
                </a:solidFill>
              </a:rPr>
              <a:t>Parce que la mondialisation rendra la guerre suicidaire en vidant les </a:t>
            </a:r>
            <a:r>
              <a:rPr lang="fr-CH" sz="2400" dirty="0" err="1">
                <a:solidFill>
                  <a:schemeClr val="tx1"/>
                </a:solidFill>
              </a:rPr>
              <a:t>frontières</a:t>
            </a:r>
            <a:r>
              <a:rPr lang="fr-CH" sz="2400" dirty="0">
                <a:solidFill>
                  <a:schemeClr val="tx1"/>
                </a:solidFill>
              </a:rPr>
              <a:t> de leur sens. Parce que les armes seront d'une </a:t>
            </a:r>
            <a:r>
              <a:rPr lang="fr-CH" sz="2400" dirty="0" err="1">
                <a:solidFill>
                  <a:schemeClr val="tx1"/>
                </a:solidFill>
              </a:rPr>
              <a:t>efficacite</a:t>
            </a:r>
            <a:r>
              <a:rPr lang="fr-CH" sz="2400" dirty="0">
                <a:solidFill>
                  <a:schemeClr val="tx1"/>
                </a:solidFill>
              </a:rPr>
              <a:t>́ telle qu'elles risqueraient de </a:t>
            </a:r>
            <a:r>
              <a:rPr lang="fr-CH" sz="2400" dirty="0" err="1">
                <a:solidFill>
                  <a:schemeClr val="tx1"/>
                </a:solidFill>
              </a:rPr>
              <a:t>détruire</a:t>
            </a:r>
            <a:r>
              <a:rPr lang="fr-CH" sz="2400" dirty="0">
                <a:solidFill>
                  <a:schemeClr val="tx1"/>
                </a:solidFill>
              </a:rPr>
              <a:t> la </a:t>
            </a:r>
            <a:r>
              <a:rPr lang="fr-CH" sz="2400" dirty="0" err="1">
                <a:solidFill>
                  <a:schemeClr val="tx1"/>
                </a:solidFill>
              </a:rPr>
              <a:t>planète</a:t>
            </a:r>
            <a:r>
              <a:rPr lang="fr-CH" sz="2400" dirty="0">
                <a:solidFill>
                  <a:schemeClr val="tx1"/>
                </a:solidFill>
              </a:rPr>
              <a:t> à la </a:t>
            </a:r>
            <a:r>
              <a:rPr lang="fr-CH" sz="2400" dirty="0" err="1">
                <a:solidFill>
                  <a:schemeClr val="tx1"/>
                </a:solidFill>
              </a:rPr>
              <a:t>première</a:t>
            </a:r>
            <a:r>
              <a:rPr lang="fr-CH" sz="2400" dirty="0">
                <a:solidFill>
                  <a:schemeClr val="tx1"/>
                </a:solidFill>
              </a:rPr>
              <a:t> salve. </a:t>
            </a:r>
          </a:p>
          <a:p>
            <a:r>
              <a:rPr lang="fr-CH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Une organisation de la paix universelle commencera à </a:t>
            </a:r>
            <a:r>
              <a:rPr lang="fr-CH" sz="2400" b="1" dirty="0" err="1">
                <a:solidFill>
                  <a:schemeClr val="tx1"/>
                </a:solidFill>
                <a:highlight>
                  <a:srgbClr val="FFFF00"/>
                </a:highlight>
              </a:rPr>
              <a:t>être</a:t>
            </a:r>
            <a:r>
              <a:rPr lang="fr-CH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fr-CH" sz="2400" b="1" dirty="0" err="1">
                <a:solidFill>
                  <a:schemeClr val="tx1"/>
                </a:solidFill>
                <a:highlight>
                  <a:srgbClr val="FFFF00"/>
                </a:highlight>
              </a:rPr>
              <a:t>envisagée</a:t>
            </a:r>
            <a:r>
              <a:rPr lang="fr-CH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 avec les </a:t>
            </a:r>
            <a:r>
              <a:rPr lang="fr-CH" sz="2400" b="1" dirty="0" err="1">
                <a:solidFill>
                  <a:schemeClr val="tx1"/>
                </a:solidFill>
                <a:highlight>
                  <a:srgbClr val="FFFF00"/>
                </a:highlight>
              </a:rPr>
              <a:t>premières</a:t>
            </a:r>
            <a:r>
              <a:rPr lang="fr-CH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 discussions en vue de l'instauration d'un gouvernement mondial. </a:t>
            </a:r>
            <a:endParaRPr lang="fr-CH" sz="2400" b="1" dirty="0">
              <a:solidFill>
                <a:schemeClr val="tx1"/>
              </a:solidFill>
              <a:effectLst/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9414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2698394-91A8-EC4B-BDDF-F87FA4087B78}"/>
              </a:ext>
            </a:extLst>
          </p:cNvPr>
          <p:cNvSpPr txBox="1"/>
          <p:nvPr/>
        </p:nvSpPr>
        <p:spPr>
          <a:xfrm>
            <a:off x="1264920" y="2146221"/>
            <a:ext cx="10454640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2400" dirty="0">
                <a:effectLst/>
                <a:latin typeface="Helvetica Neue" panose="02000503000000020004" pitchFamily="2" charset="0"/>
              </a:rPr>
              <a:t>Jacques Attali le 3.05.09 </a:t>
            </a:r>
          </a:p>
          <a:p>
            <a:endParaRPr lang="fr-CH" b="1" dirty="0">
              <a:latin typeface="Helvetica Neue" panose="02000503000000020004" pitchFamily="2" charset="0"/>
            </a:endParaRPr>
          </a:p>
          <a:p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« La pandémie qui commence pourrait déclencher une de ces peurs structurantes. »</a:t>
            </a:r>
          </a:p>
          <a:p>
            <a:r>
              <a:rPr lang="fr-CH" sz="2000" b="1" dirty="0"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L’Histoire nous apprend que l’humanité n’évolue significativement que quand elle a vraiment peur »</a:t>
            </a:r>
            <a:r>
              <a:rPr lang="fr-CH" sz="2000" dirty="0"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fr-CH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«Il ne faudra pas oublier, comme pour la crise économique, d’en tirer les leçons, </a:t>
            </a:r>
            <a:r>
              <a:rPr lang="fr-CH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pour qu’avant la prochaine, inévitable, on mette en place des mécanismes de prévention et de contrôle et des processus logistiques de distribution équitable des médicaments et de vaccins. </a:t>
            </a:r>
          </a:p>
          <a:p>
            <a:r>
              <a:rPr lang="fr-CH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 devra pour cela mettre en place une police mondiale, un stockage mondial et donc une fiscalité mondiale. </a:t>
            </a:r>
            <a:endParaRPr lang="fr-CH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400" dirty="0"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On en viendra alors, beaucoup plus vite  que ne l’aurait permis la seule raison économique, </a:t>
            </a:r>
            <a:r>
              <a:rPr lang="fr-CH" sz="2400" b="1" dirty="0"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à mettre en place les bases d’un véritable gouvernement mondial. » 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916EA6F-3D0B-9541-B703-05C44DDC7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20" y="1085811"/>
            <a:ext cx="3086100" cy="8636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C5F07D1-5445-DA4A-A48E-3D2F6B84D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180" y="797560"/>
            <a:ext cx="3517900" cy="18288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1819650-7754-2848-98A6-B10E1D29E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7080" y="568960"/>
            <a:ext cx="35687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80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93501A5-DD38-924C-9628-29D160309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2952" y="1898282"/>
            <a:ext cx="6000103" cy="478162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15118F2-8656-CF48-9932-5957D2ACB78C}"/>
              </a:ext>
            </a:extLst>
          </p:cNvPr>
          <p:cNvSpPr txBox="1"/>
          <p:nvPr/>
        </p:nvSpPr>
        <p:spPr>
          <a:xfrm>
            <a:off x="670560" y="926981"/>
            <a:ext cx="43586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4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Jacques Attali,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91BB9E0-3EB2-4044-8664-17E68E81606C}"/>
              </a:ext>
            </a:extLst>
          </p:cNvPr>
          <p:cNvSpPr txBox="1"/>
          <p:nvPr/>
        </p:nvSpPr>
        <p:spPr>
          <a:xfrm>
            <a:off x="670560" y="1864050"/>
            <a:ext cx="435864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L’homme qui murmure à l’oreille des Présidents depuis 1981,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4FA5B9F-1B5D-EF42-BC45-AEA9D37B4385}"/>
              </a:ext>
            </a:extLst>
          </p:cNvPr>
          <p:cNvSpPr txBox="1"/>
          <p:nvPr/>
        </p:nvSpPr>
        <p:spPr>
          <a:xfrm>
            <a:off x="670560" y="3249045"/>
            <a:ext cx="5222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3600" b="1" dirty="0">
                <a:latin typeface="Arial" panose="020B0604020202020204" pitchFamily="34" charset="0"/>
                <a:cs typeface="Arial" panose="020B0604020202020204" pitchFamily="34" charset="0"/>
              </a:rPr>
              <a:t>a dépassé les 65 ans.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4F38C2C-48F1-164F-931C-A207A5B36B9B}"/>
              </a:ext>
            </a:extLst>
          </p:cNvPr>
          <p:cNvSpPr txBox="1"/>
          <p:nvPr/>
        </p:nvSpPr>
        <p:spPr>
          <a:xfrm>
            <a:off x="626110" y="3968866"/>
            <a:ext cx="54698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Selon ses termes, il a «vécu plus longtemps qu’il n’a produit». </a:t>
            </a:r>
            <a:endParaRPr lang="fr-CH" sz="2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E9BCD5-C470-484F-BBA7-671B7D51C1B9}"/>
              </a:ext>
            </a:extLst>
          </p:cNvPr>
          <p:cNvSpPr txBox="1"/>
          <p:nvPr/>
        </p:nvSpPr>
        <p:spPr>
          <a:xfrm>
            <a:off x="610870" y="4959718"/>
            <a:ext cx="53930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3200" b="1" dirty="0">
                <a:latin typeface="Arial" panose="020B0604020202020204" pitchFamily="34" charset="0"/>
                <a:cs typeface="Arial" panose="020B0604020202020204" pitchFamily="34" charset="0"/>
              </a:rPr>
              <a:t>Il est temps d’arrêter de prononcer tes prophéties et de partir Jacquot.</a:t>
            </a:r>
            <a:endParaRPr lang="fr-CH" sz="32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43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2DCC84-A0E0-A147-9728-362A50C7D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240" y="497712"/>
            <a:ext cx="3651608" cy="1192192"/>
          </a:xfrm>
        </p:spPr>
        <p:txBody>
          <a:bodyPr/>
          <a:lstStyle/>
          <a:p>
            <a:r>
              <a:rPr lang="fr-FR" b="1" dirty="0">
                <a:latin typeface="+mn-lt"/>
              </a:rPr>
              <a:t>Introduction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34402AC-9466-E64F-A925-89FFC7512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28" y="115747"/>
            <a:ext cx="5097481" cy="6858000"/>
          </a:xfrm>
          <a:prstGeom prst="rect">
            <a:avLst/>
          </a:prstGeom>
        </p:spPr>
      </p:pic>
      <p:sp>
        <p:nvSpPr>
          <p:cNvPr id="6" name="Légende encadrée 1 5">
            <a:extLst>
              <a:ext uri="{FF2B5EF4-FFF2-40B4-BE49-F238E27FC236}">
                <a16:creationId xmlns:a16="http://schemas.microsoft.com/office/drawing/2014/main" id="{9F44143A-44BF-F74A-A020-E7EEA47C3F7A}"/>
              </a:ext>
            </a:extLst>
          </p:cNvPr>
          <p:cNvSpPr/>
          <p:nvPr/>
        </p:nvSpPr>
        <p:spPr>
          <a:xfrm>
            <a:off x="5549785" y="1517363"/>
            <a:ext cx="6489815" cy="4487197"/>
          </a:xfrm>
          <a:prstGeom prst="borderCallout1">
            <a:avLst>
              <a:gd name="adj1" fmla="val 68442"/>
              <a:gd name="adj2" fmla="val -88"/>
              <a:gd name="adj3" fmla="val 80891"/>
              <a:gd name="adj4" fmla="val -11831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9920498-A480-2745-BA4C-5157622B343E}"/>
              </a:ext>
            </a:extLst>
          </p:cNvPr>
          <p:cNvSpPr txBox="1"/>
          <p:nvPr/>
        </p:nvSpPr>
        <p:spPr>
          <a:xfrm>
            <a:off x="5549785" y="1605483"/>
            <a:ext cx="636011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800" dirty="0">
                <a:effectLst/>
                <a:latin typeface="LiberationSerif"/>
              </a:rPr>
              <a:t>Ce dictionnaire peut se lire d'une traite, de A (comme </a:t>
            </a:r>
            <a:r>
              <a:rPr lang="fr-CH" sz="1800" dirty="0" err="1">
                <a:effectLst/>
                <a:latin typeface="LiberationSerif"/>
              </a:rPr>
              <a:t>Activite</a:t>
            </a:r>
            <a:r>
              <a:rPr lang="fr-CH" sz="1800" dirty="0">
                <a:effectLst/>
                <a:latin typeface="LiberationSerif"/>
              </a:rPr>
              <a:t>́) à Z (comme Zen). On peut aussi s'y promener en nomade, de renvoi en renvoi. […] </a:t>
            </a:r>
            <a:r>
              <a:rPr lang="fr-CH" sz="1800" dirty="0" err="1">
                <a:effectLst/>
                <a:latin typeface="LiberationSerif"/>
              </a:rPr>
              <a:t>Déja</a:t>
            </a:r>
            <a:r>
              <a:rPr lang="fr-CH" sz="1800" dirty="0">
                <a:effectLst/>
                <a:latin typeface="LiberationSerif"/>
              </a:rPr>
              <a:t>̀, par sa forme, ce livre parle d'avenir : demain, on lira comme on navigue. </a:t>
            </a:r>
            <a:endParaRPr lang="fr-CH" dirty="0">
              <a:effectLst/>
            </a:endParaRPr>
          </a:p>
          <a:p>
            <a:r>
              <a:rPr lang="fr-CH" sz="1800" dirty="0">
                <a:effectLst/>
                <a:latin typeface="LiberationSerif"/>
              </a:rPr>
              <a:t>Reste à choisir ses escales. Choix arbitraire, sans cesse remis en cause. Car les mots sont des </a:t>
            </a:r>
            <a:r>
              <a:rPr lang="fr-CH" sz="1800" dirty="0" err="1">
                <a:effectLst/>
                <a:latin typeface="LiberationSerif"/>
              </a:rPr>
              <a:t>êtres</a:t>
            </a:r>
            <a:r>
              <a:rPr lang="fr-CH" sz="1800" dirty="0">
                <a:effectLst/>
                <a:latin typeface="LiberationSerif"/>
              </a:rPr>
              <a:t> vivants, </a:t>
            </a:r>
            <a:r>
              <a:rPr lang="fr-CH" sz="1800" dirty="0" err="1">
                <a:effectLst/>
                <a:latin typeface="LiberationSerif"/>
              </a:rPr>
              <a:t>précaires</a:t>
            </a:r>
            <a:r>
              <a:rPr lang="fr-CH" sz="1800" dirty="0">
                <a:effectLst/>
                <a:latin typeface="LiberationSerif"/>
              </a:rPr>
              <a:t> et ambigus. </a:t>
            </a:r>
          </a:p>
          <a:p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Les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frontières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se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déplaceront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entre certains contraires ; des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barrières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étanches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se dresseront entre synonymes ; des pans entiers du vocabulaire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disparaîtront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; d'autres surgiront de nulle part.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AD1C1ED-88F7-1944-8530-DF6D2E6172D8}"/>
              </a:ext>
            </a:extLst>
          </p:cNvPr>
          <p:cNvSpPr txBox="1"/>
          <p:nvPr/>
        </p:nvSpPr>
        <p:spPr>
          <a:xfrm>
            <a:off x="5549785" y="4392093"/>
            <a:ext cx="63601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800" dirty="0">
                <a:effectLst/>
                <a:latin typeface="LiberationSerif"/>
              </a:rPr>
              <a:t>Par exemple, 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« consommation » et « travail », « formation » et « distraction » se rapprocheront ; </a:t>
            </a:r>
          </a:p>
          <a:p>
            <a:r>
              <a:rPr lang="fr-CH" sz="1800" dirty="0">
                <a:effectLst/>
                <a:latin typeface="LiberationSerif"/>
              </a:rPr>
              <a:t>à l'inverse</a:t>
            </a:r>
            <a:r>
              <a:rPr lang="fr-CH" sz="1800" b="1" dirty="0">
                <a:effectLst/>
                <a:latin typeface="LiberationSerif"/>
              </a:rPr>
              <a:t>, 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« santé » et «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médecine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», « citoyen » et « 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électeur</a:t>
            </a:r>
            <a:r>
              <a:rPr lang="fr-CH" b="1" dirty="0">
                <a:highlight>
                  <a:srgbClr val="FFFF00"/>
                </a:highlight>
                <a:latin typeface="LiberationSerif"/>
              </a:rPr>
              <a:t> 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», « emploi » et « travail » s'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éloigneront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; </a:t>
            </a:r>
          </a:p>
          <a:p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«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télévision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», « ordinateur », « clavier » se volatiliseront. </a:t>
            </a:r>
            <a:endParaRPr lang="fr-CH" b="1" dirty="0">
              <a:effectLst/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2258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7403150-6503-F54F-A2C0-10585A245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01" y="988579"/>
            <a:ext cx="5564891" cy="303396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2DCC84-A0E0-A147-9728-362A50C7D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240" y="497712"/>
            <a:ext cx="3651608" cy="1192192"/>
          </a:xfrm>
        </p:spPr>
        <p:txBody>
          <a:bodyPr/>
          <a:lstStyle/>
          <a:p>
            <a:r>
              <a:rPr lang="fr-FR" b="1" dirty="0">
                <a:latin typeface="+mn-lt"/>
              </a:rPr>
              <a:t>Introduction</a:t>
            </a:r>
          </a:p>
        </p:txBody>
      </p:sp>
      <p:sp>
        <p:nvSpPr>
          <p:cNvPr id="6" name="Légende encadrée 1 5">
            <a:extLst>
              <a:ext uri="{FF2B5EF4-FFF2-40B4-BE49-F238E27FC236}">
                <a16:creationId xmlns:a16="http://schemas.microsoft.com/office/drawing/2014/main" id="{9F44143A-44BF-F74A-A020-E7EEA47C3F7A}"/>
              </a:ext>
            </a:extLst>
          </p:cNvPr>
          <p:cNvSpPr/>
          <p:nvPr/>
        </p:nvSpPr>
        <p:spPr>
          <a:xfrm>
            <a:off x="6233160" y="1689904"/>
            <a:ext cx="5806440" cy="4670384"/>
          </a:xfrm>
          <a:prstGeom prst="borderCallout1">
            <a:avLst>
              <a:gd name="adj1" fmla="val 44424"/>
              <a:gd name="adj2" fmla="val -104"/>
              <a:gd name="adj3" fmla="val 27202"/>
              <a:gd name="adj4" fmla="val -8399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89FDC59-C54E-D64A-BC0F-D15396EAE0E6}"/>
              </a:ext>
            </a:extLst>
          </p:cNvPr>
          <p:cNvSpPr txBox="1"/>
          <p:nvPr/>
        </p:nvSpPr>
        <p:spPr>
          <a:xfrm>
            <a:off x="6419550" y="1898886"/>
            <a:ext cx="543365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800" dirty="0">
                <a:effectLst/>
                <a:latin typeface="LiberationSerif"/>
              </a:rPr>
              <a:t>Plus tard, des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êtres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virtuels</a:t>
            </a:r>
            <a:r>
              <a:rPr lang="fr-CH" sz="1800" dirty="0">
                <a:effectLst/>
                <a:latin typeface="LiberationSerif"/>
              </a:rPr>
              <a:t>, que je propose de nommer </a:t>
            </a:r>
            <a:r>
              <a:rPr lang="fr-CH" sz="1800" b="1" i="1" dirty="0" err="1">
                <a:effectLst/>
                <a:highlight>
                  <a:srgbClr val="FFFF00"/>
                </a:highlight>
                <a:latin typeface="LiberationSerif"/>
              </a:rPr>
              <a:t>clonimages</a:t>
            </a:r>
            <a:r>
              <a:rPr lang="fr-CH" sz="1800" i="1" dirty="0">
                <a:effectLst/>
                <a:highlight>
                  <a:srgbClr val="FFFF00"/>
                </a:highlight>
                <a:latin typeface="LiberationSerif"/>
              </a:rPr>
              <a:t>, 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deviendront</a:t>
            </a:r>
            <a:r>
              <a:rPr lang="fr-CH" sz="1800" dirty="0">
                <a:effectLst/>
                <a:highlight>
                  <a:srgbClr val="FFFF00"/>
                </a:highlight>
                <a:latin typeface="LiberationSerif"/>
              </a:rPr>
              <a:t> 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nos</a:t>
            </a:r>
            <a:r>
              <a:rPr lang="fr-CH" sz="1800" dirty="0">
                <a:effectLst/>
                <a:highlight>
                  <a:srgbClr val="FFFF00"/>
                </a:highlight>
                <a:latin typeface="LiberationSerif"/>
              </a:rPr>
              <a:t> 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compagnons</a:t>
            </a:r>
            <a:r>
              <a:rPr lang="fr-CH" sz="1800" dirty="0">
                <a:effectLst/>
                <a:latin typeface="LiberationSerif"/>
              </a:rPr>
              <a:t>. L'homme donnera des ordres aux </a:t>
            </a:r>
            <a:r>
              <a:rPr lang="fr-CH" sz="1800" b="1" dirty="0">
                <a:effectLst/>
                <a:latin typeface="LiberationSerif"/>
              </a:rPr>
              <a:t>machines </a:t>
            </a:r>
            <a:r>
              <a:rPr lang="fr-CH" sz="1800" b="1" dirty="0" err="1">
                <a:effectLst/>
                <a:latin typeface="LiberationSerif"/>
              </a:rPr>
              <a:t>grâce</a:t>
            </a:r>
            <a:r>
              <a:rPr lang="fr-CH" sz="1800" b="1" dirty="0">
                <a:effectLst/>
                <a:latin typeface="LiberationSerif"/>
              </a:rPr>
              <a:t> à des ordinateurs directement </a:t>
            </a:r>
            <a:r>
              <a:rPr lang="fr-CH" sz="1800" b="1" dirty="0" err="1">
                <a:effectLst/>
                <a:latin typeface="LiberationSerif"/>
              </a:rPr>
              <a:t>connectés</a:t>
            </a:r>
            <a:r>
              <a:rPr lang="fr-CH" sz="1800" b="1" dirty="0">
                <a:effectLst/>
                <a:latin typeface="LiberationSerif"/>
              </a:rPr>
              <a:t> à son cerveau</a:t>
            </a:r>
            <a:r>
              <a:rPr lang="fr-CH" sz="1800" dirty="0">
                <a:effectLst/>
                <a:latin typeface="LiberationSerif"/>
              </a:rPr>
              <a:t>. </a:t>
            </a:r>
          </a:p>
          <a:p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La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médecine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sera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transformée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par la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génétique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bien plus qu'elle ne l'a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éte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́ depuis la fin du XIX</a:t>
            </a:r>
            <a:r>
              <a:rPr lang="fr-CH" sz="700" b="1" dirty="0">
                <a:effectLst/>
                <a:highlight>
                  <a:srgbClr val="FFFF00"/>
                </a:highlight>
                <a:latin typeface="LiberationSerif"/>
              </a:rPr>
              <a:t>e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siècle</a:t>
            </a:r>
            <a:r>
              <a:rPr lang="fr-CH" sz="1800" dirty="0">
                <a:effectLst/>
                <a:latin typeface="LiberationSerif"/>
              </a:rPr>
              <a:t>; le clonage humain deviendra </a:t>
            </a:r>
            <a:r>
              <a:rPr lang="fr-CH" sz="1800" dirty="0" err="1">
                <a:effectLst/>
                <a:latin typeface="LiberationSerif"/>
              </a:rPr>
              <a:t>banalite</a:t>
            </a:r>
            <a:r>
              <a:rPr lang="fr-CH" sz="1800" dirty="0">
                <a:effectLst/>
                <a:latin typeface="LiberationSerif"/>
              </a:rPr>
              <a:t>́; l'</a:t>
            </a:r>
            <a:r>
              <a:rPr lang="fr-CH" sz="1800" dirty="0" err="1">
                <a:effectLst/>
                <a:latin typeface="LiberationSerif"/>
              </a:rPr>
              <a:t>espérance</a:t>
            </a:r>
            <a:r>
              <a:rPr lang="fr-CH" sz="1800" dirty="0">
                <a:effectLst/>
                <a:latin typeface="LiberationSerif"/>
              </a:rPr>
              <a:t> de vie atteindra 110 ans, sans risques particuliers. Plus tard, les </a:t>
            </a:r>
            <a:r>
              <a:rPr lang="fr-CH" sz="1800" i="1" dirty="0">
                <a:effectLst/>
                <a:latin typeface="LiberationSerif"/>
              </a:rPr>
              <a:t>nanotechnologies</a:t>
            </a:r>
            <a:r>
              <a:rPr lang="fr-CH" sz="1800" dirty="0">
                <a:effectLst/>
                <a:latin typeface="LiberationSerif"/>
              </a:rPr>
              <a:t> rendront la </a:t>
            </a:r>
            <a:r>
              <a:rPr lang="fr-CH" sz="1800" i="1" dirty="0">
                <a:effectLst/>
                <a:latin typeface="LiberationSerif"/>
              </a:rPr>
              <a:t>production de la </a:t>
            </a:r>
            <a:r>
              <a:rPr lang="fr-CH" sz="1800" i="1" dirty="0" err="1">
                <a:effectLst/>
                <a:latin typeface="LiberationSerif"/>
              </a:rPr>
              <a:t>matière</a:t>
            </a:r>
            <a:r>
              <a:rPr lang="fr-CH" sz="1800" i="1" dirty="0">
                <a:effectLst/>
                <a:latin typeface="LiberationSerif"/>
              </a:rPr>
              <a:t> </a:t>
            </a:r>
            <a:r>
              <a:rPr lang="fr-CH" sz="1800" dirty="0">
                <a:effectLst/>
                <a:latin typeface="LiberationSerif"/>
              </a:rPr>
              <a:t>aussi peu </a:t>
            </a:r>
            <a:r>
              <a:rPr lang="fr-CH" sz="1800" dirty="0" err="1">
                <a:effectLst/>
                <a:latin typeface="LiberationSerif"/>
              </a:rPr>
              <a:t>coûteuse</a:t>
            </a:r>
            <a:r>
              <a:rPr lang="fr-CH" sz="1800" dirty="0">
                <a:effectLst/>
                <a:latin typeface="LiberationSerif"/>
              </a:rPr>
              <a:t> que l'est celle de l'information; 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on pourra,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grâce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à elle, […]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répliquer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une cellule, construire des robots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autoréparables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, introduire dans le corps humain des ordinateurs de la taille de quelques cellules</a:t>
            </a:r>
            <a:r>
              <a:rPr lang="fr-CH" sz="1800" dirty="0">
                <a:effectLst/>
                <a:latin typeface="LiberationSerif"/>
              </a:rPr>
              <a:t>; les objets deviendront quasi gratuits, la </a:t>
            </a:r>
            <a:r>
              <a:rPr lang="fr-CH" sz="1800" dirty="0" err="1">
                <a:effectLst/>
                <a:latin typeface="LiberationSerif"/>
              </a:rPr>
              <a:t>durée</a:t>
            </a:r>
            <a:r>
              <a:rPr lang="fr-CH" sz="1800" dirty="0">
                <a:effectLst/>
                <a:latin typeface="LiberationSerif"/>
              </a:rPr>
              <a:t> de vie des corps sera en </a:t>
            </a:r>
            <a:r>
              <a:rPr lang="fr-CH" sz="1800" dirty="0" err="1">
                <a:effectLst/>
                <a:latin typeface="LiberationSerif"/>
              </a:rPr>
              <a:t>théorie</a:t>
            </a:r>
            <a:r>
              <a:rPr lang="fr-CH" sz="1800" dirty="0">
                <a:effectLst/>
                <a:latin typeface="LiberationSerif"/>
              </a:rPr>
              <a:t> infinie. </a:t>
            </a:r>
            <a:endParaRPr lang="fr-CH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1969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CEC115DF-B1FD-BB46-8AB2-6A717881E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314" y="1093808"/>
            <a:ext cx="6026337" cy="3103620"/>
          </a:xfrm>
          <a:prstGeom prst="rect">
            <a:avLst/>
          </a:prstGeom>
        </p:spPr>
      </p:pic>
      <p:sp>
        <p:nvSpPr>
          <p:cNvPr id="4" name="Légende encadrée 1 3">
            <a:extLst>
              <a:ext uri="{FF2B5EF4-FFF2-40B4-BE49-F238E27FC236}">
                <a16:creationId xmlns:a16="http://schemas.microsoft.com/office/drawing/2014/main" id="{60FA156E-8905-1D49-BBA0-594020CD32A1}"/>
              </a:ext>
            </a:extLst>
          </p:cNvPr>
          <p:cNvSpPr/>
          <p:nvPr/>
        </p:nvSpPr>
        <p:spPr>
          <a:xfrm>
            <a:off x="505992" y="335280"/>
            <a:ext cx="5134914" cy="6032189"/>
          </a:xfrm>
          <a:prstGeom prst="borderCallout1">
            <a:avLst>
              <a:gd name="adj1" fmla="val 51972"/>
              <a:gd name="adj2" fmla="val 100390"/>
              <a:gd name="adj3" fmla="val 29098"/>
              <a:gd name="adj4" fmla="val 146170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559E3075-C3E6-3142-9A24-9EC3F5A39DCE}"/>
              </a:ext>
            </a:extLst>
          </p:cNvPr>
          <p:cNvSpPr txBox="1">
            <a:spLocks/>
          </p:cNvSpPr>
          <p:nvPr/>
        </p:nvSpPr>
        <p:spPr>
          <a:xfrm>
            <a:off x="6476240" y="497712"/>
            <a:ext cx="3651608" cy="1192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latin typeface="+mn-lt"/>
              </a:rPr>
              <a:t>Air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E5A6D86-B58D-C64A-8147-769C03885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869" y="4058810"/>
            <a:ext cx="5810416" cy="260760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AF5C176-ECD5-A948-9472-815BF5A38BA6}"/>
              </a:ext>
            </a:extLst>
          </p:cNvPr>
          <p:cNvSpPr txBox="1"/>
          <p:nvPr/>
        </p:nvSpPr>
        <p:spPr>
          <a:xfrm>
            <a:off x="591490" y="394235"/>
            <a:ext cx="501088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800" dirty="0">
                <a:effectLst/>
                <a:latin typeface="LiberationSerif"/>
              </a:rPr>
              <a:t>Ressource vitale gravement </a:t>
            </a:r>
            <a:r>
              <a:rPr lang="fr-CH" sz="1800" dirty="0" err="1">
                <a:effectLst/>
                <a:latin typeface="LiberationSerif"/>
              </a:rPr>
              <a:t>menacée</a:t>
            </a:r>
            <a:r>
              <a:rPr lang="fr-CH" sz="1800" dirty="0">
                <a:effectLst/>
                <a:latin typeface="LiberationSerif"/>
              </a:rPr>
              <a:t> par la pollution industrielle et urbaine, 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il deviendra rare et cher. </a:t>
            </a:r>
          </a:p>
          <a:p>
            <a:r>
              <a:rPr lang="fr-CH" dirty="0"/>
              <a:t>Quoi qu'il en soit, </a:t>
            </a:r>
            <a:r>
              <a:rPr lang="fr-CH" b="1" dirty="0">
                <a:highlight>
                  <a:srgbClr val="FFFF00"/>
                </a:highlight>
              </a:rPr>
              <a:t>la </a:t>
            </a:r>
            <a:r>
              <a:rPr lang="fr-CH" b="1" dirty="0" err="1">
                <a:highlight>
                  <a:srgbClr val="FFFF00"/>
                </a:highlight>
              </a:rPr>
              <a:t>quantite</a:t>
            </a:r>
            <a:r>
              <a:rPr lang="fr-CH" b="1" dirty="0">
                <a:highlight>
                  <a:srgbClr val="FFFF00"/>
                </a:highlight>
              </a:rPr>
              <a:t>́ de gaz carbonique dans l'</a:t>
            </a:r>
            <a:r>
              <a:rPr lang="fr-CH" b="1" dirty="0" err="1">
                <a:highlight>
                  <a:srgbClr val="FFFF00"/>
                </a:highlight>
              </a:rPr>
              <a:t>atmosphère</a:t>
            </a:r>
            <a:r>
              <a:rPr lang="fr-CH" b="1" dirty="0">
                <a:highlight>
                  <a:srgbClr val="FFFF00"/>
                </a:highlight>
              </a:rPr>
              <a:t> a augmenté d'un tiers en un </a:t>
            </a:r>
            <a:r>
              <a:rPr lang="fr-CH" b="1" dirty="0" err="1">
                <a:highlight>
                  <a:srgbClr val="FFFF00"/>
                </a:highlight>
              </a:rPr>
              <a:t>siècle</a:t>
            </a:r>
            <a:r>
              <a:rPr lang="fr-CH" b="1" dirty="0">
                <a:highlight>
                  <a:srgbClr val="FFFF00"/>
                </a:highlight>
              </a:rPr>
              <a:t>. </a:t>
            </a:r>
            <a:endParaRPr lang="fr-CH" b="1" dirty="0">
              <a:effectLst/>
              <a:highlight>
                <a:srgbClr val="FFFF00"/>
              </a:highlight>
            </a:endParaRPr>
          </a:p>
          <a:p>
            <a:r>
              <a:rPr lang="fr-CH" dirty="0"/>
              <a:t>Un </a:t>
            </a:r>
            <a:r>
              <a:rPr lang="fr-CH" dirty="0" err="1"/>
              <a:t>cinquième</a:t>
            </a:r>
            <a:r>
              <a:rPr lang="fr-CH" dirty="0"/>
              <a:t> seulement des citadins du monde respirent un air acceptable. </a:t>
            </a:r>
            <a:r>
              <a:rPr lang="fr-CH" dirty="0" err="1"/>
              <a:t>Évidemment</a:t>
            </a:r>
            <a:r>
              <a:rPr lang="fr-CH" dirty="0"/>
              <a:t>, l'air du Sud est moins pur que celui du Nord : </a:t>
            </a:r>
            <a:r>
              <a:rPr lang="fr-CH" dirty="0" err="1"/>
              <a:t>Pékin</a:t>
            </a:r>
            <a:r>
              <a:rPr lang="fr-CH" dirty="0"/>
              <a:t> est 35 fois moins respirable que Londres, et 16 fois moins que Tokyo. Pourtant, le Nord utilise 70 % des </a:t>
            </a:r>
            <a:r>
              <a:rPr lang="fr-CH" dirty="0" err="1"/>
              <a:t>véhicules</a:t>
            </a:r>
            <a:r>
              <a:rPr lang="fr-CH" dirty="0"/>
              <a:t> existant dans le monde et produit 60 % des rejets de carbone et d'oxyde d'azote. </a:t>
            </a:r>
            <a:endParaRPr lang="fr-CH" dirty="0">
              <a:effectLst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0051AAF-8644-AE4F-B6B9-B822C8289A86}"/>
              </a:ext>
            </a:extLst>
          </p:cNvPr>
          <p:cNvSpPr txBox="1"/>
          <p:nvPr/>
        </p:nvSpPr>
        <p:spPr>
          <a:xfrm>
            <a:off x="517157" y="4058810"/>
            <a:ext cx="50108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La tendance actuelle conduit à pronostiquer le doublement de la proportion actuelle de gaz carbonique dans l'air d'ici 2030</a:t>
            </a:r>
            <a:r>
              <a:rPr lang="fr-CH" sz="1800" b="1" dirty="0">
                <a:effectLst/>
                <a:latin typeface="LiberationSerif"/>
              </a:rPr>
              <a:t>. </a:t>
            </a:r>
            <a:r>
              <a:rPr lang="fr-CH" sz="1800" dirty="0">
                <a:effectLst/>
                <a:latin typeface="LiberationSerif"/>
              </a:rPr>
              <a:t>Si tel est le cas, de nombreuses villes</a:t>
            </a:r>
            <a:r>
              <a:rPr lang="fr-CH" sz="700" dirty="0">
                <a:effectLst/>
                <a:latin typeface="LiberationSerif"/>
              </a:rPr>
              <a:t>* </a:t>
            </a:r>
            <a:r>
              <a:rPr lang="fr-CH" sz="1800" dirty="0">
                <a:effectLst/>
                <a:latin typeface="LiberationSerif"/>
              </a:rPr>
              <a:t>deviendront irrespirables, 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la circulation automobile</a:t>
            </a:r>
            <a:r>
              <a:rPr lang="fr-CH" sz="700" b="1" dirty="0">
                <a:effectLst/>
                <a:highlight>
                  <a:srgbClr val="FFFF00"/>
                </a:highlight>
                <a:latin typeface="LiberationSerif"/>
              </a:rPr>
              <a:t>* 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urbaine sera interrompue</a:t>
            </a:r>
            <a:r>
              <a:rPr lang="fr-CH" sz="1800" dirty="0">
                <a:effectLst/>
                <a:latin typeface="LiberationSerif"/>
              </a:rPr>
              <a:t>, la croissance </a:t>
            </a:r>
            <a:r>
              <a:rPr lang="fr-CH" sz="1800" dirty="0" err="1">
                <a:effectLst/>
                <a:latin typeface="LiberationSerif"/>
              </a:rPr>
              <a:t>économique</a:t>
            </a:r>
            <a:r>
              <a:rPr lang="fr-CH" sz="1800" dirty="0">
                <a:effectLst/>
                <a:latin typeface="LiberationSerif"/>
              </a:rPr>
              <a:t> </a:t>
            </a:r>
            <a:r>
              <a:rPr lang="fr-CH" sz="1800" dirty="0" err="1">
                <a:effectLst/>
                <a:latin typeface="LiberationSerif"/>
              </a:rPr>
              <a:t>menacée</a:t>
            </a:r>
            <a:r>
              <a:rPr lang="fr-CH" sz="1800" dirty="0">
                <a:effectLst/>
                <a:latin typeface="LiberationSerif"/>
              </a:rPr>
              <a:t>. 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Les effets de ces pollutions seront aussi catastrophiques pour la santé humaine que pour le climat. </a:t>
            </a:r>
            <a:endParaRPr lang="fr-CH" b="1" dirty="0">
              <a:effectLst/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3859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EF0BB84-3848-B340-9F8F-68D9611EF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395456"/>
            <a:ext cx="6096000" cy="2886984"/>
          </a:xfrm>
          <a:prstGeom prst="rect">
            <a:avLst/>
          </a:prstGeom>
        </p:spPr>
      </p:pic>
      <p:sp>
        <p:nvSpPr>
          <p:cNvPr id="4" name="Légende encadrée 1 3">
            <a:extLst>
              <a:ext uri="{FF2B5EF4-FFF2-40B4-BE49-F238E27FC236}">
                <a16:creationId xmlns:a16="http://schemas.microsoft.com/office/drawing/2014/main" id="{60FA156E-8905-1D49-BBA0-594020CD32A1}"/>
              </a:ext>
            </a:extLst>
          </p:cNvPr>
          <p:cNvSpPr/>
          <p:nvPr/>
        </p:nvSpPr>
        <p:spPr>
          <a:xfrm>
            <a:off x="441959" y="716279"/>
            <a:ext cx="5416772" cy="5858845"/>
          </a:xfrm>
          <a:prstGeom prst="borderCallout1">
            <a:avLst>
              <a:gd name="adj1" fmla="val 30250"/>
              <a:gd name="adj2" fmla="val 99812"/>
              <a:gd name="adj3" fmla="val 23599"/>
              <a:gd name="adj4" fmla="val 107341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559E3075-C3E6-3142-9A24-9EC3F5A39DCE}"/>
              </a:ext>
            </a:extLst>
          </p:cNvPr>
          <p:cNvSpPr txBox="1">
            <a:spLocks/>
          </p:cNvSpPr>
          <p:nvPr/>
        </p:nvSpPr>
        <p:spPr>
          <a:xfrm>
            <a:off x="6476240" y="497712"/>
            <a:ext cx="3651608" cy="1192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latin typeface="+mn-lt"/>
              </a:rPr>
              <a:t>Air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DD195E7-F5A7-1047-B333-955FFD2C8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282440"/>
            <a:ext cx="6028469" cy="12545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B57632-7E0E-CA42-AE6D-110D02F09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462544"/>
            <a:ext cx="5943600" cy="79621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635C289-5C96-864B-A2CE-C929B0C8DBDB}"/>
              </a:ext>
            </a:extLst>
          </p:cNvPr>
          <p:cNvSpPr txBox="1"/>
          <p:nvPr/>
        </p:nvSpPr>
        <p:spPr>
          <a:xfrm>
            <a:off x="501871" y="850480"/>
            <a:ext cx="535686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b="1" dirty="0" err="1">
                <a:highlight>
                  <a:srgbClr val="FFFF00"/>
                </a:highlight>
              </a:rPr>
              <a:t>Tôt</a:t>
            </a:r>
            <a:r>
              <a:rPr lang="fr-CH" b="1" dirty="0">
                <a:highlight>
                  <a:srgbClr val="FFFF00"/>
                </a:highlight>
              </a:rPr>
              <a:t> ou tard, l'air aura donc un </a:t>
            </a:r>
            <a:r>
              <a:rPr lang="fr-CH" b="1" dirty="0" err="1">
                <a:highlight>
                  <a:srgbClr val="FFFF00"/>
                </a:highlight>
              </a:rPr>
              <a:t>coût</a:t>
            </a:r>
            <a:r>
              <a:rPr lang="fr-CH" b="1" dirty="0">
                <a:highlight>
                  <a:srgbClr val="FFFF00"/>
                </a:highlight>
              </a:rPr>
              <a:t>. Chacun devra acquitter une taxe pour avoir le droit de respirer de l'air pur. </a:t>
            </a:r>
          </a:p>
          <a:p>
            <a:r>
              <a:rPr lang="fr-CH" dirty="0"/>
              <a:t>Pour </a:t>
            </a:r>
            <a:r>
              <a:rPr lang="fr-CH" dirty="0" err="1"/>
              <a:t>éviter</a:t>
            </a:r>
            <a:r>
              <a:rPr lang="fr-CH" dirty="0"/>
              <a:t> un certain nombre de catastrophes, il faudrait pouvoir </a:t>
            </a:r>
            <a:r>
              <a:rPr lang="fr-CH" dirty="0" err="1"/>
              <a:t>réduire</a:t>
            </a:r>
            <a:r>
              <a:rPr lang="fr-CH" dirty="0"/>
              <a:t> d'au moins un quart, d'ici 2010, la consommation de charbon et de </a:t>
            </a:r>
            <a:r>
              <a:rPr lang="fr-CH" dirty="0" err="1"/>
              <a:t>pétrole</a:t>
            </a:r>
            <a:r>
              <a:rPr lang="fr-CH" dirty="0"/>
              <a:t>, augmenter d'autant celle de gaz naturel (qui produit par calorie 40 % de gaz carbonique en moins que le charbon), et </a:t>
            </a:r>
            <a:r>
              <a:rPr lang="fr-CH" b="1" dirty="0">
                <a:highlight>
                  <a:srgbClr val="FFFF00"/>
                </a:highlight>
              </a:rPr>
              <a:t>diminuer enfin l'usage de l'automobile, en particulier en ville.</a:t>
            </a:r>
            <a:endParaRPr lang="fr-CH" b="1" dirty="0">
              <a:effectLst/>
              <a:highlight>
                <a:srgbClr val="FFFF00"/>
              </a:highlight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6FE05AC-849D-5C4F-8B7F-BB730DD67FD0}"/>
              </a:ext>
            </a:extLst>
          </p:cNvPr>
          <p:cNvSpPr txBox="1"/>
          <p:nvPr/>
        </p:nvSpPr>
        <p:spPr>
          <a:xfrm>
            <a:off x="511301" y="3712802"/>
            <a:ext cx="535685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Pour accomplir de telles mutations</a:t>
            </a:r>
            <a:r>
              <a:rPr lang="fr-CH" sz="1800" dirty="0">
                <a:effectLst/>
                <a:latin typeface="LiberationSerif"/>
              </a:rPr>
              <a:t>, il faudrait promouvoir des mesures difficilement applicables : par exemple, 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supprimer les subventions au charbon et fixer des « droits à polluer » par pays </a:t>
            </a:r>
            <a:r>
              <a:rPr lang="fr-CH" sz="1800" dirty="0">
                <a:effectLst/>
                <a:latin typeface="LiberationSerif"/>
              </a:rPr>
              <a:t>; chaque pays pourrait les </a:t>
            </a:r>
            <a:r>
              <a:rPr lang="fr-CH" sz="1800" dirty="0" err="1">
                <a:effectLst/>
                <a:latin typeface="LiberationSerif"/>
              </a:rPr>
              <a:t>échanger</a:t>
            </a:r>
            <a:r>
              <a:rPr lang="fr-CH" sz="1800" dirty="0">
                <a:effectLst/>
                <a:latin typeface="LiberationSerif"/>
              </a:rPr>
              <a:t> contre des moyens de financer la </a:t>
            </a:r>
            <a:r>
              <a:rPr lang="fr-CH" sz="1800" dirty="0" err="1">
                <a:effectLst/>
                <a:latin typeface="LiberationSerif"/>
              </a:rPr>
              <a:t>réduction</a:t>
            </a:r>
            <a:r>
              <a:rPr lang="fr-CH" sz="1800" dirty="0">
                <a:effectLst/>
                <a:latin typeface="LiberationSerif"/>
              </a:rPr>
              <a:t> de ses propres pollutions. 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Cela supposerait la mise en place d'une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autorite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́ internationale ayant le pouvoir de calculer les droits d'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émission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de la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planète</a:t>
            </a:r>
            <a:r>
              <a:rPr lang="fr-CH" sz="1800" dirty="0">
                <a:effectLst/>
                <a:highlight>
                  <a:srgbClr val="FFFF00"/>
                </a:highlight>
                <a:latin typeface="LiberationSerif"/>
              </a:rPr>
              <a:t>, 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de les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répartir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entre les pays et de sanctionner leur non-respect. </a:t>
            </a:r>
            <a:endParaRPr lang="fr-CH" b="1" dirty="0">
              <a:effectLst/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4347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773647C-FA54-2143-A7E9-436131D38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271" y="1262444"/>
            <a:ext cx="5804089" cy="4333112"/>
          </a:xfrm>
          <a:prstGeom prst="rect">
            <a:avLst/>
          </a:prstGeom>
        </p:spPr>
      </p:pic>
      <p:sp>
        <p:nvSpPr>
          <p:cNvPr id="4" name="Légende encadrée 1 3">
            <a:extLst>
              <a:ext uri="{FF2B5EF4-FFF2-40B4-BE49-F238E27FC236}">
                <a16:creationId xmlns:a16="http://schemas.microsoft.com/office/drawing/2014/main" id="{60FA156E-8905-1D49-BBA0-594020CD32A1}"/>
              </a:ext>
            </a:extLst>
          </p:cNvPr>
          <p:cNvSpPr/>
          <p:nvPr/>
        </p:nvSpPr>
        <p:spPr>
          <a:xfrm>
            <a:off x="441959" y="716279"/>
            <a:ext cx="5416772" cy="5858845"/>
          </a:xfrm>
          <a:prstGeom prst="borderCallout1">
            <a:avLst>
              <a:gd name="adj1" fmla="val 30250"/>
              <a:gd name="adj2" fmla="val 99812"/>
              <a:gd name="adj3" fmla="val 24900"/>
              <a:gd name="adj4" fmla="val 110154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559E3075-C3E6-3142-9A24-9EC3F5A39DCE}"/>
              </a:ext>
            </a:extLst>
          </p:cNvPr>
          <p:cNvSpPr txBox="1">
            <a:spLocks/>
          </p:cNvSpPr>
          <p:nvPr/>
        </p:nvSpPr>
        <p:spPr>
          <a:xfrm>
            <a:off x="6476240" y="497712"/>
            <a:ext cx="3651608" cy="1192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latin typeface="+mn-lt"/>
              </a:rPr>
              <a:t>Armées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C8331A0-B4CB-9745-BC0B-0241D556A1F8}"/>
              </a:ext>
            </a:extLst>
          </p:cNvPr>
          <p:cNvSpPr txBox="1"/>
          <p:nvPr/>
        </p:nvSpPr>
        <p:spPr>
          <a:xfrm>
            <a:off x="495300" y="829545"/>
            <a:ext cx="508254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800" dirty="0">
                <a:effectLst/>
                <a:latin typeface="LiberationSerif"/>
              </a:rPr>
              <a:t>Elles devront affronter les 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nouvelles formes de conflits</a:t>
            </a:r>
            <a:r>
              <a:rPr lang="fr-CH" sz="700" b="1" dirty="0">
                <a:effectLst/>
                <a:highlight>
                  <a:srgbClr val="FFFF00"/>
                </a:highlight>
                <a:latin typeface="LiberationSerif"/>
              </a:rPr>
              <a:t>*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, </a:t>
            </a:r>
            <a:r>
              <a:rPr lang="fr-CH" sz="1800" dirty="0">
                <a:effectLst/>
                <a:latin typeface="LiberationSerif"/>
              </a:rPr>
              <a:t>assurer des 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missions de propagande</a:t>
            </a:r>
            <a:r>
              <a:rPr lang="fr-CH" sz="1800" dirty="0">
                <a:effectLst/>
                <a:latin typeface="LiberationSerif"/>
              </a:rPr>
              <a:t>, d'alerte humanitaire, de </a:t>
            </a:r>
            <a:r>
              <a:rPr lang="fr-CH" sz="1800" dirty="0" err="1">
                <a:effectLst/>
                <a:latin typeface="LiberationSerif"/>
              </a:rPr>
              <a:t>médiation</a:t>
            </a:r>
            <a:r>
              <a:rPr lang="fr-CH" sz="1800" dirty="0">
                <a:effectLst/>
                <a:latin typeface="LiberationSerif"/>
              </a:rPr>
              <a:t>, de surveillance d'accords de </a:t>
            </a:r>
            <a:r>
              <a:rPr lang="fr-CH" sz="1800" dirty="0" err="1">
                <a:effectLst/>
                <a:latin typeface="LiberationSerif"/>
              </a:rPr>
              <a:t>désarmement</a:t>
            </a:r>
            <a:r>
              <a:rPr lang="fr-CH" sz="1800" dirty="0">
                <a:effectLst/>
                <a:latin typeface="LiberationSerif"/>
              </a:rPr>
              <a:t> et de </a:t>
            </a:r>
            <a:r>
              <a:rPr lang="fr-CH" sz="1800" dirty="0" err="1">
                <a:effectLst/>
                <a:latin typeface="LiberationSerif"/>
              </a:rPr>
              <a:t>non-prolifération</a:t>
            </a:r>
            <a:r>
              <a:rPr lang="fr-CH" sz="1800" dirty="0">
                <a:effectLst/>
                <a:latin typeface="LiberationSerif"/>
              </a:rPr>
              <a:t>, de 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contre- terrorisme</a:t>
            </a:r>
            <a:r>
              <a:rPr lang="fr-CH" sz="1800" dirty="0">
                <a:effectLst/>
                <a:latin typeface="LiberationSerif"/>
              </a:rPr>
              <a:t>, d'espionnage, de dissuasion, de simulation</a:t>
            </a:r>
            <a:r>
              <a:rPr lang="fr-CH" sz="700" dirty="0">
                <a:effectLst/>
                <a:latin typeface="LiberationSerif"/>
              </a:rPr>
              <a:t>*</a:t>
            </a:r>
            <a:r>
              <a:rPr lang="fr-CH" sz="1800" dirty="0">
                <a:effectLst/>
                <a:latin typeface="LiberationSerif"/>
              </a:rPr>
              <a:t>, 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de piratage</a:t>
            </a:r>
            <a:r>
              <a:rPr lang="fr-CH" sz="700" dirty="0">
                <a:effectLst/>
                <a:latin typeface="LiberationSerif"/>
              </a:rPr>
              <a:t>*</a:t>
            </a:r>
            <a:r>
              <a:rPr lang="fr-CH" sz="1800" dirty="0">
                <a:effectLst/>
                <a:latin typeface="LiberationSerif"/>
              </a:rPr>
              <a:t>, de guerre</a:t>
            </a:r>
            <a:r>
              <a:rPr lang="fr-CH" sz="700" dirty="0">
                <a:effectLst/>
                <a:latin typeface="LiberationSerif"/>
              </a:rPr>
              <a:t>* </a:t>
            </a:r>
            <a:r>
              <a:rPr lang="fr-CH" sz="1800" dirty="0" err="1">
                <a:effectLst/>
                <a:latin typeface="LiberationSerif"/>
              </a:rPr>
              <a:t>éclair</a:t>
            </a:r>
            <a:r>
              <a:rPr lang="fr-CH" sz="1800" dirty="0">
                <a:effectLst/>
                <a:latin typeface="LiberationSerif"/>
              </a:rPr>
              <a:t>. Elles seront professionnelles, capables d'actions dites chirurgicales, et 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disposeront de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réseaux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d'information impliquant jusqu'au simple soldat</a:t>
            </a:r>
            <a:r>
              <a:rPr lang="fr-CH" sz="1800" dirty="0">
                <a:effectLst/>
                <a:latin typeface="LiberationSerif"/>
              </a:rPr>
              <a:t>. Le principe </a:t>
            </a:r>
            <a:r>
              <a:rPr lang="fr-CH" sz="1800" dirty="0" err="1">
                <a:effectLst/>
                <a:latin typeface="LiberationSerif"/>
              </a:rPr>
              <a:t>hiérarchique</a:t>
            </a:r>
            <a:r>
              <a:rPr lang="fr-CH" sz="1800" dirty="0">
                <a:effectLst/>
                <a:latin typeface="LiberationSerif"/>
              </a:rPr>
              <a:t> qui les fonde depuis l'origine sera remis en cause par leur transformation en </a:t>
            </a:r>
            <a:r>
              <a:rPr lang="fr-CH" sz="1800" dirty="0" err="1">
                <a:effectLst/>
                <a:latin typeface="LiberationSerif"/>
              </a:rPr>
              <a:t>réseaux</a:t>
            </a:r>
            <a:r>
              <a:rPr lang="fr-CH" sz="1800" dirty="0">
                <a:effectLst/>
                <a:latin typeface="LiberationSerif"/>
              </a:rPr>
              <a:t>. 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Elles devront recruter des journalistes, des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spécialistes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du Net, des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généticiens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, des psychanalystes, etc. Elles seront donc à la fois de plus en plus civiles par leurs techniques, et moins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intégrées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à la nation par leur professionnalisme. </a:t>
            </a:r>
            <a:endParaRPr lang="fr-CH" dirty="0">
              <a:effectLst/>
            </a:endParaRPr>
          </a:p>
          <a:p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Des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entités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non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étatiques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- entreprises, ONG, organisations criminelles - se doteront d'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armées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privées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pour se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protéger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</a:t>
            </a:r>
            <a:r>
              <a:rPr lang="fr-CH" sz="1800" dirty="0">
                <a:effectLst/>
                <a:latin typeface="LiberationSerif"/>
              </a:rPr>
              <a:t>ou pour agir, en particulier dans les zones 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où il n'existera plus d'Etat de droit. </a:t>
            </a:r>
            <a:endParaRPr lang="fr-CH" b="1" dirty="0">
              <a:effectLst/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2586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157D450-9658-3246-806E-0B54A59DB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80" y="1998258"/>
            <a:ext cx="9708557" cy="2482302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2583688-3669-0747-8205-31741F0BD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240" y="497712"/>
            <a:ext cx="3651608" cy="1192192"/>
          </a:xfrm>
        </p:spPr>
        <p:txBody>
          <a:bodyPr/>
          <a:lstStyle/>
          <a:p>
            <a:r>
              <a:rPr lang="fr-FR" b="1" dirty="0">
                <a:latin typeface="+mn-lt"/>
              </a:rPr>
              <a:t>Automobile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id="{209C1D52-4A4D-2240-BB4D-791BE1B3F2E0}"/>
                  </a:ext>
                </a:extLst>
              </p14:cNvPr>
              <p14:cNvContentPartPr/>
              <p14:nvPr/>
            </p14:nvContentPartPr>
            <p14:xfrm>
              <a:off x="8888520" y="3602160"/>
              <a:ext cx="1407960" cy="34200"/>
            </p14:xfrm>
          </p:contentPart>
        </mc:Choice>
        <mc:Fallback xmlns=""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209C1D52-4A4D-2240-BB4D-791BE1B3F2E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34880" y="3494160"/>
                <a:ext cx="1515600" cy="2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Encre 8">
                <a:extLst>
                  <a:ext uri="{FF2B5EF4-FFF2-40B4-BE49-F238E27FC236}">
                    <a16:creationId xmlns:a16="http://schemas.microsoft.com/office/drawing/2014/main" id="{BA9FFF63-2D1D-AE4C-834C-90F4A06525C9}"/>
                  </a:ext>
                </a:extLst>
              </p14:cNvPr>
              <p14:cNvContentPartPr/>
              <p14:nvPr/>
            </p14:nvContentPartPr>
            <p14:xfrm>
              <a:off x="8044320" y="3953520"/>
              <a:ext cx="2061720" cy="12600"/>
            </p14:xfrm>
          </p:contentPart>
        </mc:Choice>
        <mc:Fallback xmlns="">
          <p:pic>
            <p:nvPicPr>
              <p:cNvPr id="9" name="Encre 8">
                <a:extLst>
                  <a:ext uri="{FF2B5EF4-FFF2-40B4-BE49-F238E27FC236}">
                    <a16:creationId xmlns:a16="http://schemas.microsoft.com/office/drawing/2014/main" id="{BA9FFF63-2D1D-AE4C-834C-90F4A06525C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90320" y="3845880"/>
                <a:ext cx="2169360" cy="22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F2662A52-1154-F24F-8479-988C76E6E1AF}"/>
                  </a:ext>
                </a:extLst>
              </p14:cNvPr>
              <p14:cNvContentPartPr/>
              <p14:nvPr/>
            </p14:nvContentPartPr>
            <p14:xfrm>
              <a:off x="3234000" y="3176280"/>
              <a:ext cx="5402160" cy="17100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F2662A52-1154-F24F-8479-988C76E6E1A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80360" y="3068640"/>
                <a:ext cx="5509800" cy="386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320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62583688-3669-0747-8205-31741F0BD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240" y="497712"/>
            <a:ext cx="3651608" cy="1192192"/>
          </a:xfrm>
        </p:spPr>
        <p:txBody>
          <a:bodyPr/>
          <a:lstStyle/>
          <a:p>
            <a:r>
              <a:rPr lang="fr-FR" b="1" dirty="0">
                <a:latin typeface="+mn-lt"/>
              </a:rPr>
              <a:t>Automobile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C459CF-6640-C04F-B43F-B5A52D15C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25" y="0"/>
            <a:ext cx="4768629" cy="6858000"/>
          </a:xfrm>
          <a:prstGeom prst="rect">
            <a:avLst/>
          </a:prstGeom>
        </p:spPr>
      </p:pic>
      <p:sp>
        <p:nvSpPr>
          <p:cNvPr id="6" name="Légende encadrée 1 5">
            <a:extLst>
              <a:ext uri="{FF2B5EF4-FFF2-40B4-BE49-F238E27FC236}">
                <a16:creationId xmlns:a16="http://schemas.microsoft.com/office/drawing/2014/main" id="{C6507636-612C-E449-9D8E-A3F3EB07F6CF}"/>
              </a:ext>
            </a:extLst>
          </p:cNvPr>
          <p:cNvSpPr/>
          <p:nvPr/>
        </p:nvSpPr>
        <p:spPr>
          <a:xfrm>
            <a:off x="5486400" y="1689904"/>
            <a:ext cx="6407675" cy="4878536"/>
          </a:xfrm>
          <a:prstGeom prst="borderCallout1">
            <a:avLst>
              <a:gd name="adj1" fmla="val 44424"/>
              <a:gd name="adj2" fmla="val -104"/>
              <a:gd name="adj3" fmla="val 22988"/>
              <a:gd name="adj4" fmla="val -10483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230CDFB-BB89-C94B-B8F4-0A0AF4D97DEB}"/>
              </a:ext>
            </a:extLst>
          </p:cNvPr>
          <p:cNvSpPr txBox="1"/>
          <p:nvPr/>
        </p:nvSpPr>
        <p:spPr>
          <a:xfrm>
            <a:off x="5601445" y="1867014"/>
            <a:ext cx="640767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800" dirty="0">
                <a:effectLst/>
                <a:latin typeface="LiberationSerif"/>
              </a:rPr>
              <a:t>Si l'on ne parvient pas à </a:t>
            </a:r>
            <a:r>
              <a:rPr lang="fr-CH" sz="1800" dirty="0" err="1">
                <a:effectLst/>
                <a:latin typeface="LiberationSerif"/>
              </a:rPr>
              <a:t>réduire</a:t>
            </a:r>
            <a:r>
              <a:rPr lang="fr-CH" sz="1800" dirty="0">
                <a:effectLst/>
                <a:latin typeface="LiberationSerif"/>
              </a:rPr>
              <a:t> l'encombrement et la pollution, 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la plupart des grands pays d'Europe, d'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Amérique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et d'Asie se verront contraints d'interdire l'usage en ville des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véhicules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. </a:t>
            </a:r>
            <a:endParaRPr lang="fr-CH" b="1" dirty="0">
              <a:effectLst/>
              <a:highlight>
                <a:srgbClr val="FFFF00"/>
              </a:highlight>
            </a:endParaRPr>
          </a:p>
          <a:p>
            <a:r>
              <a:rPr lang="fr-CH" sz="1800" dirty="0">
                <a:effectLst/>
                <a:latin typeface="LiberationSerif"/>
              </a:rPr>
              <a:t>Pour atteindre le premier objectif, 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les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véhicules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intégreront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des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systèmes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d'aide à la navigation. Chaque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véhicule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, guidé par satellite,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équipe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́ de radar anticollision et de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détecteurs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d'erreurs pour s'adapter aux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facultés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propres à chaque conducteur,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connaîtra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en permanence les embouteillages à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éviter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, les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itinéraires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à suivre.</a:t>
            </a:r>
            <a:r>
              <a:rPr lang="fr-CH" sz="1800" dirty="0">
                <a:effectLst/>
                <a:latin typeface="LiberationSerif"/>
              </a:rPr>
              <a:t> La vitesse sera strictement </a:t>
            </a:r>
            <a:r>
              <a:rPr lang="fr-CH" sz="1800" dirty="0" err="1">
                <a:effectLst/>
                <a:latin typeface="LiberationSerif"/>
              </a:rPr>
              <a:t>limitée</a:t>
            </a:r>
            <a:r>
              <a:rPr lang="fr-CH" sz="1800" dirty="0">
                <a:effectLst/>
                <a:latin typeface="LiberationSerif"/>
              </a:rPr>
              <a:t>, selon la nature du trafic, à des niveaux beaucoup plus bas qu'aujourd'hui. 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Pour limiter le nombre de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véhicules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, on vendra les plaques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minéralogiques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aux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enchères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(comme à Singapour), on installera des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péages</a:t>
            </a:r>
            <a:r>
              <a:rPr lang="fr-CH" sz="700" b="1" dirty="0">
                <a:highlight>
                  <a:srgbClr val="FFFF00"/>
                </a:highlight>
                <a:latin typeface="LiberationSerif"/>
              </a:rPr>
              <a:t> </a:t>
            </a:r>
            <a:r>
              <a:rPr lang="fr-CH" sz="700" b="1" dirty="0">
                <a:effectLst/>
                <a:highlight>
                  <a:srgbClr val="FFFF00"/>
                </a:highlight>
                <a:latin typeface="LiberationSerif"/>
              </a:rPr>
              <a:t> 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virtuels à l'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entrée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des villes, une puce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électronique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enregistrant les trajets et </a:t>
            </a:r>
            <a:r>
              <a:rPr lang="fr-CH" sz="1800" b="1" dirty="0" err="1">
                <a:effectLst/>
                <a:highlight>
                  <a:srgbClr val="FFFF00"/>
                </a:highlight>
                <a:latin typeface="LiberationSerif"/>
              </a:rPr>
              <a:t>débitant</a:t>
            </a:r>
            <a:r>
              <a:rPr lang="fr-CH" sz="1800" b="1" dirty="0">
                <a:effectLst/>
                <a:highlight>
                  <a:srgbClr val="FFFF00"/>
                </a:highlight>
                <a:latin typeface="LiberationSerif"/>
              </a:rPr>
              <a:t> un compte bancaire.</a:t>
            </a:r>
            <a:r>
              <a:rPr lang="fr-CH" sz="1800" b="1" dirty="0">
                <a:effectLst/>
                <a:latin typeface="LiberationSerif"/>
              </a:rPr>
              <a:t> </a:t>
            </a:r>
            <a:r>
              <a:rPr lang="fr-CH" sz="1800" dirty="0">
                <a:effectLst/>
                <a:latin typeface="LiberationSerif"/>
              </a:rPr>
              <a:t>Des </a:t>
            </a:r>
            <a:r>
              <a:rPr lang="fr-CH" sz="1800" dirty="0" err="1">
                <a:effectLst/>
                <a:latin typeface="LiberationSerif"/>
              </a:rPr>
              <a:t>véhicules</a:t>
            </a:r>
            <a:r>
              <a:rPr lang="fr-CH" sz="1800" dirty="0">
                <a:effectLst/>
                <a:latin typeface="LiberationSerif"/>
              </a:rPr>
              <a:t> urbains seront la </a:t>
            </a:r>
            <a:r>
              <a:rPr lang="fr-CH" sz="1800" dirty="0" err="1">
                <a:effectLst/>
                <a:latin typeface="LiberationSerif"/>
              </a:rPr>
              <a:t>propriéte</a:t>
            </a:r>
            <a:r>
              <a:rPr lang="fr-CH" sz="1800" dirty="0">
                <a:effectLst/>
                <a:latin typeface="LiberationSerif"/>
              </a:rPr>
              <a:t>́ collective des habitants qui les laisseront à d'autres </a:t>
            </a:r>
            <a:r>
              <a:rPr lang="fr-CH" sz="1800" dirty="0" err="1">
                <a:effectLst/>
                <a:latin typeface="LiberationSerif"/>
              </a:rPr>
              <a:t>après</a:t>
            </a:r>
            <a:r>
              <a:rPr lang="fr-CH" sz="1800" dirty="0">
                <a:effectLst/>
                <a:latin typeface="LiberationSerif"/>
              </a:rPr>
              <a:t> usage. </a:t>
            </a:r>
            <a:endParaRPr lang="fr-CH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1761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2371</Words>
  <Application>Microsoft Macintosh PowerPoint</Application>
  <PresentationFormat>Grand écran</PresentationFormat>
  <Paragraphs>87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Helvetica Neue</vt:lpstr>
      <vt:lpstr>LiberationSerif</vt:lpstr>
      <vt:lpstr>Thème Office</vt:lpstr>
      <vt:lpstr>Dictionnaire du XXIe siècle</vt:lpstr>
      <vt:lpstr>Présentation PowerPoint</vt:lpstr>
      <vt:lpstr>Introduction</vt:lpstr>
      <vt:lpstr>Introduction</vt:lpstr>
      <vt:lpstr>Présentation PowerPoint</vt:lpstr>
      <vt:lpstr>Présentation PowerPoint</vt:lpstr>
      <vt:lpstr>Présentation PowerPoint</vt:lpstr>
      <vt:lpstr>Automobile</vt:lpstr>
      <vt:lpstr>Automobile</vt:lpstr>
      <vt:lpstr>Cerveau</vt:lpstr>
      <vt:lpstr>Chimères</vt:lpstr>
      <vt:lpstr>Chimères</vt:lpstr>
      <vt:lpstr>Clonage humain</vt:lpstr>
      <vt:lpstr>Présentation PowerPoint</vt:lpstr>
      <vt:lpstr>Clonimage</vt:lpstr>
      <vt:lpstr>Connexion</vt:lpstr>
      <vt:lpstr>Devoirs</vt:lpstr>
      <vt:lpstr>Ecologie</vt:lpstr>
      <vt:lpstr>Employable</vt:lpstr>
      <vt:lpstr>Médecine</vt:lpstr>
      <vt:lpstr>Médecine</vt:lpstr>
      <vt:lpstr>Paix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Dictionnaire du XXIe siècle</dc:title>
  <dc:creator>Microsoft Office User</dc:creator>
  <cp:lastModifiedBy>Microsoft Office User</cp:lastModifiedBy>
  <cp:revision>62</cp:revision>
  <dcterms:created xsi:type="dcterms:W3CDTF">2021-12-23T15:39:26Z</dcterms:created>
  <dcterms:modified xsi:type="dcterms:W3CDTF">2021-12-23T23:20:48Z</dcterms:modified>
</cp:coreProperties>
</file>