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60" r:id="rId5"/>
    <p:sldId id="262" r:id="rId6"/>
    <p:sldId id="273" r:id="rId7"/>
    <p:sldId id="270" r:id="rId8"/>
    <p:sldId id="271" r:id="rId9"/>
    <p:sldId id="278" r:id="rId10"/>
    <p:sldId id="272" r:id="rId11"/>
    <p:sldId id="276" r:id="rId12"/>
    <p:sldId id="275" r:id="rId13"/>
    <p:sldId id="277" r:id="rId14"/>
    <p:sldId id="274" r:id="rId15"/>
    <p:sldId id="279" r:id="rId16"/>
    <p:sldId id="259" r:id="rId17"/>
    <p:sldId id="258" r:id="rId18"/>
    <p:sldId id="282" r:id="rId19"/>
    <p:sldId id="266" r:id="rId20"/>
    <p:sldId id="265" r:id="rId21"/>
    <p:sldId id="264" r:id="rId22"/>
    <p:sldId id="263" r:id="rId23"/>
    <p:sldId id="267" r:id="rId24"/>
    <p:sldId id="268" r:id="rId25"/>
    <p:sldId id="280" r:id="rId26"/>
    <p:sldId id="281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08"/>
    <p:restoredTop sz="94618"/>
  </p:normalViewPr>
  <p:slideViewPr>
    <p:cSldViewPr snapToGrid="0" snapToObjects="1">
      <p:cViewPr varScale="1">
        <p:scale>
          <a:sx n="117" d="100"/>
          <a:sy n="117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6:56.7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0 110,'61'0,"-11"0,5 0,-13 0,24 0,5 0,1 0,-22 0,3 0,45 0,0 0,-19 0,1 0,17 0,-22 0,-1 0,20 0,0 0,-42 0,1 0,44 0,-44 0,0 0,30 0,7 0,-18 0,9 0,-12 0,11 0,-8 0,8 0,-11 0,0 0,1 0,-1 0,0 0,0 0,-9 0,7 0,-7 0,9 0,0-8,-9 6,7-6,-8 8,11 0,-11-7,8 6,-17-7,7 8,1 0,-17 0,24 0,-32-6,23 4,-17-4,0 6,7 0,-7 0,1 0,-3 0,0-7,-6 5,6-5,-8 7,9 0,-7 0,6 0,0 0,-6 0,15-7,-15 5,14-5,-14 7,7 0,-1 0,-6 0,6 0,-8 0,0 0,8 0,-6 0,7 0,-9-7,0 5,0-4,13 6,-10 0,10 0,-13 0,0 0,-1 0,1 0,0-7,-7 6,6-6,-7 7,1 0,6 0,-7 0,8 0,-7 0,6 0,-6 0,6 0,-6 0,6 0,-6 0,-1 0,7 0,-13 0,12 0,0 0,-3 0,9 0,-18 0,12 0,-12 0,12 0,-12 0,5 0,-7 0,7 0,-5 0,5 0,-7 0,6 0,3 0,-1 0,-1 0,-7 0,7 0,-5 0,5 0,-7 0,13 0,-10 0,10 0,-13 0,1 0,4 0,-3 0,4 0,0 0,-5 0,5 0,0 0,-4 0,4 0,0 0,-5 0,5 0,0 0,-4 0,3 0,1 0,-4 0,4 0,0 0,-5 0,5 0,0 0,-4 0,4 0,0 0,-5 0,5 0,0 0,-5 0,5 0,0 0,-4 0,4 0,0 0,-5 0,5 0,0 0,-4 0,4 0,-1 0,-3 0,4 0,-6 6,6-5,-4 11,3-10,-4 3,-1-5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7:01.1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1 107,'52'0,"-4"0,-1 0,-14 0,22 0,-15 0,7 0,-7 0,15 0,-4 0,1 0,12 0,-22 0,25 0,-7 0,-1 0,8 0,-17 0,17 0,-17 0,7 0,-9 0,0 0,-9 0,-2 0,0 0,-6 0,7 0,-1 0,-6 0,6-7,-8 5,0-4,0 6,0 0,0 0,0 0,-7 0,14 0,-7 0,10-7,-4 6,2-6,-6 7,15 0,-15-6,14 4,-5-12,7 13,-7-7,5 1,-6 5,1-11,5 11,-5-4,7 6,-7-7,-3 6,0-6,3 7,-1 0,6 0,-5 0,-1 0,7 0,14 0,-15 0,21 0,-34 0,13 0,-14 0,15 0,-15 0,14 0,-14 0,7 0,-1 0,-6 0,14 0,-14 0,7 0,-1 0,-6 0,15 0,-15 0,6 0,0 0,2 0,1 0,18 0,-23 0,15 0,-13 0,-6 0,6 0,-8 0,0 0,0 0,0 0,0 0,0 0,0 0,0 0,-7 0,5 0,-12 0,12 0,-12 0,12 0,-12 0,12 0,-12 0,12 0,1 0,-4 0,9 0,-19 0,14 0,-6 0,-1 0,7 0,-13 0,12 0,-5 0,7 0,0 0,0 0,-8 0,15 0,-12 0,13 0,-15 0,5 0,-5 0,7 0,6 0,-5 0,5 0,-13 0,14 0,-19 0,18 0,-13 0,7 0,0 0,0 0,0 0,0 0,0 0,-7 0,5 0,-5 0,7 0,0 0,0 0,-7 0,5 0,-5 0,7 0,6 0,-5 0,5 0,-13 0,5 0,-5 0,0 0,5 0,-12 0,12 0,-5 0,0 0,5 0,-12 0,12 0,-12 0,12 0,-12 0,5 0,0 0,-5 0,5 0,-7 0,8 0,-1 0,2 0,-3 0,-6 0,7 0,-5 0,5 0,-7 0,6 0,-4 0,4 0,0 0,-5 0,12 0,-11 0,5 0,-7 0,6 0,-4 0,4 0,-1 0,-3 0,4 0,0 0,-5 0,5 0,0 0,-4 0,4 0,-6 6,6-5,-5 5,5-6,0 0,-4 0,4 0,-1 0,-3 0,4 0,0 0,-5 0,5 6,-6 1,1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6:40.5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40,'70'0,"10"0,-54 0,38 0,-30 0,33 0,-7 0,-1 0,8 0,-17 0,17 0,-17 0,7 0,-9 0,0 0,9 0,-7 0,-1 0,-4 0,-14 0,15 0,-7 0,1 0,5 0,-14 0,15 0,-15 0,14 0,-14 0,7 0,-9 0,8 0,-6 0,14 0,-13 0,5 0,0 0,2 0,1 0,5 0,-14 0,15 0,-15 0,6 0,-8 0,-7 0,5 0,-12 0,12 0,-12 0,11 0,-11 0,4 0,0 0,-5 0,5 0,0 0,-4 0,3 0,1 0,-4 0,4 0,-6-5,6 3,2-4,0 6,-1 0,-7 0,6 0,-4 0,4 0,7 0,-10 0,10 0,-13 0,0 0,6 0,-4 0,4 0,0 0,-5 0,5 0,0 0,-5 0,5 0,0 0,-4 0,11 0,-11 0,5 0,-7-6,0 5,6-5,-5 6,5 0,0 0,-4 0,4 0,0 0,-5 0,5-6,-6 4,6-3,-4 5,4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6:51.2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1,'49'0,"-4"0,-23 0,14 0,-12 0,13 0,-8 0,8 0,3 0,-1 0,7 0,-15 0,14 0,-14 0,6 0,-8 0,9 0,-7 0,6 0,-8 0,8 0,-6 0,7 0,-9 0,-1 0,-6 0,6 0,-6 0,-1 0,7 0,-13 0,12 0,-12 0,12 0,-12 0,5 6,-7-5,7 5,-5-6,11 0,-12 0,5 0,0 0,-4 0,4 0,0 6,-5-5,5 5,-6-6,6 6,3-5,-2 5,1-6,-8 0,7 0,-5 0,5 0,-7 0,6 0,2 0,0 0,-1 0,-7 0,6 0,3 7,-1-6,-1 6,-7-7,6 0,-5 0,12 0,-11 0,5 0,-7 0,8 0,-7 0,7 0,-1 0,-5 0,5 0,-7 0,7 0,-5 0,5 0,-7 0,6 0,-4 0,11 0,-12 0,7 0,-8 0,13 0,-10 0,10 0,-13 0,0 0,6 0,-4 0,11 0,-12 0,7 0,-1 0,-5 0,5 0,-7 0,7 0,-5 0,5 0,-7 0,6 0,-4 0,3 0,1 0,-4 0,4 5,-6-3,6 4,-5-6,5 0,0 0,-4 0,4 0,0 0,-5 0,5 0,0 0,-4 0,4 0,-1 0,-3 0,4 0,0 0,-5 0,5 0,-6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6:24.3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0,'69'0,"-18"0,14 0,-24 0,26 0,-7 0,9 0,0 0,-9 0,18 0,-16 0,18 0,-11 0,1 0,-1 0,-9 0,-3 0,-10 0,1 0,0 0,-1 0,1 0,-9 0,7 0,-7 0,1 0,-3 0,0 0,-6 0,6 0,1 0,-7 0,14 0,-14 0,15 0,-7 0,0 0,-1 0,-1 0,-6 0,6 0,-8 0,0 0,0 0,0 0,0 0,-7 0,5 0,-5 0,0 0,5 0,-12 0,5 0,-7 0,6 0,-4 0,4 0,0 0,-72 7,49-5,-57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7T18:26:29.7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14,'71'0,"-8"0,-25 0,1 0,9 0,9 0,3 0,9 0,-10 0,19 0,-16 0,1 0,1 0,-12 0,7 0,-1 0,-11 0,-7 0,5 0,-14 0,15 0,-15 0,6 0,0 0,-6 0,7 0,-9 0,0 0,8 0,-6 0,6 0,-8 0,0 0,0 0,8 0,-6 0,7 0,-1 0,-6 0,6 0,-8 0,0 0,0 0,0 0,0 0,-7 0,5 0,1 0,2 0,-2 0,-8 0,0 0,-5 0,5 0,-6 0,4 0,-3 0,4 0,0 0,-5 0,5 0,0 0,-4 0,4-6,-6 5,6-5,-5 6,5 0,-6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AC1168-2F5A-4D48-8F3C-5D9F2E1BB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0F111A-E69E-2B4B-85D8-EB2871AF6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A7A6E3-E77A-BC4C-9CAB-065C390C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C7967-7AEB-3244-B8AD-6F89EE80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F39294-B151-A446-87BA-4566E40C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97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4D560-587B-9C4E-8827-2BB30D73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D467F5-6707-1E45-9BC6-F4D6FD63E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055E7-6D74-2248-9987-5FFB55D0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B7BE94-DDBB-9849-9F94-492470146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DE313D-325F-DF42-B483-4B955E42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23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E2ED460-2383-054C-9B0A-0AE966861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DEFF33-FEA5-5D42-BE33-DA860507E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53AE0D-905A-9346-8E65-5C2080AA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B183C9-9D3C-8C49-81BF-A59D66FA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8F09D-9BB2-A240-95E9-66C41145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10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1AF7C-674E-3E4E-8529-ECA9BBA6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A7D805-CA88-E04C-AC02-B6F9BEE5A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B68D88-5623-454A-9043-AC846222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640825-387C-DA4B-B70E-CC22D836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DD1A5D-9927-424F-A25B-B6EFD8C5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60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DCD5A-3F08-184B-8A6C-B7DD655FA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542B71-2451-EC46-A4BB-B339579B6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55B458-39F9-394F-B6DC-8583953F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64D709-655B-5B4B-BEAA-65B06DCE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3BC17-176E-634A-AE76-EC8ADD36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42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8D00D-65FD-4640-B6D5-0CA07503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AA6BE8-BDEA-5A4E-B971-A2503B881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7424D1-CDC3-0647-AC4F-2EC9EE870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17D1DB-B43D-994A-80B6-552BF3BC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76A3C2-317E-F74C-90F8-60A7E56CE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F8687C-F472-2540-B6C0-CD8D0636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72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DDC024-15F0-C241-8EC6-BBC218FC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73E871-FA07-9D41-BA08-A96AF454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04AC73-B962-374F-9CD2-B1B967611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66FCEC-2D5B-0940-9159-22BACEFCBC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8C6EAF-F815-FA47-A7A0-65FA5C112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6559CF-D2EB-254C-8CF9-C6F8AC52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F51901-2AEA-0E40-95D0-87E56996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D843B5-9617-6743-B6CE-7700C5E8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62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29DBB-F80C-2549-ADF2-D6939159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33D68F-55CE-464F-B8DD-BDB056602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461038-36FD-F741-9833-4FCE5C5D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276D90-9D26-7441-8937-F076FEF9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62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58726D-8465-8845-936B-C60F21BC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53ADB1-948F-2B46-836B-1FABA69F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5D10CC-616B-C04B-950B-4C8E3933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75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B64CC-F714-424E-931B-F528B072A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C8540B-5F59-8341-A543-E1FA0FD5E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D3B9BF-0A63-2647-91A4-B780F36BF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558979-5778-9D49-B2ED-C1B83642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653787-D8B1-F74E-8418-7F706B9C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81EA6A-A39A-4847-A5D5-35508FA1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95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6DB80-E841-D24F-ABA0-8D465A23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434CE24-7D5F-804E-BFAB-C2147FB01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38AECA-C7C8-7547-950E-7C26F12BC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FE33D1-F7BA-5F4D-89AB-9D1392A6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F544C3-1D53-EF4B-8BFB-5F0A593F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027065-5D26-AB43-84BC-27BB677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6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7A69F5C-C3E6-5344-A5A8-92BAF304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5D9AF-0C26-0046-BB1F-FBD15203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68D333-71F5-A948-A5A6-8487E927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AAA0-E9A9-1F42-89C9-118E749A429F}" type="datetimeFigureOut">
              <a:rPr lang="fr-FR" smtClean="0"/>
              <a:t>01/02/2022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EECA1D-9090-ED40-AF21-591DA744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E0AFC5-C70E-5140-97D6-8F0EF3FB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1B53-8D09-1E4D-9D3E-BAB5498F97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59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the-edison-alliance/1-billion-lives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C82F13-C9D3-EC40-B295-F61163328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Forum de Davos 2022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CD35157-133D-334F-81BA-C25B517AF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932" y="3509963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 b="1" dirty="0"/>
              <a:t>17 au 21 janvier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7B8054-550C-D143-BA3E-3E9C9CC0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471" y="1122363"/>
            <a:ext cx="2208280" cy="13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07" y="543545"/>
            <a:ext cx="11105367" cy="1325563"/>
          </a:xfrm>
        </p:spPr>
        <p:txBody>
          <a:bodyPr>
            <a:noAutofit/>
          </a:bodyPr>
          <a:lstStyle/>
          <a:p>
            <a:r>
              <a:rPr lang="fr-CH" sz="5400" b="1" dirty="0">
                <a:latin typeface="+mn-lt"/>
              </a:rPr>
              <a:t>La Taxe carbone pour 2050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2CE420-9F2A-0D4C-9FD0-BEA2C203D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623705"/>
            <a:ext cx="8469693" cy="48726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8C14F9-FFFA-C843-BFCE-72B47944FB9D}"/>
              </a:ext>
            </a:extLst>
          </p:cNvPr>
          <p:cNvSpPr txBox="1"/>
          <p:nvPr/>
        </p:nvSpPr>
        <p:spPr>
          <a:xfrm>
            <a:off x="6681157" y="2495903"/>
            <a:ext cx="467995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Bill Gates</a:t>
            </a:r>
            <a:r>
              <a:rPr lang="fr-CH" sz="2600" b="1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  <a:r>
              <a:rPr lang="fr-CH" sz="2600" dirty="0">
                <a:solidFill>
                  <a:srgbClr val="141414"/>
                </a:solidFill>
                <a:latin typeface="Akkurat"/>
              </a:rPr>
              <a:t>(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Fondateur de Microsoft</a:t>
            </a:r>
            <a:r>
              <a:rPr lang="fr-CH" sz="2600" dirty="0">
                <a:solidFill>
                  <a:srgbClr val="141414"/>
                </a:solidFill>
                <a:latin typeface="Akkurat"/>
              </a:rPr>
              <a:t>, de la Fondation Bill &amp; Melinda Gates, de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l’Alliance GAVI, de </a:t>
            </a:r>
            <a:r>
              <a:rPr lang="fr-CH" sz="2600" b="0" i="0" dirty="0" err="1">
                <a:solidFill>
                  <a:srgbClr val="141414"/>
                </a:solidFill>
                <a:effectLst/>
                <a:latin typeface="Akkurat"/>
              </a:rPr>
              <a:t>Breakthrough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  <a:r>
              <a:rPr lang="fr-CH" sz="2600" b="0" i="0" dirty="0" err="1">
                <a:solidFill>
                  <a:srgbClr val="141414"/>
                </a:solidFill>
                <a:effectLst/>
                <a:latin typeface="Akkurat"/>
              </a:rPr>
              <a:t>Energy</a:t>
            </a:r>
            <a:r>
              <a:rPr lang="fr-CH" sz="2600" dirty="0">
                <a:solidFill>
                  <a:srgbClr val="141414"/>
                </a:solidFill>
                <a:latin typeface="Akkurat"/>
              </a:rPr>
              <a:t>,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financeur principal de l’OMS) </a:t>
            </a:r>
          </a:p>
          <a:p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veut instaurer une taxe Carbone.</a:t>
            </a:r>
            <a:endParaRPr lang="fr-FR" sz="2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434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La technologie &amp; l’innovation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7E1947-FFB2-7C4B-B4C3-CAA912A9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632"/>
            <a:ext cx="8267700" cy="4787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12B2092-291C-D443-AC99-78790BD46BDD}"/>
              </a:ext>
            </a:extLst>
          </p:cNvPr>
          <p:cNvSpPr txBox="1"/>
          <p:nvPr/>
        </p:nvSpPr>
        <p:spPr>
          <a:xfrm>
            <a:off x="4986959" y="4262614"/>
            <a:ext cx="6997148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i="0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Naftali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Bennett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 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(Premier ministre d’Israël) </a:t>
            </a:r>
          </a:p>
          <a:p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explique que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l'innovation sera essentielle si </a:t>
            </a:r>
          </a:p>
          <a:p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nous voulons éviter une catastrophe climatique.</a:t>
            </a:r>
            <a:endParaRPr lang="fr-FR" sz="2600" b="1" dirty="0">
              <a:highlight>
                <a:srgbClr val="FFFF00"/>
              </a:highligh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3123C7-EF1C-F84E-8E74-E6DE5199D4F1}"/>
              </a:ext>
            </a:extLst>
          </p:cNvPr>
          <p:cNvSpPr txBox="1"/>
          <p:nvPr/>
        </p:nvSpPr>
        <p:spPr>
          <a:xfrm>
            <a:off x="4986959" y="5555276"/>
            <a:ext cx="7398026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i="0" dirty="0">
                <a:solidFill>
                  <a:srgbClr val="141414"/>
                </a:solidFill>
                <a:effectLst/>
                <a:latin typeface="Akkurat"/>
              </a:rPr>
              <a:t>«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La technologie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, en particulier les données et les informations,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 joué un rôle clé dans la lutte contre la pandémie de COVID-19 </a:t>
            </a:r>
            <a:r>
              <a:rPr lang="fr-CH" sz="2600" b="1" i="0" dirty="0">
                <a:solidFill>
                  <a:srgbClr val="141414"/>
                </a:solidFill>
                <a:effectLst/>
                <a:latin typeface="Akkurat"/>
              </a:rPr>
              <a:t>»</a:t>
            </a:r>
            <a:endParaRPr lang="fr-FR" sz="2600" b="1" dirty="0"/>
          </a:p>
        </p:txBody>
      </p:sp>
    </p:spTree>
    <p:extLst>
      <p:ext uri="{BB962C8B-B14F-4D97-AF65-F5344CB8AC3E}">
        <p14:creationId xmlns:p14="http://schemas.microsoft.com/office/powerpoint/2010/main" val="185472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08CE89E-B24D-DF4D-A02F-5B5CBFDD6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5522"/>
            <a:ext cx="8318500" cy="4775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La 4</a:t>
            </a:r>
            <a:r>
              <a:rPr lang="fr-CH" sz="5400" b="1" baseline="30000" dirty="0">
                <a:latin typeface="+mn-lt"/>
              </a:rPr>
              <a:t>ème</a:t>
            </a:r>
            <a:r>
              <a:rPr lang="fr-CH" sz="5400" b="1" dirty="0">
                <a:latin typeface="+mn-lt"/>
              </a:rPr>
              <a:t> révolution industrielle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50CDCA-C798-4041-82B1-F0D68DE21AC9}"/>
              </a:ext>
            </a:extLst>
          </p:cNvPr>
          <p:cNvSpPr txBox="1"/>
          <p:nvPr/>
        </p:nvSpPr>
        <p:spPr>
          <a:xfrm>
            <a:off x="4043293" y="4365010"/>
            <a:ext cx="8148707" cy="2492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Hans </a:t>
            </a:r>
            <a:r>
              <a:rPr lang="fr-CH" sz="2600" b="1" dirty="0" err="1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Vestberg</a:t>
            </a:r>
            <a:r>
              <a:rPr lang="fr-CH" sz="2600" b="1" dirty="0">
                <a:solidFill>
                  <a:srgbClr val="141414"/>
                </a:solidFill>
                <a:latin typeface="Akkurat"/>
              </a:rPr>
              <a:t> 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(PDG de </a:t>
            </a:r>
            <a:r>
              <a:rPr lang="fr-CH" sz="2400" dirty="0" err="1">
                <a:solidFill>
                  <a:srgbClr val="141414"/>
                </a:solidFill>
                <a:latin typeface="Akkurat"/>
              </a:rPr>
              <a:t>Verizon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 Communications, dont les actionnaires sont </a:t>
            </a:r>
            <a:r>
              <a:rPr lang="fr-CH" sz="2400" dirty="0" err="1">
                <a:solidFill>
                  <a:srgbClr val="141414"/>
                </a:solidFill>
                <a:latin typeface="Akkurat"/>
              </a:rPr>
              <a:t>Vanguard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 &amp; </a:t>
            </a:r>
            <a:r>
              <a:rPr lang="fr-CH" sz="2400" dirty="0" err="1">
                <a:solidFill>
                  <a:srgbClr val="141414"/>
                </a:solidFill>
                <a:latin typeface="Akkurat"/>
              </a:rPr>
              <a:t>BlackRock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) </a:t>
            </a:r>
            <a:r>
              <a:rPr lang="fr-CH" sz="2600" dirty="0">
                <a:solidFill>
                  <a:srgbClr val="141414"/>
                </a:solidFill>
                <a:latin typeface="Akkurat"/>
              </a:rPr>
              <a:t>: </a:t>
            </a:r>
          </a:p>
          <a:p>
            <a:pPr algn="l"/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« Ce n'est pas un "bon à avoir"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d'être connecté, c'est un droit de l'homme ».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C'est pourquoi </a:t>
            </a:r>
            <a:r>
              <a:rPr lang="fr-CH" sz="2600" b="1" i="1" dirty="0">
                <a:solidFill>
                  <a:srgbClr val="141414"/>
                </a:solidFill>
                <a:effectLst/>
                <a:latin typeface="Akkurat"/>
              </a:rPr>
              <a:t>l'EDISON Alliance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 a lancé le </a:t>
            </a:r>
            <a:r>
              <a:rPr lang="fr-CH" sz="2600" b="0" i="0" u="none" strike="noStrike" dirty="0">
                <a:effectLst/>
                <a:latin typeface="Akku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défi 1 milliard de vies</a:t>
            </a:r>
            <a:r>
              <a:rPr lang="fr-CH" sz="2600" b="0" i="0" u="none" strike="noStrike" dirty="0">
                <a:effectLst/>
                <a:latin typeface="Akkurat"/>
              </a:rPr>
              <a:t>*</a:t>
            </a:r>
            <a:r>
              <a:rPr lang="fr-CH" sz="2600" b="0" i="0" dirty="0">
                <a:effectLst/>
                <a:latin typeface="Akkurat"/>
              </a:rPr>
              <a:t> 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l'année dernière, </a:t>
            </a:r>
            <a:r>
              <a:rPr lang="fr-CH" sz="2600" b="0" i="0" dirty="0" err="1">
                <a:solidFill>
                  <a:srgbClr val="141414"/>
                </a:solidFill>
                <a:effectLst/>
                <a:latin typeface="Akkurat"/>
              </a:rPr>
              <a:t>a-t-il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 expliqué.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53972D-4D3E-544F-9C31-EC23ECD0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247" y="1463331"/>
            <a:ext cx="3187700" cy="1333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2CC8CD-45EF-AC42-90A9-124CF067D4CD}"/>
              </a:ext>
            </a:extLst>
          </p:cNvPr>
          <p:cNvSpPr txBox="1"/>
          <p:nvPr/>
        </p:nvSpPr>
        <p:spPr>
          <a:xfrm>
            <a:off x="6096000" y="2766238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b="1" i="1" dirty="0">
                <a:solidFill>
                  <a:srgbClr val="141414"/>
                </a:solidFill>
                <a:effectLst/>
                <a:latin typeface="Akkurat"/>
              </a:rPr>
              <a:t>*"Améliorer 1 milliard de vies dans le monde </a:t>
            </a:r>
            <a:r>
              <a:rPr lang="fr-CH" b="1" i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grâce à des solutions numériques abordables</a:t>
            </a:r>
            <a:r>
              <a:rPr lang="fr-CH" b="1" i="1" dirty="0">
                <a:solidFill>
                  <a:srgbClr val="141414"/>
                </a:solidFill>
                <a:effectLst/>
                <a:latin typeface="Akkurat"/>
              </a:rPr>
              <a:t> et </a:t>
            </a:r>
            <a:r>
              <a:rPr lang="fr-CH" b="1" i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accessibles dans, au moins, </a:t>
            </a:r>
            <a:r>
              <a:rPr lang="fr-CH" b="1" i="1" u="sng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la santé</a:t>
            </a:r>
            <a:r>
              <a:rPr lang="fr-CH" b="1" i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, </a:t>
            </a:r>
            <a:r>
              <a:rPr lang="fr-CH" b="1" i="1" u="sng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la finance</a:t>
            </a:r>
            <a:r>
              <a:rPr lang="fr-CH" b="1" i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et </a:t>
            </a:r>
            <a:r>
              <a:rPr lang="fr-CH" b="1" i="1" u="sng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l'éducatio</a:t>
            </a:r>
            <a:r>
              <a:rPr lang="fr-CH" b="1" i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n d'ici 2025</a:t>
            </a:r>
            <a:r>
              <a:rPr lang="fr-CH" b="0" i="1" dirty="0">
                <a:solidFill>
                  <a:srgbClr val="141414"/>
                </a:solidFill>
                <a:effectLst/>
                <a:latin typeface="Akkurat"/>
              </a:rPr>
              <a:t>."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6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Les </a:t>
            </a:r>
            <a:r>
              <a:rPr lang="fr-CH" sz="5400" b="1" dirty="0" err="1">
                <a:latin typeface="+mn-lt"/>
              </a:rPr>
              <a:t>micropuces</a:t>
            </a:r>
            <a:endParaRPr lang="fr-CH" sz="5400" b="1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DCB2D4-EDBB-624E-A9DC-6B3D99E42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66" y="1479811"/>
            <a:ext cx="8255000" cy="4775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DECA4C-B4BE-6C42-AD14-99155D0DB109}"/>
              </a:ext>
            </a:extLst>
          </p:cNvPr>
          <p:cNvSpPr txBox="1"/>
          <p:nvPr/>
        </p:nvSpPr>
        <p:spPr>
          <a:xfrm>
            <a:off x="6979933" y="0"/>
            <a:ext cx="4989925" cy="64325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200" b="1" dirty="0">
                <a:solidFill>
                  <a:srgbClr val="141414"/>
                </a:solidFill>
                <a:latin typeface="Akkurat"/>
              </a:rPr>
              <a:t>Ursula </a:t>
            </a:r>
            <a:r>
              <a:rPr lang="fr-CH" sz="2200" b="1" dirty="0" err="1">
                <a:solidFill>
                  <a:srgbClr val="141414"/>
                </a:solidFill>
                <a:latin typeface="Akkurat"/>
              </a:rPr>
              <a:t>von</a:t>
            </a:r>
            <a:r>
              <a:rPr lang="fr-CH" sz="2200" b="1" dirty="0">
                <a:solidFill>
                  <a:srgbClr val="141414"/>
                </a:solidFill>
                <a:latin typeface="Akkurat"/>
              </a:rPr>
              <a:t> der </a:t>
            </a:r>
            <a:r>
              <a:rPr lang="fr-CH" sz="2200" b="1" dirty="0" err="1">
                <a:solidFill>
                  <a:srgbClr val="141414"/>
                </a:solidFill>
                <a:latin typeface="Akkurat"/>
              </a:rPr>
              <a:t>Leyen</a:t>
            </a:r>
            <a:r>
              <a:rPr lang="fr-CH" sz="2200" b="1" dirty="0">
                <a:solidFill>
                  <a:srgbClr val="141414"/>
                </a:solidFill>
                <a:latin typeface="Akkurat"/>
              </a:rPr>
              <a:t> </a:t>
            </a:r>
          </a:p>
          <a:p>
            <a:r>
              <a:rPr lang="fr-CH" sz="2000" dirty="0">
                <a:solidFill>
                  <a:srgbClr val="141414"/>
                </a:solidFill>
                <a:latin typeface="Akkurat"/>
              </a:rPr>
              <a:t>(présidente </a:t>
            </a:r>
            <a:r>
              <a:rPr lang="fr-CH" sz="2000" b="0" i="0" dirty="0">
                <a:solidFill>
                  <a:srgbClr val="141414"/>
                </a:solidFill>
                <a:effectLst/>
                <a:latin typeface="Akkurat"/>
              </a:rPr>
              <a:t>de la Commission européenne, proche de Pfizer, ex-ministre de la Défense, son fils était consultant pour McKinsey</a:t>
            </a:r>
            <a:r>
              <a:rPr lang="fr-CH" sz="2000" dirty="0">
                <a:solidFill>
                  <a:srgbClr val="141414"/>
                </a:solidFill>
                <a:latin typeface="Akkurat"/>
              </a:rPr>
              <a:t>)</a:t>
            </a:r>
            <a:r>
              <a:rPr lang="fr-CH" sz="2000" b="0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</a:p>
          <a:p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annonce le </a:t>
            </a:r>
            <a:r>
              <a:rPr lang="fr-CH" sz="2200" b="1" i="0" u="sng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European</a:t>
            </a:r>
            <a:r>
              <a:rPr lang="fr-CH" sz="2200" b="1" i="0" u="sng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Chips </a:t>
            </a:r>
            <a:r>
              <a:rPr lang="fr-CH" sz="2200" b="1" i="0" u="sng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Act</a:t>
            </a:r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pour début février 2022.</a:t>
            </a:r>
            <a:endParaRPr lang="fr-CH" sz="2200" b="0" i="0" dirty="0">
              <a:solidFill>
                <a:srgbClr val="141414"/>
              </a:solidFill>
              <a:effectLst/>
              <a:latin typeface="Akkurat"/>
            </a:endParaRPr>
          </a:p>
          <a:p>
            <a:pPr algn="l"/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« Il n’y a pas de numérique sans puces. »</a:t>
            </a:r>
          </a:p>
          <a:p>
            <a:pPr algn="l"/>
            <a:endParaRPr lang="fr-CH" sz="2200" b="1" i="0" dirty="0">
              <a:solidFill>
                <a:srgbClr val="141414"/>
              </a:solidFill>
              <a:effectLst/>
              <a:highlight>
                <a:srgbClr val="FFFF00"/>
              </a:highlight>
              <a:latin typeface="Akkurat"/>
            </a:endParaRPr>
          </a:p>
          <a:p>
            <a:pPr algn="l"/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Cette loi vise à augmenter la production de </a:t>
            </a:r>
            <a:r>
              <a:rPr lang="fr-CH" sz="2200" b="1" i="0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micropuces</a:t>
            </a:r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sur tout le continent</a:t>
            </a:r>
            <a:r>
              <a:rPr lang="fr-CH" sz="2200" b="1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  <a:r>
              <a:rPr lang="fr-CH" sz="2200" b="0" i="0" dirty="0">
                <a:solidFill>
                  <a:srgbClr val="141414"/>
                </a:solidFill>
                <a:effectLst/>
                <a:latin typeface="Akkurat"/>
              </a:rPr>
              <a:t>face aux défis de l'approvisionnement mondial et à la dépendance vis-à-vis des fabricants extérieurs à la région.</a:t>
            </a:r>
          </a:p>
          <a:p>
            <a:pPr algn="l"/>
            <a:r>
              <a:rPr lang="fr-CH" sz="22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« </a:t>
            </a:r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Le besoin européen de puces doublera au cours de la prochaine décennie ». </a:t>
            </a:r>
          </a:p>
          <a:p>
            <a:pPr algn="l"/>
            <a:r>
              <a:rPr lang="fr-CH" sz="22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« </a:t>
            </a:r>
            <a:r>
              <a:rPr lang="fr-CH" sz="22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C'est pourquoi nous devons élever radicalement le jeu de l'Europe sur le développement, la production et l'utilisation de cette technologie clé. »</a:t>
            </a:r>
          </a:p>
        </p:txBody>
      </p:sp>
    </p:spTree>
    <p:extLst>
      <p:ext uri="{BB962C8B-B14F-4D97-AF65-F5344CB8AC3E}">
        <p14:creationId xmlns:p14="http://schemas.microsoft.com/office/powerpoint/2010/main" val="2779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DF5F80-998B-C046-BE67-30292A04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9483"/>
            <a:ext cx="2835353" cy="18867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Gouvernance mondiale</a:t>
            </a:r>
            <a:endParaRPr lang="fr-FR" sz="5400" b="1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093AF6-D3F6-D949-844D-F3C6E10AF325}"/>
              </a:ext>
            </a:extLst>
          </p:cNvPr>
          <p:cNvSpPr txBox="1"/>
          <p:nvPr/>
        </p:nvSpPr>
        <p:spPr>
          <a:xfrm>
            <a:off x="692426" y="5500080"/>
            <a:ext cx="11353800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fr-CH" sz="2600" b="1" dirty="0">
                <a:solidFill>
                  <a:srgbClr val="141414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 la fin de la pandémie de COVID-19</a:t>
            </a:r>
            <a:r>
              <a:rPr lang="fr-CH" sz="2600" b="0" dirty="0">
                <a:solidFill>
                  <a:srgbClr val="141414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fr-CH" sz="2600" b="1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monde aura besoin d'un nouveau modèle de gouvernance</a:t>
            </a:r>
            <a:r>
              <a:rPr lang="fr-CH" sz="2600" b="0" dirty="0">
                <a:solidFill>
                  <a:srgbClr val="141414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diffère de ses prédécesseurs à plusieurs égards fondamentaux. 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2BBBBB-2239-2D4C-A07D-768AD587513E}"/>
              </a:ext>
            </a:extLst>
          </p:cNvPr>
          <p:cNvSpPr txBox="1"/>
          <p:nvPr/>
        </p:nvSpPr>
        <p:spPr>
          <a:xfrm>
            <a:off x="3673553" y="1351508"/>
            <a:ext cx="85184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fr-CH" sz="2200" b="1" i="0" dirty="0"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nouveau modèle de gouvernance est crucial pour notre monde.</a:t>
            </a:r>
            <a:r>
              <a:rPr lang="fr-CH" sz="22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primauté </a:t>
            </a:r>
            <a:r>
              <a:rPr lang="fr-CH" sz="22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la société </a:t>
            </a:r>
            <a:r>
              <a:rPr lang="fr-CH" sz="22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</a:t>
            </a:r>
            <a:r>
              <a:rPr lang="fr-CH" sz="2200" b="1" i="0" u="sng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la nature </a:t>
            </a:r>
            <a:r>
              <a:rPr lang="fr-CH" sz="22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doit être au centre de ses préoccupations</a:t>
            </a:r>
            <a:r>
              <a:rPr lang="fr-CH" sz="22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lieu de donner la priorité au monde des affaires et de la finance.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fr-CH" sz="22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gouvernance mondiale a un problème non résolu : </a:t>
            </a:r>
            <a:r>
              <a:rPr lang="fr-CH" sz="2200" b="1" i="0" dirty="0"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nos institutions et nos dirigeants ne sont plus adaptés à leur</a:t>
            </a:r>
          </a:p>
          <a:p>
            <a:pPr lvl="5"/>
            <a:r>
              <a:rPr lang="fr-CH" sz="22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H" sz="2200" b="1" i="0" dirty="0"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objectif.</a:t>
            </a:r>
          </a:p>
          <a:p>
            <a:pPr algn="l"/>
            <a:endParaRPr lang="fr-CH" sz="2200" b="1" i="0" dirty="0">
              <a:effectLst/>
              <a:highlight>
                <a:srgbClr val="FFFF00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fr-CH" sz="22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Alors que </a:t>
            </a:r>
            <a:r>
              <a:rPr lang="fr-CH" sz="2200" b="1" i="0" dirty="0"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quatrième révolution industrielle et le changement climatique continuent de perturber nos vies</a:t>
            </a:r>
            <a:r>
              <a:rPr lang="fr-CH" sz="2200" b="1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H" sz="2200" b="0" i="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actuelles, </a:t>
            </a:r>
            <a:r>
              <a:rPr lang="fr-CH" sz="2200" b="1" i="0" dirty="0">
                <a:effectLst/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gouvernance publique et d'entreprise doit également changer.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B03A979-736A-FA42-B7B5-87F4EBEBC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70281"/>
            <a:ext cx="1270000" cy="431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D3A936-AFFF-3C4B-9A81-53E70F208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3384481"/>
            <a:ext cx="5283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07" y="543545"/>
            <a:ext cx="11105367" cy="1325563"/>
          </a:xfrm>
        </p:spPr>
        <p:txBody>
          <a:bodyPr>
            <a:noAutofit/>
          </a:bodyPr>
          <a:lstStyle/>
          <a:p>
            <a:r>
              <a:rPr lang="fr-CH" sz="5400" b="1" dirty="0">
                <a:latin typeface="+mn-lt"/>
              </a:rPr>
              <a:t>La prochaine pandémie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8C14F9-FFFA-C843-BFCE-72B47944FB9D}"/>
              </a:ext>
            </a:extLst>
          </p:cNvPr>
          <p:cNvSpPr txBox="1"/>
          <p:nvPr/>
        </p:nvSpPr>
        <p:spPr>
          <a:xfrm>
            <a:off x="6208215" y="1741850"/>
            <a:ext cx="467995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dirty="0">
                <a:highlight>
                  <a:srgbClr val="FFFF00"/>
                </a:highlight>
              </a:rPr>
              <a:t>Mike Ryan</a:t>
            </a:r>
            <a:r>
              <a:rPr lang="fr-CH" sz="2600" b="1" dirty="0"/>
              <a:t> </a:t>
            </a:r>
            <a:r>
              <a:rPr lang="fr-CH" sz="2400" dirty="0"/>
              <a:t>(responsable des urgences à l’OMS, qui a dit le 30.03.20 </a:t>
            </a:r>
            <a:r>
              <a:rPr lang="fr-CH" sz="2400" dirty="0">
                <a:highlight>
                  <a:srgbClr val="FFFF00"/>
                </a:highlight>
              </a:rPr>
              <a:t>"Nous devons entrer dans les maisons et retirer les membres des familles.</a:t>
            </a:r>
            <a:r>
              <a:rPr lang="fr-CH" dirty="0">
                <a:highlight>
                  <a:srgbClr val="FFFF00"/>
                </a:highlight>
              </a:rPr>
              <a:t>"</a:t>
            </a:r>
            <a:r>
              <a:rPr lang="fr-CH" sz="2400" dirty="0"/>
              <a:t>) </a:t>
            </a:r>
            <a:r>
              <a:rPr lang="fr-CH" sz="2600" dirty="0"/>
              <a:t>:</a:t>
            </a:r>
          </a:p>
          <a:p>
            <a:endParaRPr lang="fr-CH" sz="2600" dirty="0"/>
          </a:p>
          <a:p>
            <a:r>
              <a:rPr lang="fr-CH" sz="2600" dirty="0">
                <a:highlight>
                  <a:srgbClr val="FFFF00"/>
                </a:highlight>
              </a:rPr>
              <a:t> </a:t>
            </a:r>
            <a:r>
              <a:rPr lang="fr-CH" sz="2600" b="1" dirty="0">
                <a:highlight>
                  <a:srgbClr val="FFFF00"/>
                </a:highlight>
              </a:rPr>
              <a:t>« Nous devons nous préparer à la prochaine pandémie maintenant »</a:t>
            </a:r>
            <a:r>
              <a:rPr lang="fr-CH" sz="2600" b="1" dirty="0"/>
              <a:t>, </a:t>
            </a:r>
            <a:r>
              <a:rPr lang="fr-CH" sz="2600" dirty="0"/>
              <a:t>COVID-19 nous a montré les défaillances de nos systèmes.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18F623-084F-E440-94F1-7EDD1D11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87" y="1650103"/>
            <a:ext cx="50546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D685A07-358B-F444-BB57-40234D80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1164"/>
            <a:ext cx="12192000" cy="25263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C5D58C-13E4-BE41-BF2E-B1EA9DA0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464"/>
            <a:ext cx="67945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A87430-9DF4-0948-80E9-A2A06AEF8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4" y="0"/>
            <a:ext cx="11180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E07190-37AF-BE4D-B68C-48390E3BF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" y="0"/>
            <a:ext cx="1215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6F0579-2C36-7D4A-B1F3-520FAECD1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86"/>
            <a:ext cx="12192000" cy="6527628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81E91FE-AE53-A348-8E2F-8D4E163E0F76}"/>
              </a:ext>
            </a:extLst>
          </p:cNvPr>
          <p:cNvSpPr/>
          <p:nvPr/>
        </p:nvSpPr>
        <p:spPr>
          <a:xfrm>
            <a:off x="8215307" y="2248085"/>
            <a:ext cx="1861381" cy="981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0793B1E-2A44-7944-A24E-F0C42779CB86}"/>
              </a:ext>
            </a:extLst>
          </p:cNvPr>
          <p:cNvSpPr/>
          <p:nvPr/>
        </p:nvSpPr>
        <p:spPr>
          <a:xfrm>
            <a:off x="3795707" y="2784458"/>
            <a:ext cx="1105477" cy="9813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CF3FB1-7FB1-454D-BACA-1FE497AB11ED}"/>
              </a:ext>
            </a:extLst>
          </p:cNvPr>
          <p:cNvSpPr/>
          <p:nvPr/>
        </p:nvSpPr>
        <p:spPr>
          <a:xfrm>
            <a:off x="5648891" y="2938346"/>
            <a:ext cx="1105477" cy="9813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1F0E548-9515-354D-B65A-847097AB38CF}"/>
              </a:ext>
            </a:extLst>
          </p:cNvPr>
          <p:cNvSpPr/>
          <p:nvPr/>
        </p:nvSpPr>
        <p:spPr>
          <a:xfrm>
            <a:off x="8532299" y="3562295"/>
            <a:ext cx="886022" cy="8451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CBF32F9-C6B2-7A44-9CD9-B546EEFCA5BC}"/>
              </a:ext>
            </a:extLst>
          </p:cNvPr>
          <p:cNvSpPr/>
          <p:nvPr/>
        </p:nvSpPr>
        <p:spPr>
          <a:xfrm>
            <a:off x="11009377" y="3729190"/>
            <a:ext cx="886022" cy="845114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9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114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Le thème de l’édition 2022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2EDDBB-E96D-C14A-AA6A-3322834F327C}"/>
              </a:ext>
            </a:extLst>
          </p:cNvPr>
          <p:cNvSpPr txBox="1">
            <a:spLocks/>
          </p:cNvSpPr>
          <p:nvPr/>
        </p:nvSpPr>
        <p:spPr>
          <a:xfrm>
            <a:off x="1685994" y="2628679"/>
            <a:ext cx="8820011" cy="1600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dirty="0">
                <a:latin typeface="+mn-lt"/>
              </a:rPr>
              <a:t>« L’Etat du Monde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777CFE-95FB-A045-8FB7-138FD26F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74" y="1029663"/>
            <a:ext cx="2208280" cy="13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3149C29-09DE-C54A-81BF-0F458E2D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49"/>
            <a:ext cx="12192000" cy="663630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57FAFD8-410A-1341-8483-9688114446C4}"/>
              </a:ext>
            </a:extLst>
          </p:cNvPr>
          <p:cNvSpPr/>
          <p:nvPr/>
        </p:nvSpPr>
        <p:spPr>
          <a:xfrm>
            <a:off x="5543261" y="4640720"/>
            <a:ext cx="1387891" cy="109259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3EE730-AF33-174A-A9E4-EAEEBEA7DFE3}"/>
              </a:ext>
            </a:extLst>
          </p:cNvPr>
          <p:cNvSpPr/>
          <p:nvPr/>
        </p:nvSpPr>
        <p:spPr>
          <a:xfrm>
            <a:off x="5543261" y="2746958"/>
            <a:ext cx="1186723" cy="8799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BD93B22-1812-DD45-86E6-2488EA0D9FA2}"/>
                  </a:ext>
                </a:extLst>
              </p14:cNvPr>
              <p14:cNvContentPartPr/>
              <p14:nvPr/>
            </p14:nvContentPartPr>
            <p14:xfrm>
              <a:off x="2184192" y="529560"/>
              <a:ext cx="2477520" cy="399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BD93B22-1812-DD45-86E6-2488EA0D9F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0192" y="421560"/>
                <a:ext cx="25851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916D4878-E51C-8C49-9497-FC9F8A9842D4}"/>
                  </a:ext>
                </a:extLst>
              </p14:cNvPr>
              <p14:cNvContentPartPr/>
              <p14:nvPr/>
            </p14:nvContentPartPr>
            <p14:xfrm>
              <a:off x="2186712" y="695520"/>
              <a:ext cx="2497680" cy="3852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916D4878-E51C-8C49-9497-FC9F8A984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3072" y="587880"/>
                <a:ext cx="2605320" cy="25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1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514D1C-CF5B-A942-819A-B01165E0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8"/>
            <a:ext cx="12192000" cy="6769463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44EDDA5-402E-934C-AC24-C65D600C14CA}"/>
              </a:ext>
            </a:extLst>
          </p:cNvPr>
          <p:cNvSpPr/>
          <p:nvPr/>
        </p:nvSpPr>
        <p:spPr>
          <a:xfrm>
            <a:off x="9822653" y="4841888"/>
            <a:ext cx="1150147" cy="91883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C7DC81C-DEA3-624A-BB32-807F62B6770D}"/>
              </a:ext>
            </a:extLst>
          </p:cNvPr>
          <p:cNvSpPr/>
          <p:nvPr/>
        </p:nvSpPr>
        <p:spPr>
          <a:xfrm>
            <a:off x="9995390" y="3317148"/>
            <a:ext cx="658368" cy="60300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68552B0-ED89-FF42-ACAC-DE9310534046}"/>
              </a:ext>
            </a:extLst>
          </p:cNvPr>
          <p:cNvSpPr/>
          <p:nvPr/>
        </p:nvSpPr>
        <p:spPr>
          <a:xfrm>
            <a:off x="6096000" y="4848228"/>
            <a:ext cx="1150147" cy="91249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6EAD725-9DF9-DA4C-968A-3BABD8D3C494}"/>
              </a:ext>
            </a:extLst>
          </p:cNvPr>
          <p:cNvSpPr/>
          <p:nvPr/>
        </p:nvSpPr>
        <p:spPr>
          <a:xfrm>
            <a:off x="6261377" y="2964785"/>
            <a:ext cx="658368" cy="60300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2F4D2052-EC48-E642-9681-046DE83AE241}"/>
                  </a:ext>
                </a:extLst>
              </p14:cNvPr>
              <p14:cNvContentPartPr/>
              <p14:nvPr/>
            </p14:nvContentPartPr>
            <p14:xfrm>
              <a:off x="2193192" y="651600"/>
              <a:ext cx="1114200" cy="14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2F4D2052-EC48-E642-9681-046DE83AE2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9192" y="543960"/>
                <a:ext cx="12218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25F943EE-5131-EF41-B18A-CA1456B95421}"/>
                  </a:ext>
                </a:extLst>
              </p14:cNvPr>
              <p14:cNvContentPartPr/>
              <p14:nvPr/>
            </p14:nvContentPartPr>
            <p14:xfrm>
              <a:off x="2241432" y="849600"/>
              <a:ext cx="1033200" cy="2448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25F943EE-5131-EF41-B18A-CA1456B954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7792" y="741960"/>
                <a:ext cx="1140840" cy="2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2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3CC21A-10A5-A64A-8748-0A2753A9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2"/>
            <a:ext cx="12192000" cy="681317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6CCADA87-41E8-8C4F-B1BC-480D3E9FF345}"/>
              </a:ext>
            </a:extLst>
          </p:cNvPr>
          <p:cNvSpPr/>
          <p:nvPr/>
        </p:nvSpPr>
        <p:spPr>
          <a:xfrm>
            <a:off x="8735302" y="4860176"/>
            <a:ext cx="984770" cy="8799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33D32B-C461-024B-B42E-6E06927ED183}"/>
              </a:ext>
            </a:extLst>
          </p:cNvPr>
          <p:cNvSpPr/>
          <p:nvPr/>
        </p:nvSpPr>
        <p:spPr>
          <a:xfrm>
            <a:off x="8714232" y="2696202"/>
            <a:ext cx="1005840" cy="8799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A0C1B1-1FA6-7B49-9FFC-0FC401C6E56A}"/>
              </a:ext>
            </a:extLst>
          </p:cNvPr>
          <p:cNvSpPr/>
          <p:nvPr/>
        </p:nvSpPr>
        <p:spPr>
          <a:xfrm>
            <a:off x="7729462" y="4860176"/>
            <a:ext cx="984770" cy="87992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9ED0611-B98E-CA45-9399-7C460BA1220C}"/>
              </a:ext>
            </a:extLst>
          </p:cNvPr>
          <p:cNvSpPr/>
          <p:nvPr/>
        </p:nvSpPr>
        <p:spPr>
          <a:xfrm>
            <a:off x="7777964" y="2716266"/>
            <a:ext cx="658368" cy="60300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286EAC07-8ACC-684A-B506-02802CB8EC2F}"/>
                  </a:ext>
                </a:extLst>
              </p14:cNvPr>
              <p14:cNvContentPartPr/>
              <p14:nvPr/>
            </p14:nvContentPartPr>
            <p14:xfrm>
              <a:off x="3023352" y="601560"/>
              <a:ext cx="877320" cy="612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286EAC07-8ACC-684A-B506-02802CB8EC2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9352" y="493560"/>
                <a:ext cx="9849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3141C84-FE25-6644-940C-8B35E1C9EEAD}"/>
                  </a:ext>
                </a:extLst>
              </p14:cNvPr>
              <p14:cNvContentPartPr/>
              <p14:nvPr/>
            </p14:nvContentPartPr>
            <p14:xfrm>
              <a:off x="3058632" y="802440"/>
              <a:ext cx="860040" cy="504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3141C84-FE25-6644-940C-8B35E1C9EE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4992" y="694800"/>
                <a:ext cx="967680" cy="22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5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62E988E-D0B4-604D-B709-A0927C2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Les gouvernements &amp; les médias</a:t>
            </a:r>
            <a:br>
              <a:rPr lang="fr-FR" b="1" dirty="0">
                <a:latin typeface="+mn-lt"/>
              </a:rPr>
            </a:br>
            <a:r>
              <a:rPr lang="fr-FR" sz="3600" dirty="0">
                <a:latin typeface="+mn-lt"/>
              </a:rPr>
              <a:t>vus comme</a:t>
            </a:r>
            <a:r>
              <a:rPr lang="fr-FR" sz="3600" b="1" dirty="0">
                <a:latin typeface="+mn-lt"/>
              </a:rPr>
              <a:t> </a:t>
            </a:r>
            <a:r>
              <a:rPr lang="fr-FR" sz="3600" dirty="0">
                <a:latin typeface="+mn-lt"/>
              </a:rPr>
              <a:t>des forces de </a:t>
            </a:r>
            <a:r>
              <a:rPr lang="fr-FR" sz="3600" u="sng" dirty="0">
                <a:latin typeface="+mn-lt"/>
              </a:rPr>
              <a:t>DIVISION</a:t>
            </a:r>
            <a:r>
              <a:rPr lang="fr-FR" sz="3600" dirty="0">
                <a:latin typeface="+mn-lt"/>
              </a:rPr>
              <a:t> de la société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22236D-05ED-DE4D-AAAD-2297907E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2975"/>
            <a:ext cx="3755621" cy="42932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2D099E-CBD9-9A4E-B817-BDA06CFE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2359722"/>
            <a:ext cx="6108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8B8E00-5D52-F844-8426-45F63E57E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10" y="639910"/>
            <a:ext cx="10147300" cy="1511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641912-2D74-4C45-AE49-BD57AC2D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10" y="2151210"/>
            <a:ext cx="3411406" cy="19028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29AC57-ED48-FC48-8EBC-713F87DA6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10" y="4140208"/>
            <a:ext cx="3904785" cy="19028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9F8333-2BFD-1E4E-BBB9-DC3DD0EA6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617" y="2120237"/>
            <a:ext cx="3498766" cy="20199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2DC867-C0FE-0447-B20F-73BA0E363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4930" y="4140208"/>
            <a:ext cx="5037714" cy="259953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7C8BF6F-24F4-7245-B995-AD49073D4834}"/>
              </a:ext>
            </a:extLst>
          </p:cNvPr>
          <p:cNvSpPr/>
          <p:nvPr/>
        </p:nvSpPr>
        <p:spPr>
          <a:xfrm>
            <a:off x="7483787" y="4716965"/>
            <a:ext cx="2487801" cy="9813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6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6B4BD70-0F92-BD43-8759-EA2ED50DA35B}"/>
              </a:ext>
            </a:extLst>
          </p:cNvPr>
          <p:cNvSpPr txBox="1"/>
          <p:nvPr/>
        </p:nvSpPr>
        <p:spPr>
          <a:xfrm>
            <a:off x="2115204" y="2454760"/>
            <a:ext cx="86330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800" b="1" i="0" dirty="0">
                <a:solidFill>
                  <a:srgbClr val="141414"/>
                </a:solidFill>
                <a:effectLst/>
                <a:latin typeface="Akkurat"/>
              </a:rPr>
              <a:t>Le Forum économique mondial (WEF) </a:t>
            </a:r>
          </a:p>
          <a:p>
            <a:pPr algn="ctr"/>
            <a:r>
              <a:rPr lang="fr-CH" sz="2800" b="0" i="0" dirty="0">
                <a:solidFill>
                  <a:srgbClr val="141414"/>
                </a:solidFill>
                <a:effectLst/>
                <a:latin typeface="Akkurat"/>
              </a:rPr>
              <a:t>est heureux d'annoncer qu'il tiendra </a:t>
            </a:r>
          </a:p>
          <a:p>
            <a:pPr algn="ctr"/>
            <a:r>
              <a:rPr lang="fr-CH" sz="28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son assemblée annuelle 2022 à Davos-</a:t>
            </a:r>
            <a:r>
              <a:rPr lang="fr-CH" sz="2800" b="1" i="0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Klosters</a:t>
            </a:r>
            <a:r>
              <a:rPr lang="fr-CH" sz="2800" b="0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</a:p>
          <a:p>
            <a:pPr algn="ctr"/>
            <a:r>
              <a:rPr lang="fr-CH" sz="2800" b="0" i="0" dirty="0">
                <a:solidFill>
                  <a:srgbClr val="141414"/>
                </a:solidFill>
                <a:effectLst/>
                <a:latin typeface="Akkurat"/>
              </a:rPr>
              <a:t>en Suisse</a:t>
            </a:r>
          </a:p>
          <a:p>
            <a:pPr algn="ctr"/>
            <a:r>
              <a:rPr lang="fr-CH" sz="28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du</a:t>
            </a:r>
            <a:r>
              <a:rPr lang="fr-CH" sz="2800" b="0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 </a:t>
            </a:r>
            <a:r>
              <a:rPr lang="fr-CH" sz="28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dimanche 22 au jeudi 26 mai </a:t>
            </a:r>
            <a:r>
              <a:rPr lang="fr-CH" sz="28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2022</a:t>
            </a:r>
            <a:r>
              <a:rPr lang="fr-CH" sz="2800" b="1" i="0" dirty="0">
                <a:solidFill>
                  <a:srgbClr val="141414"/>
                </a:solidFill>
                <a:effectLst/>
                <a:latin typeface="Akkurat"/>
              </a:rPr>
              <a:t>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646741-954A-604F-94E7-C309BE33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32" y="680921"/>
            <a:ext cx="2080069" cy="13923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0AC965-7476-8246-9AC3-92EF1611B919}"/>
              </a:ext>
            </a:extLst>
          </p:cNvPr>
          <p:cNvSpPr txBox="1"/>
          <p:nvPr/>
        </p:nvSpPr>
        <p:spPr>
          <a:xfrm>
            <a:off x="2015914" y="5083064"/>
            <a:ext cx="8831625" cy="14157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Sous le thème 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Travailler ensemble, </a:t>
            </a:r>
            <a:r>
              <a:rPr lang="fr-CH" sz="2600" b="1" i="0" u="sng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restaurer la confiance</a:t>
            </a:r>
            <a:endParaRPr lang="fr-CH" sz="2600" u="sng" dirty="0">
              <a:solidFill>
                <a:srgbClr val="141414"/>
              </a:solidFill>
              <a:highlight>
                <a:srgbClr val="FFFF00"/>
              </a:highlight>
              <a:latin typeface="Akkurat"/>
            </a:endParaRPr>
          </a:p>
          <a:p>
            <a:pPr algn="ctr"/>
            <a:endParaRPr lang="fr-CH" sz="2000" b="0" i="0" dirty="0">
              <a:solidFill>
                <a:srgbClr val="141414"/>
              </a:solidFill>
              <a:effectLst/>
              <a:latin typeface="Akkurat"/>
            </a:endParaRPr>
          </a:p>
          <a:p>
            <a:pPr algn="ctr"/>
            <a:r>
              <a:rPr lang="fr-CH" sz="2000" b="1" i="0" dirty="0">
                <a:solidFill>
                  <a:srgbClr val="141414"/>
                </a:solidFill>
                <a:effectLst/>
                <a:highlight>
                  <a:srgbClr val="00FFFF"/>
                </a:highlight>
                <a:latin typeface="Akkurat"/>
              </a:rPr>
              <a:t>la réunion annuelle 2022 sera le premier événement mondial de leadership </a:t>
            </a:r>
          </a:p>
          <a:p>
            <a:pPr algn="ctr"/>
            <a:r>
              <a:rPr lang="fr-CH" sz="2000" b="1" i="0" u="sng" dirty="0">
                <a:solidFill>
                  <a:srgbClr val="141414"/>
                </a:solidFill>
                <a:effectLst/>
                <a:highlight>
                  <a:srgbClr val="00FFFF"/>
                </a:highlight>
                <a:latin typeface="Akkurat"/>
              </a:rPr>
              <a:t>en personne</a:t>
            </a:r>
            <a:r>
              <a:rPr lang="fr-CH" sz="2000" b="1" i="0" dirty="0">
                <a:solidFill>
                  <a:srgbClr val="141414"/>
                </a:solidFill>
                <a:effectLst/>
                <a:highlight>
                  <a:srgbClr val="00FFFF"/>
                </a:highlight>
                <a:latin typeface="Akkurat"/>
              </a:rPr>
              <a:t> depuis le début de la pandémie.</a:t>
            </a:r>
            <a:endParaRPr lang="fr-FR" sz="2000" b="1" dirty="0">
              <a:highlight>
                <a:srgbClr val="00FFFF"/>
              </a:highlight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A6ADAB-3C84-8D41-B1D7-C9EA70CAD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26" y="854025"/>
            <a:ext cx="121033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6B4BD70-0F92-BD43-8759-EA2ED50DA35B}"/>
              </a:ext>
            </a:extLst>
          </p:cNvPr>
          <p:cNvSpPr txBox="1"/>
          <p:nvPr/>
        </p:nvSpPr>
        <p:spPr>
          <a:xfrm>
            <a:off x="1779478" y="2967335"/>
            <a:ext cx="86330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5400" b="1" dirty="0">
                <a:solidFill>
                  <a:srgbClr val="141414"/>
                </a:solidFill>
                <a:latin typeface="Akkurat"/>
              </a:rPr>
              <a:t>À</a:t>
            </a:r>
            <a:r>
              <a:rPr lang="fr-CH" sz="5400" b="1" i="0" dirty="0">
                <a:solidFill>
                  <a:srgbClr val="141414"/>
                </a:solidFill>
                <a:effectLst/>
                <a:latin typeface="Akkurat"/>
              </a:rPr>
              <a:t> suivre …</a:t>
            </a:r>
            <a:endParaRPr lang="fr-CH" sz="5400" b="0" i="0" dirty="0">
              <a:solidFill>
                <a:srgbClr val="141414"/>
              </a:solidFill>
              <a:effectLst/>
              <a:latin typeface="Akkura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646741-954A-604F-94E7-C309BE33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60" y="1201128"/>
            <a:ext cx="2080069" cy="13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1B48513-5297-5745-AD94-E612876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982236"/>
            <a:ext cx="9880600" cy="2819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38354F-3447-6C4A-8C05-A139FA42A2D8}"/>
              </a:ext>
            </a:extLst>
          </p:cNvPr>
          <p:cNvSpPr txBox="1"/>
          <p:nvPr/>
        </p:nvSpPr>
        <p:spPr>
          <a:xfrm>
            <a:off x="1155701" y="3921358"/>
            <a:ext cx="108640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temps d'un changement progressif vers l'accès et l'adoption numériques est révolu.</a:t>
            </a:r>
            <a:r>
              <a:rPr lang="fr-FR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Nous devons souligner la nature critique de ce défi comme fondamental pour tant d'autres </a:t>
            </a:r>
          </a:p>
          <a:p>
            <a:r>
              <a:rPr lang="fr-FR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amener 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ceux qui se soucient de </a:t>
            </a:r>
            <a:r>
              <a:rPr lang="fr-FR" sz="2800" b="1" u="sng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l'éducation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</a:t>
            </a:r>
            <a:r>
              <a:rPr lang="fr-FR" sz="2800" b="1" u="sng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santé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du </a:t>
            </a:r>
            <a:r>
              <a:rPr lang="fr-FR" sz="2800" b="1" u="sng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climat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 </a:t>
            </a:r>
            <a:r>
              <a:rPr lang="fr-FR" sz="2800" b="1" u="sng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l'égalité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la </a:t>
            </a:r>
            <a:r>
              <a:rPr lang="fr-FR" sz="2800" b="1" u="sng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croissance</a:t>
            </a:r>
            <a:r>
              <a:rPr lang="fr-FR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à être également des champions dans notre mission </a:t>
            </a:r>
            <a:r>
              <a:rPr lang="fr-FR" sz="28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d'apporter la connectivité à tous.</a:t>
            </a:r>
          </a:p>
        </p:txBody>
      </p:sp>
    </p:spTree>
    <p:extLst>
      <p:ext uri="{BB962C8B-B14F-4D97-AF65-F5344CB8AC3E}">
        <p14:creationId xmlns:p14="http://schemas.microsoft.com/office/powerpoint/2010/main" val="9475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Les sujets 2022 </a:t>
            </a:r>
            <a:r>
              <a:rPr lang="fr-FR" b="1" dirty="0">
                <a:solidFill>
                  <a:srgbClr val="FF0000"/>
                </a:solidFill>
                <a:latin typeface="Zapfino" panose="03030300040707070C03" pitchFamily="66" charset="77"/>
              </a:rPr>
              <a:t>annoncés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2EDDBB-E96D-C14A-AA6A-3322834F327C}"/>
              </a:ext>
            </a:extLst>
          </p:cNvPr>
          <p:cNvSpPr txBox="1">
            <a:spLocks/>
          </p:cNvSpPr>
          <p:nvPr/>
        </p:nvSpPr>
        <p:spPr>
          <a:xfrm>
            <a:off x="2502753" y="1968029"/>
            <a:ext cx="8258173" cy="3707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itchFamily="2" charset="2"/>
              <a:buChar char="§"/>
            </a:pPr>
            <a:r>
              <a:rPr lang="fr-CH" dirty="0">
                <a:latin typeface="+mn-lt"/>
              </a:rPr>
              <a:t>Réponse à la pandémie de COVID-19</a:t>
            </a:r>
          </a:p>
          <a:p>
            <a:endParaRPr lang="fr-CH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dirty="0">
                <a:latin typeface="+mn-lt"/>
              </a:rPr>
              <a:t>Reprise économique mondiale</a:t>
            </a:r>
          </a:p>
          <a:p>
            <a:endParaRPr lang="fr-CH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dirty="0">
                <a:latin typeface="+mn-lt"/>
              </a:rPr>
              <a:t>Action climatique</a:t>
            </a:r>
          </a:p>
          <a:p>
            <a:pPr marL="571500" indent="-571500">
              <a:buFont typeface="Wingdings" pitchFamily="2" charset="2"/>
              <a:buChar char="§"/>
            </a:pPr>
            <a:endParaRPr lang="fr-CH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dirty="0">
                <a:latin typeface="+mn-lt"/>
              </a:rPr>
              <a:t>Innovation technologique</a:t>
            </a:r>
          </a:p>
          <a:p>
            <a:endParaRPr lang="fr-CH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dirty="0">
                <a:latin typeface="+mn-lt"/>
              </a:rPr>
              <a:t>Collaboration mondiale</a:t>
            </a:r>
            <a:endParaRPr lang="fr-FR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3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83696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+mn-lt"/>
              </a:rPr>
              <a:t>Les sujets 2022</a:t>
            </a:r>
            <a:endParaRPr lang="fr-FR" b="1" dirty="0">
              <a:solidFill>
                <a:srgbClr val="FF0000"/>
              </a:solidFill>
              <a:latin typeface="Zapfino" panose="03030300040707070C03" pitchFamily="66" charset="77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B2EDDBB-E96D-C14A-AA6A-3322834F327C}"/>
              </a:ext>
            </a:extLst>
          </p:cNvPr>
          <p:cNvSpPr txBox="1">
            <a:spLocks/>
          </p:cNvSpPr>
          <p:nvPr/>
        </p:nvSpPr>
        <p:spPr>
          <a:xfrm>
            <a:off x="2550952" y="1799110"/>
            <a:ext cx="8946036" cy="4132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itchFamily="2" charset="2"/>
              <a:buChar char="§"/>
            </a:pPr>
            <a:r>
              <a:rPr lang="fr-CH" b="1" dirty="0">
                <a:latin typeface="+mn-lt"/>
              </a:rPr>
              <a:t>Abonnement vaccinal </a:t>
            </a:r>
          </a:p>
          <a:p>
            <a:endParaRPr lang="fr-CH" b="1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b="1" dirty="0">
                <a:latin typeface="+mn-lt"/>
              </a:rPr>
              <a:t>Réforme du système financier</a:t>
            </a:r>
          </a:p>
          <a:p>
            <a:endParaRPr lang="fr-CH" b="1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b="1" dirty="0">
                <a:latin typeface="+mn-lt"/>
              </a:rPr>
              <a:t>Zéro carbone pour 2050</a:t>
            </a:r>
          </a:p>
          <a:p>
            <a:endParaRPr lang="fr-CH" b="1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b="1" dirty="0" err="1">
                <a:latin typeface="+mn-lt"/>
              </a:rPr>
              <a:t>Micropuces</a:t>
            </a:r>
            <a:r>
              <a:rPr lang="fr-CH" b="1" dirty="0">
                <a:latin typeface="+mn-lt"/>
              </a:rPr>
              <a:t>, 4</a:t>
            </a:r>
            <a:r>
              <a:rPr lang="fr-CH" b="1" baseline="30000" dirty="0">
                <a:latin typeface="+mn-lt"/>
              </a:rPr>
              <a:t>ème</a:t>
            </a:r>
            <a:r>
              <a:rPr lang="fr-CH" b="1" dirty="0">
                <a:latin typeface="+mn-lt"/>
              </a:rPr>
              <a:t> révolution industrielle</a:t>
            </a:r>
          </a:p>
          <a:p>
            <a:endParaRPr lang="fr-CH" b="1" dirty="0">
              <a:latin typeface="+mn-lt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fr-CH" b="1" dirty="0">
                <a:latin typeface="+mn-lt"/>
              </a:rPr>
              <a:t>Gouvernance mondiale</a:t>
            </a:r>
            <a:endParaRPr lang="fr-FR" sz="5400" b="1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D54604-51C0-0845-B13E-B9C746C31804}"/>
              </a:ext>
            </a:extLst>
          </p:cNvPr>
          <p:cNvSpPr txBox="1"/>
          <p:nvPr/>
        </p:nvSpPr>
        <p:spPr>
          <a:xfrm>
            <a:off x="4171167" y="561229"/>
            <a:ext cx="2852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  <a:latin typeface="+mn-lt"/>
              </a:rPr>
              <a:t>en réalité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6584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Introduction de Xi Jinping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F257FF-E51A-274E-A1DC-A2A5DF70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63" y="1403437"/>
            <a:ext cx="8801100" cy="4953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0BF107-D2AD-2B49-B453-F61B13DA176A}"/>
              </a:ext>
            </a:extLst>
          </p:cNvPr>
          <p:cNvSpPr txBox="1"/>
          <p:nvPr/>
        </p:nvSpPr>
        <p:spPr>
          <a:xfrm>
            <a:off x="7139836" y="1999337"/>
            <a:ext cx="4882542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Xi Jinping</a:t>
            </a:r>
            <a:r>
              <a:rPr lang="fr-CH" sz="2600" b="1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  <a:r>
              <a:rPr lang="fr-CH" sz="2400" b="0" i="0" dirty="0">
                <a:solidFill>
                  <a:srgbClr val="141414"/>
                </a:solidFill>
                <a:effectLst/>
                <a:latin typeface="Akkurat"/>
              </a:rPr>
              <a:t>(président de la Chine)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:</a:t>
            </a:r>
          </a:p>
          <a:p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La coordination des politiques macroéconomiques est essentielle pour faire passer l'économie mondiale de la crise à la reprise. </a:t>
            </a:r>
          </a:p>
          <a:p>
            <a:r>
              <a:rPr lang="fr-CH" sz="26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«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Les grandes économies devraient voir le monde comme une seule communauté </a:t>
            </a:r>
            <a:r>
              <a:rPr lang="fr-CH" sz="2600" b="1" dirty="0">
                <a:solidFill>
                  <a:srgbClr val="141414"/>
                </a:solidFill>
                <a:highlight>
                  <a:srgbClr val="FFFF00"/>
                </a:highlight>
                <a:latin typeface="Akkurat"/>
              </a:rPr>
              <a:t>»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.</a:t>
            </a:r>
            <a:endParaRPr lang="fr-FR" sz="2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946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Abonnement vaccinal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92CBE0-924F-7D49-BE62-7BCEC14A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0471"/>
            <a:ext cx="8106746" cy="45987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F0FC56-F3C6-D54E-8528-506390C96CFA}"/>
              </a:ext>
            </a:extLst>
          </p:cNvPr>
          <p:cNvSpPr txBox="1"/>
          <p:nvPr/>
        </p:nvSpPr>
        <p:spPr>
          <a:xfrm>
            <a:off x="4664764" y="4800104"/>
            <a:ext cx="7659757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Stéphane </a:t>
            </a:r>
            <a:r>
              <a:rPr lang="fr-CH" sz="2600" b="1" i="0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Bancel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 </a:t>
            </a:r>
            <a:r>
              <a:rPr lang="fr-CH" sz="2400" i="0" dirty="0">
                <a:solidFill>
                  <a:srgbClr val="141414"/>
                </a:solidFill>
                <a:effectLst/>
                <a:latin typeface="Akkurat"/>
              </a:rPr>
              <a:t>(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PDG de </a:t>
            </a:r>
            <a:r>
              <a:rPr lang="fr-CH" sz="2400" dirty="0" err="1">
                <a:solidFill>
                  <a:srgbClr val="141414"/>
                </a:solidFill>
                <a:latin typeface="Akkurat"/>
              </a:rPr>
              <a:t>Moderna</a:t>
            </a:r>
            <a:r>
              <a:rPr lang="fr-CH" sz="2400" dirty="0">
                <a:solidFill>
                  <a:srgbClr val="141414"/>
                </a:solidFill>
                <a:latin typeface="Akkurat"/>
              </a:rPr>
              <a:t>)</a:t>
            </a:r>
            <a:r>
              <a:rPr lang="fr-CH" sz="2600" dirty="0">
                <a:solidFill>
                  <a:srgbClr val="141414"/>
                </a:solidFill>
                <a:latin typeface="Akkurat"/>
              </a:rPr>
              <a:t>, </a:t>
            </a:r>
          </a:p>
          <a:p>
            <a:r>
              <a:rPr lang="fr-CH" sz="2600" dirty="0">
                <a:solidFill>
                  <a:srgbClr val="141414"/>
                </a:solidFill>
                <a:latin typeface="Akkurat"/>
              </a:rPr>
              <a:t>nouveau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milliardaire grâce à son « vaccin », </a:t>
            </a:r>
          </a:p>
          <a:p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espère proposer, à l'avenir,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un « booster » à la fois de la grippe et du COVID-19 en une seule dose.</a:t>
            </a:r>
            <a:endParaRPr lang="fr-FR" sz="2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979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5400" b="1" dirty="0">
                <a:latin typeface="+mn-lt"/>
              </a:rPr>
              <a:t>Réforme du système financier…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4BB770-FC84-F646-8B9C-41B431F3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544430"/>
            <a:ext cx="8280400" cy="4749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68D2A1-FB7A-8E45-854D-748D7113B5B0}"/>
              </a:ext>
            </a:extLst>
          </p:cNvPr>
          <p:cNvSpPr txBox="1"/>
          <p:nvPr/>
        </p:nvSpPr>
        <p:spPr>
          <a:xfrm>
            <a:off x="5181600" y="4072002"/>
            <a:ext cx="6798365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Antonio </a:t>
            </a:r>
            <a:r>
              <a:rPr lang="fr-CH" sz="2600" b="1" i="0" dirty="0" err="1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Guterres</a:t>
            </a:r>
            <a:r>
              <a:rPr lang="fr-CH" sz="2600" b="1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  <a:r>
              <a:rPr lang="fr-CH" sz="2400" i="0" dirty="0">
                <a:solidFill>
                  <a:srgbClr val="141414"/>
                </a:solidFill>
                <a:effectLst/>
                <a:latin typeface="Akkurat"/>
              </a:rPr>
              <a:t>(Secrétaire général de l’ONU)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appelle à </a:t>
            </a:r>
            <a:r>
              <a:rPr lang="fr-CH" sz="26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une réforme du système financier </a:t>
            </a:r>
            <a:r>
              <a:rPr lang="fr-CH" sz="2600" b="0" i="0" dirty="0">
                <a:solidFill>
                  <a:srgbClr val="141414"/>
                </a:solidFill>
                <a:effectLst/>
                <a:latin typeface="Akkurat"/>
              </a:rPr>
              <a:t>mondial pour s'assurer qu'il fonctionne pour tous les pays sans être biaisé.</a:t>
            </a:r>
          </a:p>
        </p:txBody>
      </p:sp>
    </p:spTree>
    <p:extLst>
      <p:ext uri="{BB962C8B-B14F-4D97-AF65-F5344CB8AC3E}">
        <p14:creationId xmlns:p14="http://schemas.microsoft.com/office/powerpoint/2010/main" val="17328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ED65F-B423-2041-AF3D-B775BE31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07" y="543545"/>
            <a:ext cx="11105367" cy="1325563"/>
          </a:xfrm>
        </p:spPr>
        <p:txBody>
          <a:bodyPr>
            <a:noAutofit/>
          </a:bodyPr>
          <a:lstStyle/>
          <a:p>
            <a:r>
              <a:rPr lang="fr-CH" sz="5400" b="1" dirty="0">
                <a:latin typeface="+mn-lt"/>
              </a:rPr>
              <a:t>Zéro carbone pour 2050 &amp; satellites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93BF0C-2131-8949-A5F2-ACB6A1EE6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9108"/>
            <a:ext cx="8331200" cy="4787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711B104-B423-8540-9EE8-BC0C54FDBF8F}"/>
              </a:ext>
            </a:extLst>
          </p:cNvPr>
          <p:cNvSpPr txBox="1"/>
          <p:nvPr/>
        </p:nvSpPr>
        <p:spPr>
          <a:xfrm>
            <a:off x="6292850" y="3834731"/>
            <a:ext cx="5753100" cy="2646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CH" sz="24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Al Gore</a:t>
            </a:r>
            <a:r>
              <a:rPr lang="fr-CH" sz="2400" b="0" i="0" dirty="0">
                <a:solidFill>
                  <a:srgbClr val="141414"/>
                </a:solidFill>
                <a:effectLst/>
                <a:latin typeface="Akkurat"/>
              </a:rPr>
              <a:t> </a:t>
            </a:r>
            <a:r>
              <a:rPr lang="fr-CH" sz="2200" dirty="0">
                <a:solidFill>
                  <a:srgbClr val="141414"/>
                </a:solidFill>
                <a:latin typeface="Akkurat"/>
              </a:rPr>
              <a:t>(</a:t>
            </a:r>
            <a:r>
              <a:rPr lang="fr-CH" sz="2200" b="0" i="0" dirty="0">
                <a:solidFill>
                  <a:srgbClr val="141414"/>
                </a:solidFill>
                <a:effectLst/>
                <a:latin typeface="Akkurat"/>
              </a:rPr>
              <a:t>vice-président des États-Unis 1993-2001, membre du Conseil d’administration du WEF, actionnaire de </a:t>
            </a:r>
            <a:r>
              <a:rPr lang="fr-CH" sz="2200" b="0" i="0" dirty="0" err="1">
                <a:solidFill>
                  <a:srgbClr val="141414"/>
                </a:solidFill>
                <a:effectLst/>
                <a:latin typeface="Akkurat"/>
              </a:rPr>
              <a:t>BlackRock</a:t>
            </a:r>
            <a:r>
              <a:rPr lang="fr-CH" sz="2200" b="0" i="0" dirty="0">
                <a:solidFill>
                  <a:srgbClr val="141414"/>
                </a:solidFill>
                <a:effectLst/>
                <a:latin typeface="Akkurat"/>
              </a:rPr>
              <a:t>)</a:t>
            </a:r>
            <a:r>
              <a:rPr lang="fr-CH" sz="2400" b="0" i="0" dirty="0">
                <a:solidFill>
                  <a:srgbClr val="141414"/>
                </a:solidFill>
                <a:effectLst/>
                <a:latin typeface="Akkurat"/>
              </a:rPr>
              <a:t> </a:t>
            </a:r>
          </a:p>
          <a:p>
            <a:r>
              <a:rPr lang="fr-CH" sz="2400" b="1" i="0" dirty="0">
                <a:solidFill>
                  <a:srgbClr val="141414"/>
                </a:solidFill>
                <a:effectLst/>
                <a:highlight>
                  <a:srgbClr val="FFFF00"/>
                </a:highlight>
                <a:latin typeface="Akkurat"/>
              </a:rPr>
              <a:t>veut contribuer à l'action climatique en traçant les émissions de CO2 et de méthane grâce aux satellites et à l’intelligence artificielle.</a:t>
            </a:r>
            <a:endParaRPr lang="fr-FR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402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839</Words>
  <Application>Microsoft Office PowerPoint</Application>
  <PresentationFormat>Grand écran</PresentationFormat>
  <Paragraphs>83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Akkurat</vt:lpstr>
      <vt:lpstr>Arial</vt:lpstr>
      <vt:lpstr>Calibri</vt:lpstr>
      <vt:lpstr>Calibri Light</vt:lpstr>
      <vt:lpstr>Helvetica Neue</vt:lpstr>
      <vt:lpstr>Wingdings</vt:lpstr>
      <vt:lpstr>Zapfino</vt:lpstr>
      <vt:lpstr>Thème Office</vt:lpstr>
      <vt:lpstr>Forum de Davos 2022</vt:lpstr>
      <vt:lpstr>Le thème de l’édition 2022</vt:lpstr>
      <vt:lpstr>Présentation PowerPoint</vt:lpstr>
      <vt:lpstr>Les sujets 2022 annoncés</vt:lpstr>
      <vt:lpstr>Les sujets 2022</vt:lpstr>
      <vt:lpstr>Introduction de Xi Jinping</vt:lpstr>
      <vt:lpstr>Abonnement vaccinal </vt:lpstr>
      <vt:lpstr>Réforme du système financier… </vt:lpstr>
      <vt:lpstr>Zéro carbone pour 2050 &amp; satellites</vt:lpstr>
      <vt:lpstr>La Taxe carbone pour 2050</vt:lpstr>
      <vt:lpstr>La technologie &amp; l’innovation</vt:lpstr>
      <vt:lpstr>La 4ème révolution industrielle</vt:lpstr>
      <vt:lpstr>Les micropuces</vt:lpstr>
      <vt:lpstr>Gouvernance mondiale</vt:lpstr>
      <vt:lpstr>La prochaine pandémie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gouvernements &amp; les médias vus comme des forces de DIVISION de la société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Forum de Davos 2022</dc:title>
  <dc:creator>Microsoft Office User</dc:creator>
  <cp:lastModifiedBy>Gérard Scheller</cp:lastModifiedBy>
  <cp:revision>86</cp:revision>
  <dcterms:created xsi:type="dcterms:W3CDTF">2022-01-27T14:17:45Z</dcterms:created>
  <dcterms:modified xsi:type="dcterms:W3CDTF">2022-02-01T22:46:06Z</dcterms:modified>
</cp:coreProperties>
</file>