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5" r:id="rId4"/>
    <p:sldId id="282" r:id="rId5"/>
    <p:sldId id="284" r:id="rId6"/>
    <p:sldId id="289" r:id="rId7"/>
    <p:sldId id="279" r:id="rId8"/>
    <p:sldId id="301" r:id="rId9"/>
    <p:sldId id="302" r:id="rId10"/>
    <p:sldId id="259" r:id="rId11"/>
    <p:sldId id="303" r:id="rId12"/>
    <p:sldId id="277" r:id="rId13"/>
    <p:sldId id="286" r:id="rId14"/>
    <p:sldId id="288" r:id="rId15"/>
    <p:sldId id="299" r:id="rId16"/>
    <p:sldId id="300" r:id="rId17"/>
    <p:sldId id="291" r:id="rId18"/>
    <p:sldId id="258" r:id="rId19"/>
    <p:sldId id="294" r:id="rId20"/>
    <p:sldId id="292" r:id="rId21"/>
    <p:sldId id="281" r:id="rId22"/>
    <p:sldId id="293" r:id="rId23"/>
    <p:sldId id="295" r:id="rId24"/>
    <p:sldId id="297" r:id="rId25"/>
    <p:sldId id="283" r:id="rId26"/>
    <p:sldId id="296" r:id="rId27"/>
    <p:sldId id="298" r:id="rId28"/>
    <p:sldId id="278" r:id="rId29"/>
    <p:sldId id="290" r:id="rId30"/>
    <p:sldId id="276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/>
    <p:restoredTop sz="94699"/>
  </p:normalViewPr>
  <p:slideViewPr>
    <p:cSldViewPr snapToGrid="0" snapToObjects="1">
      <p:cViewPr>
        <p:scale>
          <a:sx n="109" d="100"/>
          <a:sy n="109" d="100"/>
        </p:scale>
        <p:origin x="4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20T23:50:34.0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78,'68'0,"3"0,-21 0,1 0,6 0,-7 0,9 0,-8 0,6 0,-15 0,15 0,-22 0,12 0,-13 0,-1 0,-1 0,-8 0,1 0,0 0,-1 0,-5 0,4 0,-4 0,-1 0,5 0,-10 0,10 0,-10-5,10 4,-11-4,5 5,1 0,-6 0,10 0,-3 0,-2 0,0-5,5 4,-8-4,8 5,-6-5,-3 4,8-4,-9 5,4 0,0-5,-4 4,9-4,-8 5,3 0,0-5,-4 4,9-4,-9 5,5 0,-1-5,-4 4,9-4,-9 5,4 0,0 0,-3 0,8 0,-9 0,4 0,0 0,-4 0,9 0,-8 0,3 0,0 0,-4 0,9-5,-8 3,3-3,0 5,-4 0,9 0,-9 0,4 0,-4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1T16:26:04.3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1527 1 24575,'-19'0'0,"5"0"0,-3 0 0,3 0 0,-5 0 0,0 0 0,-5 0 0,4 0 0,-9 0 0,9 0 0,-9 0 0,9 0 0,-9 0 0,9 0 0,-10 0 0,5 0 0,-5 0 0,4 0 0,2 0 0,6 0 0,-6 0 0,4 0 0,-4 0 0,5 0 0,1 4 0,-6 1 0,4 5 0,-4-1 0,5 1 0,0-1 0,-5-4 0,5 3 0,-5-2 0,5 3 0,0 0 0,-5-4 0,4 4 0,-4-4 0,6 4 0,-1 0 0,1 1 0,-1-1 0,-5 1 0,4-1 0,-4 1 0,6-1 0,-1 0 0,0 1 0,1-1 0,-1 0 0,0 1 0,1-1 0,-1 0 0,-8 5 0,11-4 0,-10 3 0,12 0 0,0-3 0,-3 3 0,7-4 0,-7 0 0,7 4 0,-8-3 0,4 4 0,0-5 0,-4 4 0,9-3 0,-4 3 0,0 0 0,3-4 0,-3 4 0,5 0 0,-6-3 0,5 3 0,-5 0 0,6-3 0,3 3 0,-7 4 0,10-7 0,-10 11 0,11-11 0,-7 7 0,3-7 0,0 3 0,1 0 0,0-4 0,3 9 0,-2-4 0,-1 0 0,3 3 0,-3-7 0,4 7 0,0-3 0,-3 0 0,2 4 0,-3-8 0,4 7 0,0-3 0,0 0 0,0 4 0,0-9 0,0 4 0,0 0 0,0-3 0,0 7 0,0-7 0,0 7 0,0-3 0,0 0 0,0 4 0,0-9 0,0 4 0,0 0 0,0-3 0,0 3 0,0-5 0,0 0 0,0 5 0,0-3 0,0 3 0,4-5 0,-3 1 0,6-1 0,-6 0 0,3 1 0,-1-1 0,-2 1 0,7-1 0,-3 1 0,-1-1 0,4-3 0,-7 2 0,10 1 0,-9 2 0,9 2 0,-6-7 0,3 2 0,-3-2 0,2 3 0,-2-3 0,3 2 0,1-2 0,-1 3 0,0-3 0,1 3 0,-1-4 0,1 1 0,-1 2 0,0-2 0,1 0 0,-1 2 0,1-2 0,-1-1 0,0 4 0,1-3 0,-1-1 0,9 8 0,-7-6 0,12 2 0,-13 0 0,9-3 0,-4 0 0,0 3 0,3-3 0,-3 4 0,5 0 0,0 0 0,-1 0 0,1-3 0,-1 2 0,1-3 0,0 4 0,-1 1 0,1-1 0,0 0 0,-1-4 0,1 4 0,-1-4 0,1 4 0,5-4 0,4 8 0,-2-7 0,1 7 0,-3-7 0,-4 2 0,4-3 0,0 5 0,-4-1 0,9-3 0,-9 2 0,9-2 0,-9 3 0,4-3 0,0 2 0,-4-7 0,4 8 0,-5-4 0,5 0 0,-4 4 0,4-8 0,-6 7 0,1-3 0,5 0 0,-4 4 0,17-4 0,-9 0 0,5 3 0,-9-7 0,0 8 0,-4-8 0,9 4 0,-9-1 0,10-3 0,-10 7 0,9-7 0,-4 3 0,6 1 0,-6-4 0,4 3 0,-3 1 0,4-4 0,1 8 0,0-8 0,-1 8 0,1-7 0,0 2 0,-1 1 0,1-4 0,-1 8 0,1-8 0,0 8 0,-6-8 0,4 4 0,-3-5 0,4 4 0,1-3 0,-6 4 0,5-5 0,-5 0 0,5 0 0,-4 0 0,3 0 0,-9 0 0,9 0 0,-3 0 0,-1 0 0,-1 0 0,0 0 0,-4 0 0,9 0 0,-9 0 0,4 0 0,0 0 0,9 0 0,0 0 0,1 0 0,-5-5 0,-4 0 0,6-1 0,0-3 0,-1 3 0,1-4 0,0 4 0,-1-3 0,1 4 0,-6-5 0,4 0 0,-3 0 0,4 4 0,-4-2 0,-2 2 0,0-3 0,-5-1 0,5 1 0,-5-1 0,-5 1 0,4 0 0,-9 1 0,9-2 0,-9 2 0,9-1 0,-9 0 0,9-4 0,-9 3 0,5-7 0,-1 7 0,-3-8 0,7 8 0,-6-8 0,6 4 0,-2-5 0,-1 5 0,3-3 0,-2 3 0,-1-5 0,4 5 0,-8-4 0,3 8 0,-4-3 0,0 0 0,-1 4 0,1-9 0,0 9 0,-4-4 0,-1 0 0,-1 3 0,-2-11 0,3 6 0,-4-7 0,0 8 0,4-4 0,-3 9 0,3-9 0,-4 9 0,0-9 0,0 8 0,0-7 0,0 7 0,0-2 0,0-1 0,0 3 0,0-3 0,0 5 0,0-5 0,0 3 0,0-3 0,0 5 0,0-1 0,0 1 0,0 0 0,-8-9 0,6 6 0,-9-5 0,2 7 0,-1 1 0,-3-1 0,5 0 0,-1 1 0,1-1 0,0 1 0,-1 0 0,5-5 0,-4 3 0,3-3 0,-3 5 0,0-1 0,-1 1 0,0-5 0,1 4 0,-1-9 0,0 9 0,0-9 0,0 9 0,0-9 0,-4 8 0,3-3 0,-3 4 0,5 1 0,-1-1 0,-3 1 0,2-1 0,-3 0 0,0-4 0,4 4 0,-9-5 0,9 6 0,-4-1 0,4 1 0,-4-1 0,4 0 0,-4 1 0,4 3 0,1-2 0,0 2 0,-5-4 0,3 1 0,-3-1 0,5 0 0,-5 1 0,0-5 0,-6 3 0,6-2 0,-5 3 0,9 0 0,-9 0 0,4 0 0,0 0 0,-3 0 0,7 0 0,-7 0 0,7 4 0,-7-3 0,7 3 0,-7-4 0,7 4 0,-3-2 0,0 6 0,4-3 0,-9 0 0,9 3 0,-9-8 0,9 8 0,-9-7 0,9 7 0,-9-7 0,9 3 0,-9 0 0,9-2 0,-4 6 0,-4-11 0,6 10 0,-10-10 0,12 11 0,-9-7 0,9 7 0,-9-8 0,4 8 0,0-7 0,-3 3 0,2 1 0,1-4 0,-3 7 0,3-7 0,0 3 0,-4 0 0,4-3 0,0 3 0,-3 0 0,3-2 0,-1 2 0,-2-4 0,3 4 0,0-3 0,-12 3 0,14-4 0,-13 0 0,15 4 0,-3 1 0,0 0 0,4 3 0,-4-7 0,0 7 0,3-6 0,-3 6 0,5-3 0,-5 0 0,4 3 0,-4-3 0,4 0 0,1 3 0,-1-3 0,1 1 0,0 2 0,-1-3 0,1 4 0,-1-4 0,1 3 0,0-2 0,-1 3 0,1 0 0,-1 0 0,1 0 0,-1 0 0,1 0 0,0 0 0,-1 0 0,1 0 0,-1 0 0,1 0 0,3-4 0,-2 3 0,2-3 0,-3 4 0,-1 0 0,1 0 0,0 0 0,3-4 0,-3 4 0,4-4 0,-5 4 0,1 0 0,0-4 0,-1 3 0,1-3 0,-1 4 0,1-3 0,0 2 0,-1-3 0,1 4 0,-1 0 0,5-4 0,-4 3 0,4-2 0,-5 3 0,1 0 0,-1 0 0,1 0 0,0 0 0,-1 0 0,1 0 0,-1 0 0,1 0 0,0 0 0,-1 0 0,1 0 0,-1 0 0,5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21T16:18:56.9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97,'49'0,"-3"0,-16 0,1 0,0 0,-1 0,1 0,0 0,-6 0,4 0,-9 0,4 0,-5 0,-1 0,-4 0,4 0,-4 0,5 0,3 0,-7 0,6 0,-7 0,0-4,4 3,0-2,1 3,-1 0,-1-5,-2 4,7-3,-3 4,-1 0,0-4,0 3,-3-3,9 4,-13 0,10 0,-3 0,2 0,-3 0,1-4,0 3,-3-3,6 4,-8 0,1 0,6 0,-9 0,14 0,-15 0,7 0,-1-4,-2 3,6-3,-3 4,-4 0,7-4,-6 4,3-4,2 4,-8 0,8-4,-6 3,4-3,0 4,4-4,-6 3,1-3,5 4,-10 0,9-4,-3 3,-6-2,9 3,-7 0,4-4,0 3,-1-3,1 4,0 0,0 0,0 0,0 0,-1 0,1 0,0 0,0-3,0 2,-1-3,1 4,0 0,0 0,0 0,-1 0,1 0,0 0,0 0,0 0,-1 0,1 0,0 0,0 0,0 0,-4 7,-1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21T16:19:00.1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56,'40'0,"-3"0,-23 0,10 0,-4 0,4 0,-5 0,0 0,-1-4,1 3,-1-4,1 5,0 0,-1 0,1 0,-1-4,1 3,0-3,-1 0,1 3,0-3,-1 4,1 0,-1-4,1 3,0-3,-1 4,6 0,-4 0,12 0,-6 0,3 0,-5 0,-6 0,1 0,-1 0,-4 0,4 0,-4 0,5 0,3 0,-2 0,2 0,-3 0,-5 0,3 0,-3 0,9 0,-8 0,6 0,-3 0,-3 0,6-5,-7 4,4-3,5 4,-8 0,6 0,-8 0,6 0,-2 0,-3 0,2 0,-2-4,3 4,0-4,0 4,0 0,-3 0,2 0,1 0,-3 0,6 0,-7 0,4 0,0 0,-1 0,1 0,0 4,0-4,0 4,-1-4,1 0,0 4,0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21T16:19:11.9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1,'40'0,"-1"0,-20 0,1 0,16 0,-15 0,15 0,-16 0,15 0,-8 0,4 0,-1 0,-5 0,6 0,-1 0,1 0,0 0,-1 0,1 0,-1 0,-4 0,3 0,-9 0,4 0,-5 0,-1 0,1 0,-5 0,3 0,-3 0,3 0,5 0,-8 0,2 0,0 0,-2 0,7 0,-4 0,-3 0,3 0,1 0,2 0,2 0,-3 0,-5 0,3 0,-3 0,5 0,5 0,-4 0,-1 0,-1 0,-4 0,4 0,1 0,-5 0,4 0,-1 0,-2 0,10 0,-14 0,5 0,0 0,-2 0,7 0,-4 0,-4 0,6 0,-5 0,3 0,3 0,-10 0,10 0,-4 0,-1 0,4 0,-6 0,4 0,0 0,0 0,-1 0,1 4,0 0,-4 1,3-1,1-1,-3-2,5 3,-6 0,1 0,-2 12,-12-1,-1 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21T16:19:15.8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0,'50'0,"3"0,-21 0,18 0,-10 0,11 0,-6 0,-1 0,1 0,-7 0,-1 0,-6 0,-1 0,1 0,-6 0,-1 0,-5 0,5 0,-4 0,-1 0,-2 0,-2 0,3 0,1 0,-5 0,3 0,-3 0,9 0,-8 0,6 0,-8 0,6 0,-2 0,-3 0,10 0,-13 0,10 0,-5 0,-5 0,9 0,-6 0,-1 0,8 0,-7 0,3 0,2 0,-9 0,10 0,-3 0,-3 0,5 0,-5 0,2 0,1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21T16:19:29.8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38,'58'0,"-10"0,2 0,-10 0,19 0,-6 0,7 0,0 0,8 0,-6 0,14 0,-14 0,6 0,-1 0,-5 0,6 0,-8 0,1 0,-1 0,0 0,-7 0,5 0,-12 0,6 0,-8 0,-5 0,4 0,-11 0,5 0,-12-4,4 3,-9-4,4 5,-5 0,-1 0,6 0,-4-4,4 3,-5-3,-1 4,9-4,-6 3,1-3,-4 4,-4 0,4 0,1 0,5 0,-4 0,4 0,0 0,-4 0,4-4,0 3,-4-3,4 4,-6 0,1 0,0 0,-1 0,1 0,-1 0,1 0,0 0,-1 0,6 0,-4 0,4 0,3 0,-11 0,10 0,-12 0,5 0,3 0,-3 0,4 0,-5 0,1 0,-5 0,4 0,-4 0,4 0,1 0,0 0,-1 0,1 0,-1 0,-4 3,4-2,-4 3,5-4,-1 0,-4 4,4-3,-4 2,5-3,-1 0,-4 0,4 5,-4-4,4 3,1-4,0 0,-5 0,3 0,-3 0,9 0,-8 0,6 0,-3 0,-3 0,10 0,-15 0,11 0,-3 0,-3 0,10 0,-14 0,10 0,-3 0,-3 0,10 0,-10 0,2 3,1-2,0 3,1-4,-1 0,0 0,-1 0,-2 0,7 4,-8-3,4 3,1-4,-1 0,1 0,0 0,-1 0,1 0,0 0,-1 0,1 0,-5 0,3 0,-3 0,5 0,3 0,-2 0,-2 0,-1 0,1 0,-3 0,6 0,-7 0,0 0,12 0,-14 0,14 0,-12 0,0 0,7 0,-6 0,3 0,-1 0,1 0,-3 0,6 0,-7 0,4 0,4 0,-3 0,-1 0,-1 0,-3 0,9 0,-4 0,4 0,-5 0,1 5,0-4,-1 3,1-4,-1 0,1 0,0 0,-1 0,1 0,-1 0,1 0,0 0,-5 0,3 0,-3 0,5 0,0 0,-1 0,1 0,-1 0,1 0,0 0,5 0,-4 0,4 0,-1 0,-3 0,10 0,-10 0,9 0,-9 0,9 0,-3 0,-1 0,4 0,-9 0,9 0,-9 0,4 0,0 0,-4 0,4 0,0 0,-4 0,4 0,-5 0,-1 0,1 0,-1 0,9 0,-6 0,6 0,-8 0,-1 0,1 0,-1 0,1 0,0 0,-1 0,-4 0,4 0,-4 0,8 0,-2 0,2 0,-8 0,4 0,-4 0,4 0,1 0,0 0,-1 0,1 0,5 0,-4 0,4 0,-10 0,3 0,-3 0,5 0,0 0,-5 0,3 0,-4 0,6 0,2 0,-6 3,2-2,0 3,-2-4,3 0,3 0,-6 0,3 0,3 4,-11-3,12 3,-8-4,0 0,11 0,-8 0,9 0,-7 0,0 0,-1 0,1 0,0 0,-5 0,3 0,-3 0,9 0,-8 0,6 0,-3 0,-3 0,6 0,-3 0,-3 0,10 0,-15 0,7 0,-1 0,-1 0,3 0,3 0,-10 0,9 0,-2 0,-4 0,7 0,-8 0,3 0,1 0,0 0,0 0,0 0,0 0,-1 0,1 0,0 0,0 0,0 0,-1 0,1 0,0 0,0 0,0 4,-1-3,1 3,0-4,0 0,0 0,-1 0,1 0,-4 17,0-12,3 12,-5-17,14 0,-15 0,11 0,-3 0,-3 0,10 0,-14 0,5 0,0 4,-2-3,7 2,-5-3,-2 0,5 0,-5 0,3 0,-1 4,-3-3,4 6,0-6,-4 3,6-4,-4 0,2 0,4 0,-10 4,14-3,-15 2,11-3,-7 0,0 0,6 5,-10-4,11 3,-8-4,5 4,-1-3,-4 3,4-4,-4 0,10 0,-9 0,2 0,0 0,-1 0,2 0,0 0,0 0,-2 0,5 0,-2 0,-4 0,11 0,-15 4,11-3,-3 2,-3-3,7 0,-5 4,-2-3,10 7,-14-7,10 3,-8-4,6 4,-2-3,-3 4,1-5,2 0,-3 0,6 3,-7-2,4 3,0 0,-4-3,6 2,-8 1,8-3,-6 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21T16:19:33.5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59,'56'0,"-5"0,-20 0,6 0,8 0,1 0,6 0,-1 0,2 0,7 0,-7 0,6 0,-13 0,5 0,1 0,-12 0,10 0,-12 0,13 0,-4 0,4 0,-7 0,1 0,-7 0,5 0,-4 0,-1 0,5 0,-11 0,11 0,-11 0,5 0,-7 0,1 0,6-4,-5 2,-1-3,-1 5,-5 0,0-4,5 3,-10-3,9 4,-9 0,9 0,-4 0,6 0,0 0,-1 0,7 0,-5 0,11 0,-4 0,-1 0,5 0,-5 0,0 0,-1 0,-6 0,-1 0,1 0,0 0,-1 0,1 0,0 0,-6 0,4 0,-3 0,-1 0,4 0,-9 0,9 0,-9 0,10 0,-10 0,9 0,-4 0,0-4,5 3,-10-3,9-1,-4 4,1-8,3 8,-4-3,6 0,-1 3,-4-4,3 5,-4 0,6 0,-6 0,5 0,-10 0,4 0,-1 0,-3 0,10 0,-2 0,3 0,-2 0,-6 0,1 0,-4 0,4 0,-5 0,-5 0,4 0,-4 0,8 0,-7 0,6 0,-8 0,6 0,-2 0,-3 0,5 0,-5 0,3 0,3 0,-10 0,10 0,-4 0,-1 0,4 0,-6 0,4 0,0 0,0 0,-1 0,1 0,0 0,0 0,0 0,-1 0,1 0,0 0,0 0,0 4,0-3,-1 2,-3 6,0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21T16:19:38.1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1,'58'0,"1"0,-21 0,7 0,6 0,2 0,8 0,-1 0,0 0,0 0,0 0,-7 0,-1 0,-1 0,-5 0,-1 0,-2 0,-10 0,3 0,1 0,-5 0,5 0,0 0,-5 0,5 0,-7 0,1 0,0 0,5 0,-3 0,3 0,-5 0,0 0,-1 0,1 0,-6 0,5 0,-11 0,5 0,0 0,-4 0,4 0,-5 0,5 0,-4 0,9 0,-4 0,1 0,17 0,-15 4,17-3,-15 8,7-3,-5 0,5 4,-6-9,-1 3,-4 1,3-4,-9 3,9-4,-9 0,9 0,-9 4,4-3,0 3,-4-4,4 0,-5 0,-1 0,9 4,-6-3,1 3,-4-4,-9 0,12 0,-2 4,0-3,2 3,-11-4,11 0,-7 0,4 0,-2 0,-3 3,4-2,-1 3,1-4,0 0,0 0,0 0,-1 0,1 0,0 0,0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21T16:19:42.4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83,'47'0,"4"0,2 0,-11 0,30 0,-30 0,24 0,-5 0,1 0,6 0,-8 0,-7 0,-1 0,-1 0,-5 0,-1 0,-2 0,-4 0,5 0,1 0,-1 0,1 0,-7 0,5 0,-11 0,5 0,-7 0,1 0,-6 0,5 0,-10 0,9 0,-9 0,4 0,-6 0,1 0,0 0,-1 0,-4 0,8 0,-7 0,2 0,5 0,-7-4,2 3,1-3,-4-1,5 4,-5-6,3 6,-3-7,5 7,-1-3,1-1,0 4,-1-3,1 0,-5 3,9-3,-8 0,9 3,-5-3,5 4,-4-4,4 3,-6-4,1 5,0-4,-5 3,3-3,1 4,-3 0,6 0,-3 0,-3 0,6 0,-3 0,2 0,-3 0,1 0,0 0,1 0,-1 0,3 0,-10 0,9 0,-7 0,4 0,0 0,0 0,-1 0,1 0,0 0,0 0,0 0,-1 0,1 0,0 0,0 0,0 0,0 0,-3 0,7 0,-11 0,11 0,-8 0,4 0,-1 0,1 0,0 0,0 0,0 0,-1 0,1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723A41-306F-EC4C-8915-287F9654E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54C449-27F9-6548-87F6-161A4AF63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6EB297-3938-C74F-8A4F-F6C663A59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88A40-2C23-6340-A811-68C6384CE61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B3FC8B-99B8-8A43-AC0C-2BE3AE044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9B2252-F095-7B4B-AF82-8240F77F2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7FF8-D870-E445-98C0-6D5B828DAC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936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05943D-76B3-B14C-B06B-A35D07DED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8D682DE-2C68-BE4C-B9F1-4625BB545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60CBA8-269D-1048-8B66-7CDF72B1B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88A40-2C23-6340-A811-68C6384CE61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A7AC05-63F7-D148-936C-B574D132A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231615-036C-484E-A51D-4D997AE4A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7FF8-D870-E445-98C0-6D5B828DAC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314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856831D-1A20-D14E-BC57-3438ED6C08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5352DD-85C2-2F4C-9AD2-022FF8CDE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4B1F76-D0CD-BE43-99EF-08D620582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88A40-2C23-6340-A811-68C6384CE61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E6A791-5120-AC49-95CA-26B037A7F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34F662-1EE5-AE46-A901-02D0F827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7FF8-D870-E445-98C0-6D5B828DAC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926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39A950-BA70-B340-B48E-F2DC3022C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2610B3-4A82-D64B-926B-0074EE84A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352A3F-C44F-CE4F-AD14-4CACDBE74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88A40-2C23-6340-A811-68C6384CE61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DE8155-CAEA-A841-97AD-3E43C9F9E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C99118-3B5F-1B43-8415-BFFD2D9EC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7FF8-D870-E445-98C0-6D5B828DAC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056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1CF148-E607-B546-8249-CCB4EDB93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CEA838-2D11-034B-87BC-800ACF0CD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CAC311-B695-254E-88C3-746BDA3EF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88A40-2C23-6340-A811-68C6384CE61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83453A-6F69-C440-AAFB-7C2331FA0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FCDA26-4274-BD47-BB28-B61C92E49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7FF8-D870-E445-98C0-6D5B828DAC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730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430AA7-75D1-274B-BCE5-F1823AB67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22856E-9D66-BD41-9537-38FC725BC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A86F31-D574-2749-82C2-754A0839E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EF003B-7CBC-3F44-B2DF-A2522C641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88A40-2C23-6340-A811-68C6384CE61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16FB0EB-43BF-9848-BC31-FF1EFDAE7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CC33B3-4896-F548-B7EE-3ACE7F985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7FF8-D870-E445-98C0-6D5B828DAC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17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2D6567-BD15-B74A-9DAD-5E1431C76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B0C4B3-81D4-3742-BEA4-37EE8E0A9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37D197F-45A6-F949-AE95-847D704F3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E4C593D-97E1-2F4C-9034-1DA63E1FF7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1DA12A6-2C89-6E43-A07E-726FD2B513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F600E7A-1D9A-864F-B34F-B1F5043D3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88A40-2C23-6340-A811-68C6384CE61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BC372A8-0973-6D41-A613-CD4DC0110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AEFFC53-9971-A046-9EBE-A66FEC07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7FF8-D870-E445-98C0-6D5B828DAC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914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2917DA-5B73-944D-B859-FDCBB293D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133D418-E08B-C444-9119-5BAA292D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88A40-2C23-6340-A811-68C6384CE61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BF5F2F-43CE-CB4F-9174-85B248AE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1DEA050-3FD9-3A47-9CA9-68B5B76E2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7FF8-D870-E445-98C0-6D5B828DAC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60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C1E6D5A-A2A0-7E4C-B2A2-6E1D999BB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88A40-2C23-6340-A811-68C6384CE61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4C90BB4-AB58-6240-B97C-8779005C9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40F985-A176-AA41-A2FA-F4B5E4750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7FF8-D870-E445-98C0-6D5B828DAC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077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EE9E6B-EE09-4640-9237-10E4E9E27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CE7AF6-5FBD-654C-A8F6-AFCF96EC8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B19249A-0536-9343-A9AA-ED8282176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FE7B3A-D622-0049-A088-A8C1D156E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88A40-2C23-6340-A811-68C6384CE61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3DF1C35-0297-3946-835E-09D2E6E30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1714CE-D21C-EF47-A669-5EA717711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7FF8-D870-E445-98C0-6D5B828DAC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58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C439CF-054A-DC4F-BB00-C51FE70D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918CA8F-B92A-1B45-80B2-ADFB644DAF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6A53C0B-D0F4-7345-ABA5-A081E2D18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A23822-E074-0B44-90D7-084F96F4D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88A40-2C23-6340-A811-68C6384CE61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A764485-C29F-0747-AD60-6B31CAC91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3CA066-C032-9E49-B101-E8692A19C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7FF8-D870-E445-98C0-6D5B828DAC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4046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AF86964-C847-0E4A-90C1-BDB461DC0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64BD32-0A08-CD4B-9AC8-A64B0846E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D9E6F-ADB1-3642-B40F-C81218840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88A40-2C23-6340-A811-68C6384CE61B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555334-1221-FA41-A412-31C80B504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508163-DBF2-D547-BEF9-6C8A7B0EF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27FF8-D870-E445-98C0-6D5B828DAC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7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explorers/coronavirus-data-explorer?zoomToSelection=true&amp;pickerSort=asc&amp;pickerMetric=location&amp;Interval=Cumulative&amp;Relative+to+Population=false&amp;Align+outbreaks=false&amp;country=~OWID_WRL&amp;Metric=Vaccine+doses" TargetMode="External"/><Relationship Id="rId2" Type="http://schemas.openxmlformats.org/officeDocument/2006/relationships/hyperlink" Target="https://ourworldindata.org/covid-vaccinations#what-share-of-the-population-has-received-at-least-one-dose-of-the-covid-19-vaccin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urworldindata.org/grapher/share-people-vaccinated-covid?country=High+income~Upper+middle+income~Lower+middle+income~Low+incom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3" Type="http://schemas.openxmlformats.org/officeDocument/2006/relationships/hyperlink" Target="https://fr.wikipedia.org/wiki/Peste" TargetMode="External"/><Relationship Id="rId7" Type="http://schemas.openxmlformats.org/officeDocument/2006/relationships/hyperlink" Target="https://fr.wikipedia.org/wiki/Typhus_exanth%C3%A9matique" TargetMode="External"/><Relationship Id="rId2" Type="http://schemas.openxmlformats.org/officeDocument/2006/relationships/hyperlink" Target="https://fr.wikipedia.org/wiki/Chol%C3%A9r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.wikipedia.org/wiki/Fi%C3%A8vre_r%C3%A9currente_mondiale" TargetMode="External"/><Relationship Id="rId5" Type="http://schemas.openxmlformats.org/officeDocument/2006/relationships/hyperlink" Target="https://fr.wikipedia.org/wiki/Variole" TargetMode="External"/><Relationship Id="rId4" Type="http://schemas.openxmlformats.org/officeDocument/2006/relationships/hyperlink" Target="https://fr.wikipedia.org/wiki/Fi%C3%A8vre_jaune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fr.euronews.com/2021/05/24/mettre-fin-a-la-pandemie-et-prevenir-les-prochaines-l-oms-veut-construire-le-monde-post-co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tiff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image" Target="../media/image1.tiff"/><Relationship Id="rId21" Type="http://schemas.openxmlformats.org/officeDocument/2006/relationships/customXml" Target="../ink/ink5.xml"/><Relationship Id="rId34" Type="http://schemas.openxmlformats.org/officeDocument/2006/relationships/image" Target="../media/image34.png"/><Relationship Id="rId7" Type="http://schemas.openxmlformats.org/officeDocument/2006/relationships/image" Target="../media/image16.tiff"/><Relationship Id="rId12" Type="http://schemas.openxmlformats.org/officeDocument/2006/relationships/image" Target="../media/image21.tiff"/><Relationship Id="rId17" Type="http://schemas.openxmlformats.org/officeDocument/2006/relationships/customXml" Target="../ink/ink3.xml"/><Relationship Id="rId25" Type="http://schemas.openxmlformats.org/officeDocument/2006/relationships/customXml" Target="../ink/ink7.xml"/><Relationship Id="rId33" Type="http://schemas.openxmlformats.org/officeDocument/2006/relationships/customXml" Target="../ink/ink10.xml"/><Relationship Id="rId2" Type="http://schemas.openxmlformats.org/officeDocument/2006/relationships/image" Target="../media/image12.tiff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29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11" Type="http://schemas.openxmlformats.org/officeDocument/2006/relationships/image" Target="../media/image20.tiff"/><Relationship Id="rId24" Type="http://schemas.openxmlformats.org/officeDocument/2006/relationships/image" Target="../media/image28.png"/><Relationship Id="rId32" Type="http://schemas.openxmlformats.org/officeDocument/2006/relationships/image" Target="../media/image33.tiff"/><Relationship Id="rId5" Type="http://schemas.openxmlformats.org/officeDocument/2006/relationships/image" Target="../media/image14.tiff"/><Relationship Id="rId15" Type="http://schemas.openxmlformats.org/officeDocument/2006/relationships/customXml" Target="../ink/ink2.xml"/><Relationship Id="rId23" Type="http://schemas.openxmlformats.org/officeDocument/2006/relationships/customXml" Target="../ink/ink6.xml"/><Relationship Id="rId28" Type="http://schemas.openxmlformats.org/officeDocument/2006/relationships/image" Target="../media/image30.png"/><Relationship Id="rId10" Type="http://schemas.openxmlformats.org/officeDocument/2006/relationships/image" Target="../media/image19.tiff"/><Relationship Id="rId19" Type="http://schemas.openxmlformats.org/officeDocument/2006/relationships/customXml" Target="../ink/ink4.xml"/><Relationship Id="rId31" Type="http://schemas.openxmlformats.org/officeDocument/2006/relationships/image" Target="../media/image32.tiff"/><Relationship Id="rId4" Type="http://schemas.openxmlformats.org/officeDocument/2006/relationships/image" Target="../media/image13.tiff"/><Relationship Id="rId9" Type="http://schemas.openxmlformats.org/officeDocument/2006/relationships/image" Target="../media/image18.tiff"/><Relationship Id="rId14" Type="http://schemas.openxmlformats.org/officeDocument/2006/relationships/image" Target="../media/image23.tiff"/><Relationship Id="rId22" Type="http://schemas.openxmlformats.org/officeDocument/2006/relationships/image" Target="../media/image27.png"/><Relationship Id="rId27" Type="http://schemas.openxmlformats.org/officeDocument/2006/relationships/customXml" Target="../ink/ink8.xml"/><Relationship Id="rId30" Type="http://schemas.openxmlformats.org/officeDocument/2006/relationships/image" Target="../media/image31.png"/><Relationship Id="rId8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BF392C6-2B4F-9345-9B27-78DAE8787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492" y="330003"/>
            <a:ext cx="4508500" cy="1803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6B7ABB-ED97-1943-BAFD-A2ACC0E57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509" y="1880898"/>
            <a:ext cx="3276600" cy="2463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78FF148-5A99-1348-A9DA-A91ECBC2B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902" y="2238491"/>
            <a:ext cx="4832195" cy="1078997"/>
          </a:xfrm>
        </p:spPr>
        <p:txBody>
          <a:bodyPr>
            <a:noAutofit/>
          </a:bodyPr>
          <a:lstStyle/>
          <a:p>
            <a:r>
              <a:rPr lang="fr-FR" sz="9600" b="1" dirty="0">
                <a:latin typeface="+mn-lt"/>
              </a:rPr>
              <a:t>L’OMS,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B416AC5-7051-094C-8215-58B1346BC7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9047" y="3453551"/>
            <a:ext cx="8965299" cy="885572"/>
          </a:xfrm>
        </p:spPr>
        <p:txBody>
          <a:bodyPr>
            <a:noAutofit/>
          </a:bodyPr>
          <a:lstStyle/>
          <a:p>
            <a:r>
              <a:rPr lang="fr-FR" sz="5400" b="1" dirty="0"/>
              <a:t>Cheval de Troie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D441EF8-C32E-414F-9710-8EECDFD8F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214" y="5119964"/>
            <a:ext cx="3963571" cy="16986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AD7BC1-178D-1A47-9676-D7D1EF1439C4}"/>
              </a:ext>
            </a:extLst>
          </p:cNvPr>
          <p:cNvSpPr/>
          <p:nvPr/>
        </p:nvSpPr>
        <p:spPr>
          <a:xfrm>
            <a:off x="1937569" y="4092754"/>
            <a:ext cx="87764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5400" b="1" dirty="0"/>
              <a:t>de la gouvernance mondiale ?</a:t>
            </a:r>
          </a:p>
        </p:txBody>
      </p:sp>
    </p:spTree>
    <p:extLst>
      <p:ext uri="{BB962C8B-B14F-4D97-AF65-F5344CB8AC3E}">
        <p14:creationId xmlns:p14="http://schemas.microsoft.com/office/powerpoint/2010/main" val="263693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C1AC37-FC30-1947-98FE-88F81A3C3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+mn-lt"/>
              </a:rPr>
              <a:t>COVAX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9F5EB4B-013B-D34A-941B-0BA047354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126" y="635611"/>
            <a:ext cx="3213100" cy="2527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4E2CD4-65D8-3C47-8707-15F5CF16610F}"/>
              </a:ext>
            </a:extLst>
          </p:cNvPr>
          <p:cNvSpPr/>
          <p:nvPr/>
        </p:nvSpPr>
        <p:spPr>
          <a:xfrm>
            <a:off x="3153506" y="4303455"/>
            <a:ext cx="70104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fr-CH" sz="2000" b="1" dirty="0">
                <a:latin typeface="Arial" panose="020B0604020202020204" pitchFamily="34" charset="0"/>
              </a:rPr>
              <a:t>Que propose le mécanisme COVAX ?</a:t>
            </a:r>
          </a:p>
          <a:p>
            <a:pPr fontAlgn="b"/>
            <a:endParaRPr lang="fr-CH" sz="2000" b="1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Fournir suffisamment de doses pour au moins 20 % de la population des pays d’ici fin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>
                <a:latin typeface="Arial" panose="020B0604020202020204" pitchFamily="34" charset="0"/>
              </a:rPr>
              <a:t>Gérer activement un éventail diversifié de vaccins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Distribuer les vaccins dès qu’ils sont disponibles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>
                <a:latin typeface="Arial" panose="020B0604020202020204" pitchFamily="34" charset="0"/>
              </a:rPr>
              <a:t>Mettre fin à la phase aiguë de la pandémie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Relancer les économies</a:t>
            </a:r>
            <a:endParaRPr lang="fr-CH" sz="2000" b="1" i="0" dirty="0"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C65660-0312-F64E-AA27-7E312DC20E07}"/>
              </a:ext>
            </a:extLst>
          </p:cNvPr>
          <p:cNvSpPr/>
          <p:nvPr/>
        </p:nvSpPr>
        <p:spPr>
          <a:xfrm>
            <a:off x="926122" y="3024196"/>
            <a:ext cx="106211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>
                <a:latin typeface="Arial" panose="020B0604020202020204" pitchFamily="34" charset="0"/>
              </a:rPr>
              <a:t>L'axe de travail vaccins de l’Accélérateur ACT, dirigé par </a:t>
            </a:r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</a:rPr>
              <a:t>le CEPI, l'Alliance GAVI et l’OMS</a:t>
            </a:r>
            <a:r>
              <a:rPr lang="fr-CH" dirty="0">
                <a:latin typeface="Arial" panose="020B0604020202020204" pitchFamily="34" charset="0"/>
              </a:rPr>
              <a:t>, permet d'accélérer la recherche d’un vaccin efficace dont tous les pays pourront bénéficier. </a:t>
            </a:r>
          </a:p>
          <a:p>
            <a:r>
              <a:rPr lang="fr-CH" dirty="0">
                <a:latin typeface="Arial" panose="020B0604020202020204" pitchFamily="34" charset="0"/>
              </a:rPr>
              <a:t>Parallèlement, cet axe de travail contribue au développement des capacités de fabrication et à l’achat de fournitures </a:t>
            </a:r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</a:rPr>
              <a:t>afin que 2 milliards de doses puissent être distribuées équitablement d’ici la fin 2021.</a:t>
            </a:r>
            <a:endParaRPr lang="fr-FR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7775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C1AC37-FC30-1947-98FE-88F81A3C3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latin typeface="+mn-lt"/>
              </a:rPr>
              <a:t>ourworldindata.org</a:t>
            </a:r>
            <a:endParaRPr lang="fr-FR" b="1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18A9D4-BA62-674D-A343-A1540079BF51}"/>
              </a:ext>
            </a:extLst>
          </p:cNvPr>
          <p:cNvSpPr/>
          <p:nvPr/>
        </p:nvSpPr>
        <p:spPr>
          <a:xfrm>
            <a:off x="627185" y="2459504"/>
            <a:ext cx="1135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highlight>
                  <a:srgbClr val="FFFF00"/>
                </a:highlight>
                <a:latin typeface="Lato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48,1%</a:t>
            </a:r>
            <a:r>
              <a:rPr lang="fr-CH" sz="2400" dirty="0">
                <a:highlight>
                  <a:srgbClr val="FFFF00"/>
                </a:highlight>
                <a:latin typeface="Lato" panose="020F0502020204030204" pitchFamily="34" charset="0"/>
              </a:rPr>
              <a:t> de la population mondiale a reçu au moins une dose d'un vaccin COVID-19. </a:t>
            </a:r>
          </a:p>
          <a:p>
            <a:r>
              <a:rPr lang="fr-CH" sz="2400" b="1" dirty="0">
                <a:highlight>
                  <a:srgbClr val="FFFF00"/>
                </a:highlight>
                <a:latin typeface="Lato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6,76 milliards de doses</a:t>
            </a:r>
            <a:r>
              <a:rPr lang="fr-CH" sz="2400" b="1" dirty="0">
                <a:highlight>
                  <a:srgbClr val="FFFF00"/>
                </a:highlight>
                <a:latin typeface="Lato" panose="020F0502020204030204" pitchFamily="34" charset="0"/>
              </a:rPr>
              <a:t> </a:t>
            </a:r>
            <a:r>
              <a:rPr lang="fr-CH" sz="2400" dirty="0">
                <a:highlight>
                  <a:srgbClr val="FFFF00"/>
                </a:highlight>
                <a:latin typeface="Lato" panose="020F0502020204030204" pitchFamily="34" charset="0"/>
              </a:rPr>
              <a:t>ont été administrées dans le monde. </a:t>
            </a:r>
          </a:p>
          <a:p>
            <a:r>
              <a:rPr lang="fr-CH" sz="2400" dirty="0">
                <a:latin typeface="Lato" panose="020F0502020204030204" pitchFamily="34" charset="0"/>
              </a:rPr>
              <a:t>Seulement</a:t>
            </a:r>
            <a:r>
              <a:rPr lang="fr-CH" sz="2400" b="1" dirty="0">
                <a:latin typeface="Lato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fr-CH" sz="2400" b="1" dirty="0">
                <a:highlight>
                  <a:srgbClr val="FFFF00"/>
                </a:highlight>
                <a:latin typeface="Lato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2,9 %</a:t>
            </a:r>
            <a:r>
              <a:rPr lang="fr-CH" sz="2400" dirty="0">
                <a:highlight>
                  <a:srgbClr val="FFFF00"/>
                </a:highlight>
                <a:latin typeface="Lato" panose="020F0502020204030204" pitchFamily="34" charset="0"/>
              </a:rPr>
              <a:t>  des habitants des pays à faible revenu ont reçu au moins une dose.</a:t>
            </a:r>
            <a:endParaRPr lang="fr-CH" sz="2400" b="0" i="0" dirty="0">
              <a:effectLst/>
              <a:highlight>
                <a:srgbClr val="FFFF00"/>
              </a:highlight>
              <a:latin typeface="Lat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123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F943892-7D32-FA4D-ADC3-2C524E8F9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816" y="1319275"/>
            <a:ext cx="4859215" cy="485921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6DB1A17-1259-504A-A0DE-44C10F17C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311"/>
            <a:ext cx="10515600" cy="1325563"/>
          </a:xfrm>
        </p:spPr>
        <p:txBody>
          <a:bodyPr/>
          <a:lstStyle/>
          <a:p>
            <a:pPr algn="ctr"/>
            <a:r>
              <a:rPr lang="fr-FR" b="1" dirty="0">
                <a:latin typeface="+mn-lt"/>
              </a:rPr>
              <a:t>Le programme ACT</a:t>
            </a:r>
            <a:br>
              <a:rPr lang="fr-FR" dirty="0">
                <a:latin typeface="+mn-lt"/>
              </a:rPr>
            </a:br>
            <a:r>
              <a:rPr lang="fr-FR" sz="3600" dirty="0">
                <a:latin typeface="+mn-lt"/>
              </a:rPr>
              <a:t>(Access/</a:t>
            </a:r>
            <a:r>
              <a:rPr lang="fr-FR" sz="3600" dirty="0" err="1">
                <a:latin typeface="+mn-lt"/>
              </a:rPr>
              <a:t>accelerator</a:t>
            </a:r>
            <a:r>
              <a:rPr lang="fr-FR" sz="3600" dirty="0">
                <a:latin typeface="+mn-lt"/>
              </a:rPr>
              <a:t> to </a:t>
            </a:r>
            <a:r>
              <a:rPr lang="fr-FR" sz="3600" dirty="0" err="1">
                <a:latin typeface="+mn-lt"/>
              </a:rPr>
              <a:t>Covid</a:t>
            </a:r>
            <a:r>
              <a:rPr lang="fr-FR" sz="3600" dirty="0">
                <a:latin typeface="+mn-lt"/>
              </a:rPr>
              <a:t> Tools)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078649-9E02-5843-A75A-A573FD5C1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470" y="1510428"/>
            <a:ext cx="5313484" cy="12881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8247D9-38B3-6C41-9686-D63F4F02C530}"/>
              </a:ext>
            </a:extLst>
          </p:cNvPr>
          <p:cNvSpPr/>
          <p:nvPr/>
        </p:nvSpPr>
        <p:spPr>
          <a:xfrm>
            <a:off x="550985" y="2942459"/>
            <a:ext cx="6928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latin typeface="Arial" panose="020B0604020202020204" pitchFamily="34" charset="0"/>
              </a:rPr>
              <a:t>« Personne ne sera en sécurité </a:t>
            </a:r>
          </a:p>
          <a:p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</a:rPr>
              <a:t>tant que tout le monde entier ne le sera pas. »</a:t>
            </a:r>
            <a:endParaRPr lang="fr-FR" sz="2400" dirty="0">
              <a:highlight>
                <a:srgbClr val="FFFF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F56CC9-B140-A54F-BF10-80BF7DDB4EF6}"/>
              </a:ext>
            </a:extLst>
          </p:cNvPr>
          <p:cNvSpPr/>
          <p:nvPr/>
        </p:nvSpPr>
        <p:spPr>
          <a:xfrm>
            <a:off x="550985" y="399829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b="1" dirty="0">
                <a:latin typeface="Arial" panose="020B0604020202020204" pitchFamily="34" charset="0"/>
              </a:rPr>
              <a:t>Lancé fin avril 2020, le dispositif pour accélérer l'accès aux outils de lutte contre la COVID-19 (Accélérateur ACT) </a:t>
            </a:r>
            <a:r>
              <a:rPr lang="fr-CH" b="1" dirty="0">
                <a:latin typeface="inherit"/>
              </a:rPr>
              <a:t>est une nouvelle collaboration mondiale novatrice visant à </a:t>
            </a:r>
            <a:r>
              <a:rPr lang="fr-CH" b="1" dirty="0">
                <a:highlight>
                  <a:srgbClr val="FFFF00"/>
                </a:highlight>
                <a:latin typeface="inherit"/>
              </a:rPr>
              <a:t>accélérer la mise au point et la production de produits de diagnostic, de traitements et de vaccins contre la COVID-19 et à en assurer un accès équitable.</a:t>
            </a:r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2E0720-0B08-3445-813E-8B58BFEB1536}"/>
              </a:ext>
            </a:extLst>
          </p:cNvPr>
          <p:cNvSpPr/>
          <p:nvPr/>
        </p:nvSpPr>
        <p:spPr>
          <a:xfrm>
            <a:off x="656492" y="5927981"/>
            <a:ext cx="11213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>
                <a:latin typeface="Arial" panose="020B0604020202020204" pitchFamily="34" charset="0"/>
              </a:rPr>
              <a:t>… lors d’un événement </a:t>
            </a:r>
            <a:r>
              <a:rPr lang="fr-CH" dirty="0" err="1">
                <a:latin typeface="Arial" panose="020B0604020202020204" pitchFamily="34" charset="0"/>
              </a:rPr>
              <a:t>coorganisé</a:t>
            </a:r>
            <a:r>
              <a:rPr lang="fr-CH" dirty="0">
                <a:latin typeface="Arial" panose="020B0604020202020204" pitchFamily="34" charset="0"/>
              </a:rPr>
              <a:t> par </a:t>
            </a:r>
            <a:r>
              <a:rPr lang="fr-CH" b="1" dirty="0">
                <a:latin typeface="Arial" panose="020B0604020202020204" pitchFamily="34" charset="0"/>
              </a:rPr>
              <a:t>le Directeur général de l’OMS, le Président français, la Présidente de la Commission européenne, et la Fondation Bill &amp; et Melinda Gates.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67034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FD3951C7-84CA-9440-B708-F190959D11C5}"/>
              </a:ext>
            </a:extLst>
          </p:cNvPr>
          <p:cNvSpPr txBox="1">
            <a:spLocks/>
          </p:cNvSpPr>
          <p:nvPr/>
        </p:nvSpPr>
        <p:spPr>
          <a:xfrm>
            <a:off x="838200" y="4048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>
                <a:latin typeface="+mn-lt"/>
              </a:rPr>
              <a:t>L’Assemblée mondiale de la santé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CA4BCB-6B29-F745-9DB5-09E7D4548141}"/>
              </a:ext>
            </a:extLst>
          </p:cNvPr>
          <p:cNvSpPr/>
          <p:nvPr/>
        </p:nvSpPr>
        <p:spPr>
          <a:xfrm>
            <a:off x="461411" y="2687600"/>
            <a:ext cx="385778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</a:rPr>
              <a:t>L'Assemblée mondiale de la Santé est l'organe décisionnel suprême de l'OMS. </a:t>
            </a:r>
          </a:p>
          <a:p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Elle se réunit généralement à Genève (Suisse) en mai</a:t>
            </a:r>
            <a:r>
              <a:rPr lang="fr-CH" sz="2000" b="1" dirty="0">
                <a:latin typeface="Arial" panose="020B0604020202020204" pitchFamily="34" charset="0"/>
              </a:rPr>
              <a:t>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chaque année</a:t>
            </a:r>
            <a:r>
              <a:rPr lang="fr-CH" sz="2000" b="1" dirty="0">
                <a:latin typeface="Arial" panose="020B0604020202020204" pitchFamily="34" charset="0"/>
              </a:rPr>
              <a:t> </a:t>
            </a:r>
            <a:r>
              <a:rPr lang="fr-CH" sz="2000" dirty="0">
                <a:latin typeface="Arial" panose="020B0604020202020204" pitchFamily="34" charset="0"/>
              </a:rPr>
              <a:t>et des délégations de ses États Membres y assistent.</a:t>
            </a:r>
          </a:p>
          <a:p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Sa principale fonction consiste à arrêter la politique de l'Organisation. </a:t>
            </a:r>
            <a:endParaRPr lang="fr-CH" sz="2000" b="1" i="0" dirty="0"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72134F-439B-134F-B537-F019EE311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182" y="1331173"/>
            <a:ext cx="3519183" cy="140767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B27AA16-4922-E947-ABAC-C60D842F5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690" y="2975259"/>
            <a:ext cx="7872803" cy="34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372134F-439B-134F-B537-F019EE311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2" y="1033550"/>
            <a:ext cx="3519183" cy="1407673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D3951C7-84CA-9440-B708-F190959D11C5}"/>
              </a:ext>
            </a:extLst>
          </p:cNvPr>
          <p:cNvSpPr txBox="1">
            <a:spLocks/>
          </p:cNvSpPr>
          <p:nvPr/>
        </p:nvSpPr>
        <p:spPr>
          <a:xfrm>
            <a:off x="578222" y="404866"/>
            <a:ext cx="11035555" cy="1407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>
                <a:latin typeface="+mn-lt"/>
              </a:rPr>
              <a:t>74</a:t>
            </a:r>
            <a:r>
              <a:rPr lang="fr-FR" sz="5400" b="1" baseline="30000" dirty="0">
                <a:latin typeface="+mn-lt"/>
              </a:rPr>
              <a:t>ème</a:t>
            </a:r>
            <a:r>
              <a:rPr lang="fr-FR" sz="5400" b="1" dirty="0">
                <a:latin typeface="+mn-lt"/>
              </a:rPr>
              <a:t> Assemblée mondiale de la santé </a:t>
            </a:r>
            <a:r>
              <a:rPr lang="fr-FR" sz="3500" b="1" dirty="0">
                <a:latin typeface="+mn-lt"/>
              </a:rPr>
              <a:t>(24 mai – 1</a:t>
            </a:r>
            <a:r>
              <a:rPr lang="fr-FR" sz="3500" b="1" baseline="30000" dirty="0">
                <a:latin typeface="+mn-lt"/>
              </a:rPr>
              <a:t>er</a:t>
            </a:r>
            <a:r>
              <a:rPr lang="fr-FR" sz="3500" b="1" dirty="0">
                <a:latin typeface="+mn-lt"/>
              </a:rPr>
              <a:t> juin 2021)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54CB04-A0F1-244F-922A-B41160FDA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67" y="3069908"/>
            <a:ext cx="8338088" cy="34929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11A669E-0611-2C4F-8A96-5A16C06F9B6E}"/>
              </a:ext>
            </a:extLst>
          </p:cNvPr>
          <p:cNvSpPr txBox="1"/>
          <p:nvPr/>
        </p:nvSpPr>
        <p:spPr>
          <a:xfrm>
            <a:off x="318245" y="2333685"/>
            <a:ext cx="32174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>
                <a:highlight>
                  <a:srgbClr val="FFFF00"/>
                </a:highlight>
              </a:rPr>
              <a:t>L’Assemblée mondiale de la Santé a adopté cette année plus de 30 résolutions et décisions </a:t>
            </a:r>
            <a:r>
              <a:rPr lang="fr-CH" b="1" dirty="0"/>
              <a:t>dans différents domaines de la santé publique</a:t>
            </a:r>
            <a:r>
              <a:rPr lang="fr-CH" dirty="0"/>
              <a:t> : diabète, handicap, moyens de mettre fin à la violence à l’égard des enfants, soins oculaires, VIH, hépatite et infections sexuellement transmissibles, production locale de médicaments, paludisme, maladies tropicales négligées, maladies non transmissibles, soins infirmiers et obstétricaux, santé bucco-dentaire, 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0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372134F-439B-134F-B537-F019EE311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2" y="1033550"/>
            <a:ext cx="3519183" cy="1407673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D3951C7-84CA-9440-B708-F190959D11C5}"/>
              </a:ext>
            </a:extLst>
          </p:cNvPr>
          <p:cNvSpPr txBox="1">
            <a:spLocks/>
          </p:cNvSpPr>
          <p:nvPr/>
        </p:nvSpPr>
        <p:spPr>
          <a:xfrm>
            <a:off x="578222" y="404866"/>
            <a:ext cx="11035555" cy="1407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>
                <a:latin typeface="+mn-lt"/>
              </a:rPr>
              <a:t>74</a:t>
            </a:r>
            <a:r>
              <a:rPr lang="fr-FR" sz="5400" b="1" baseline="30000" dirty="0">
                <a:latin typeface="+mn-lt"/>
              </a:rPr>
              <a:t>ème</a:t>
            </a:r>
            <a:r>
              <a:rPr lang="fr-FR" sz="5400" b="1" dirty="0">
                <a:latin typeface="+mn-lt"/>
              </a:rPr>
              <a:t> Assemblée mondiale de la santé </a:t>
            </a:r>
            <a:r>
              <a:rPr lang="fr-FR" sz="3500" b="1" dirty="0">
                <a:latin typeface="+mn-lt"/>
              </a:rPr>
              <a:t>(24 mai – 1</a:t>
            </a:r>
            <a:r>
              <a:rPr lang="fr-FR" sz="3500" b="1" baseline="30000" dirty="0">
                <a:latin typeface="+mn-lt"/>
              </a:rPr>
              <a:t>er</a:t>
            </a:r>
            <a:r>
              <a:rPr lang="fr-FR" sz="3500" b="1" dirty="0">
                <a:latin typeface="+mn-lt"/>
              </a:rPr>
              <a:t> juin 2021)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FD0EEF-B241-2F44-91C1-DF444E9EC336}"/>
              </a:ext>
            </a:extLst>
          </p:cNvPr>
          <p:cNvSpPr/>
          <p:nvPr/>
        </p:nvSpPr>
        <p:spPr>
          <a:xfrm>
            <a:off x="1064902" y="4106385"/>
            <a:ext cx="107913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</a:rPr>
              <a:t>Le Directeur général de l’OMS, le D</a:t>
            </a:r>
            <a:r>
              <a:rPr lang="fr-CH" sz="2000" baseline="30000" dirty="0">
                <a:latin typeface="Arial" panose="020B0604020202020204" pitchFamily="34" charset="0"/>
              </a:rPr>
              <a:t>r</a:t>
            </a:r>
            <a:r>
              <a:rPr lang="fr-CH" sz="2000" dirty="0">
                <a:latin typeface="Arial" panose="020B0604020202020204" pitchFamily="34" charset="0"/>
              </a:rPr>
              <a:t> </a:t>
            </a:r>
            <a:r>
              <a:rPr lang="fr-CH" sz="2000" dirty="0" err="1">
                <a:latin typeface="Arial" panose="020B0604020202020204" pitchFamily="34" charset="0"/>
              </a:rPr>
              <a:t>Tedros</a:t>
            </a:r>
            <a:r>
              <a:rPr lang="fr-CH" sz="2000" dirty="0">
                <a:latin typeface="Arial" panose="020B0604020202020204" pitchFamily="34" charset="0"/>
              </a:rPr>
              <a:t> </a:t>
            </a:r>
            <a:r>
              <a:rPr lang="fr-CH" sz="2000" dirty="0" err="1">
                <a:latin typeface="Arial" panose="020B0604020202020204" pitchFamily="34" charset="0"/>
              </a:rPr>
              <a:t>Adhanom</a:t>
            </a:r>
            <a:r>
              <a:rPr lang="fr-CH" sz="2000" dirty="0">
                <a:latin typeface="Arial" panose="020B0604020202020204" pitchFamily="34" charset="0"/>
              </a:rPr>
              <a:t> </a:t>
            </a:r>
            <a:r>
              <a:rPr lang="fr-CH" sz="2000" dirty="0" err="1">
                <a:latin typeface="Arial" panose="020B0604020202020204" pitchFamily="34" charset="0"/>
              </a:rPr>
              <a:t>Ghebreyesus</a:t>
            </a:r>
            <a:r>
              <a:rPr lang="fr-CH" sz="2000" dirty="0">
                <a:latin typeface="Arial" panose="020B0604020202020204" pitchFamily="34" charset="0"/>
              </a:rPr>
              <a:t>, a rappelé que le thème de cette Assemblée était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« Mettre fin à cette pandémie, prévenir la suivante : bâtir ensemble un monde en meilleure santé, plus sûr et plus juste »</a:t>
            </a:r>
            <a:r>
              <a:rPr lang="fr-CH" sz="2000" dirty="0">
                <a:latin typeface="Arial" panose="020B0604020202020204" pitchFamily="34" charset="0"/>
              </a:rPr>
              <a:t>. </a:t>
            </a:r>
          </a:p>
          <a:p>
            <a:r>
              <a:rPr lang="fr-CH" sz="2000" dirty="0">
                <a:latin typeface="Arial" panose="020B0604020202020204" pitchFamily="34" charset="0"/>
              </a:rPr>
              <a:t>« La baisse du nombre de cas et de décès à l’échelle mondiale est encourageante, </a:t>
            </a:r>
            <a:r>
              <a:rPr lang="fr-CH" sz="2000" b="1" dirty="0">
                <a:latin typeface="Arial" panose="020B0604020202020204" pitchFamily="34" charset="0"/>
              </a:rPr>
              <a:t>mais ce serait une erreur monumentale pour un pays quel qu’il soit de penser qu’il n’y a plus de danger</a:t>
            </a:r>
            <a:r>
              <a:rPr lang="fr-CH" sz="2000" dirty="0">
                <a:latin typeface="Arial" panose="020B0604020202020204" pitchFamily="34" charset="0"/>
              </a:rPr>
              <a:t> », </a:t>
            </a:r>
            <a:r>
              <a:rPr lang="fr-CH" sz="2000" dirty="0" err="1">
                <a:latin typeface="Arial" panose="020B0604020202020204" pitchFamily="34" charset="0"/>
              </a:rPr>
              <a:t>a-t-il</a:t>
            </a:r>
            <a:r>
              <a:rPr lang="fr-CH" sz="2000" dirty="0">
                <a:latin typeface="Arial" panose="020B0604020202020204" pitchFamily="34" charset="0"/>
              </a:rPr>
              <a:t> déclaré, exhortant les pays à aider à atteindre les cibles tendant à ce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qu’au moins 10 % de la population de tous les pays soit vaccinée d’ici la fin du mois de septembre</a:t>
            </a:r>
            <a:r>
              <a:rPr lang="fr-CH" sz="2000" dirty="0">
                <a:latin typeface="Arial" panose="020B0604020202020204" pitchFamily="34" charset="0"/>
              </a:rPr>
              <a:t>, puis au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moins 30 % d’ici la fin de l’année.</a:t>
            </a:r>
            <a:endParaRPr lang="fr-FR" sz="2000" b="1" dirty="0">
              <a:highlight>
                <a:srgbClr val="FFFF00"/>
              </a:highlight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176CEBB-FE77-2D49-B9BA-9AE3DB2E0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597" y="1877283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5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372134F-439B-134F-B537-F019EE311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2" y="1033550"/>
            <a:ext cx="3519183" cy="1407673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D3951C7-84CA-9440-B708-F190959D11C5}"/>
              </a:ext>
            </a:extLst>
          </p:cNvPr>
          <p:cNvSpPr txBox="1">
            <a:spLocks/>
          </p:cNvSpPr>
          <p:nvPr/>
        </p:nvSpPr>
        <p:spPr>
          <a:xfrm>
            <a:off x="578222" y="404866"/>
            <a:ext cx="11035555" cy="1407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>
                <a:latin typeface="+mn-lt"/>
              </a:rPr>
              <a:t>74</a:t>
            </a:r>
            <a:r>
              <a:rPr lang="fr-FR" sz="5400" b="1" baseline="30000" dirty="0">
                <a:latin typeface="+mn-lt"/>
              </a:rPr>
              <a:t>ème</a:t>
            </a:r>
            <a:r>
              <a:rPr lang="fr-FR" sz="5400" b="1" dirty="0">
                <a:latin typeface="+mn-lt"/>
              </a:rPr>
              <a:t> Assemblée mondiale de la santé </a:t>
            </a:r>
            <a:r>
              <a:rPr lang="fr-FR" sz="3500" b="1" dirty="0">
                <a:latin typeface="+mn-lt"/>
              </a:rPr>
              <a:t>(24 mai – 1</a:t>
            </a:r>
            <a:r>
              <a:rPr lang="fr-FR" sz="3500" b="1" baseline="30000" dirty="0">
                <a:latin typeface="+mn-lt"/>
              </a:rPr>
              <a:t>er</a:t>
            </a:r>
            <a:r>
              <a:rPr lang="fr-FR" sz="3500" b="1" dirty="0">
                <a:latin typeface="+mn-lt"/>
              </a:rPr>
              <a:t> juin 2021)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2DEBED-B648-9E4D-BFFE-75CB3ACF9D8A}"/>
              </a:ext>
            </a:extLst>
          </p:cNvPr>
          <p:cNvSpPr/>
          <p:nvPr/>
        </p:nvSpPr>
        <p:spPr>
          <a:xfrm>
            <a:off x="1868890" y="4282428"/>
            <a:ext cx="927596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200" b="1" dirty="0">
                <a:highlight>
                  <a:srgbClr val="FFFF00"/>
                </a:highlight>
                <a:latin typeface="Arial" panose="020B0604020202020204" pitchFamily="34" charset="0"/>
              </a:rPr>
              <a:t>« Les vulnérabilités qui ont permis à une petite flambée épidémique de devenir une pandémie ne disparaîtront pas.»</a:t>
            </a:r>
          </a:p>
          <a:p>
            <a:endParaRPr lang="fr-CH" b="1" dirty="0">
              <a:highlight>
                <a:srgbClr val="FFFF00"/>
              </a:highlight>
              <a:latin typeface="Arial" panose="020B0604020202020204" pitchFamily="34" charset="0"/>
            </a:endParaRPr>
          </a:p>
          <a:p>
            <a:r>
              <a:rPr lang="fr-CH" sz="2400" dirty="0">
                <a:latin typeface="Arial" panose="020B0604020202020204" pitchFamily="34" charset="0"/>
              </a:rPr>
              <a:t>« Voilà pourquoi je pense que </a:t>
            </a:r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</a:rPr>
              <a:t>la recommandation qui fera le plus pour renforcer aussi bien l’OMS que la sécurité sanitaire mondiale est celle qui prône l’adoption </a:t>
            </a:r>
            <a:r>
              <a:rPr lang="fr-CH" sz="2400" b="1" u="sng" dirty="0">
                <a:highlight>
                  <a:srgbClr val="FFFF00"/>
                </a:highlight>
                <a:latin typeface="Arial" panose="020B0604020202020204" pitchFamily="34" charset="0"/>
              </a:rPr>
              <a:t>d’un traité sur la préparation et la riposte aux pandémies </a:t>
            </a:r>
            <a:r>
              <a:rPr lang="fr-CH" dirty="0">
                <a:latin typeface="Arial" panose="020B0604020202020204" pitchFamily="34" charset="0"/>
              </a:rPr>
              <a:t>».</a:t>
            </a:r>
            <a:endParaRPr lang="fr-CH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51ED48-2077-9543-8A82-DFCB73742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749" y="1812539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3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DB1A17-1259-504A-A0DE-44C10F17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+mn-lt"/>
              </a:rPr>
              <a:t>Un nouveau traité contre les pandémies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186CDA-F4BC-564B-AEE3-4575863A6BA0}"/>
              </a:ext>
            </a:extLst>
          </p:cNvPr>
          <p:cNvSpPr/>
          <p:nvPr/>
        </p:nvSpPr>
        <p:spPr>
          <a:xfrm>
            <a:off x="709697" y="2680697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2000" b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Les dirigeants d'une vingtaine de pays, le président du Conseil européen et le patron de l'OMS appellent à élaborer un "traité international sur les pandémies" face aux futures crises sanitaires.</a:t>
            </a:r>
            <a:endParaRPr lang="fr-FR" sz="20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4E4FA80-8D17-E64A-8031-8514BB09F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2185397"/>
            <a:ext cx="1562100" cy="3302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D8912A-74F5-4845-B0F3-F775BB963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03959"/>
            <a:ext cx="736600" cy="4953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63E333-81BE-774D-B113-72BC7EE21862}"/>
              </a:ext>
            </a:extLst>
          </p:cNvPr>
          <p:cNvSpPr/>
          <p:nvPr/>
        </p:nvSpPr>
        <p:spPr>
          <a:xfrm>
            <a:off x="709697" y="4419582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 proposition est présentée dans une tribune signée par les dirigeants de pays répartis sur les cinq continents, dont le président </a:t>
            </a:r>
            <a:r>
              <a:rPr lang="fr-CH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Emmanuel Macron</a:t>
            </a:r>
            <a:r>
              <a:rPr lang="fr-CH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chancelière allemande </a:t>
            </a:r>
            <a:r>
              <a:rPr lang="fr-CH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Angela Merkel</a:t>
            </a:r>
            <a:r>
              <a:rPr lang="fr-CH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 Premier ministre britannique </a:t>
            </a:r>
            <a:r>
              <a:rPr lang="fr-CH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Boris Johnson</a:t>
            </a:r>
            <a:r>
              <a:rPr lang="fr-CH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ou encore les présidents </a:t>
            </a:r>
            <a:r>
              <a:rPr lang="fr-CH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sud-coréen</a:t>
            </a:r>
            <a:r>
              <a:rPr lang="fr-CH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sud-africain</a:t>
            </a:r>
            <a:r>
              <a:rPr lang="fr-CH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indonésien</a:t>
            </a:r>
            <a:r>
              <a:rPr lang="fr-CH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CH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chilien</a:t>
            </a:r>
            <a:r>
              <a:rPr lang="fr-CH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B3958D-DB7A-4741-B0A9-6E75ABAFBD0B}"/>
              </a:ext>
            </a:extLst>
          </p:cNvPr>
          <p:cNvSpPr/>
          <p:nvPr/>
        </p:nvSpPr>
        <p:spPr>
          <a:xfrm>
            <a:off x="6675246" y="2573028"/>
            <a:ext cx="540826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« Il y aura d'autres pandémies et d'autres situations d'urgence sanitaire de grande ampleur.» </a:t>
            </a:r>
          </a:p>
          <a:p>
            <a:r>
              <a:rPr lang="fr-CH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 gouvernement ni aucun organisme multilatéral ne peut, </a:t>
            </a:r>
            <a:r>
              <a:rPr lang="fr-CH" sz="2000" b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seul</a:t>
            </a:r>
            <a:r>
              <a:rPr lang="fr-CH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faire face à cette menace"</a:t>
            </a:r>
            <a:r>
              <a:rPr lang="fr-CH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insiste la tribune.</a:t>
            </a:r>
          </a:p>
          <a:p>
            <a:r>
              <a:rPr lang="fr-CH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président du Conseil européen </a:t>
            </a:r>
            <a:r>
              <a:rPr lang="fr-CH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 Michel</a:t>
            </a:r>
            <a:r>
              <a:rPr lang="fr-CH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le patron de l’OMS </a:t>
            </a:r>
            <a:r>
              <a:rPr lang="fr-CH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Tedros</a:t>
            </a:r>
            <a:r>
              <a:rPr lang="fr-CH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Adhanom</a:t>
            </a:r>
            <a:r>
              <a:rPr lang="fr-CH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Ghebreyesus</a:t>
            </a:r>
            <a:r>
              <a:rPr lang="fr-CH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présenteront mardi (30.03) devant la presse ce projet de traité, </a:t>
            </a:r>
            <a:r>
              <a:rPr lang="fr-CH" sz="2000" b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qui pourrait se fonder sur le "Règlement sanitaire international"</a:t>
            </a:r>
            <a:r>
              <a:rPr lang="fr-CH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 instrument juridique adopté en </a:t>
            </a:r>
            <a:r>
              <a:rPr lang="fr-CH" sz="2000" b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r>
              <a:rPr lang="fr-CH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CH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63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DB1A17-1259-504A-A0DE-44C10F17C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453" y="375641"/>
            <a:ext cx="10515600" cy="1325563"/>
          </a:xfrm>
        </p:spPr>
        <p:txBody>
          <a:bodyPr/>
          <a:lstStyle/>
          <a:p>
            <a:r>
              <a:rPr lang="fr-FR" b="1" dirty="0">
                <a:latin typeface="+mn-lt"/>
              </a:rPr>
              <a:t>Le Règlement Sanitaire </a:t>
            </a:r>
            <a:br>
              <a:rPr lang="fr-FR" b="1" dirty="0">
                <a:latin typeface="+mn-lt"/>
              </a:rPr>
            </a:br>
            <a:r>
              <a:rPr lang="fr-FR" b="1" dirty="0">
                <a:latin typeface="+mn-lt"/>
              </a:rPr>
              <a:t>International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E9ED4C-6755-4F40-A22E-9D0602480A4B}"/>
              </a:ext>
            </a:extLst>
          </p:cNvPr>
          <p:cNvSpPr/>
          <p:nvPr/>
        </p:nvSpPr>
        <p:spPr>
          <a:xfrm>
            <a:off x="667138" y="2436601"/>
            <a:ext cx="1102023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En 1951</a:t>
            </a:r>
            <a:r>
              <a:rPr lang="fr-CH" sz="2000" dirty="0">
                <a:latin typeface="Arial" panose="020B0604020202020204" pitchFamily="34" charset="0"/>
              </a:rPr>
              <a:t>, les états-membres de l'OMS adoptent </a:t>
            </a:r>
            <a:r>
              <a:rPr lang="fr-CH" sz="2000" b="1" dirty="0">
                <a:latin typeface="Arial" panose="020B0604020202020204" pitchFamily="34" charset="0"/>
              </a:rPr>
              <a:t>un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premier </a:t>
            </a:r>
            <a:r>
              <a:rPr lang="fr-CH" sz="2000" b="1" i="1" dirty="0">
                <a:highlight>
                  <a:srgbClr val="FFFF00"/>
                </a:highlight>
                <a:latin typeface="Arial" panose="020B0604020202020204" pitchFamily="34" charset="0"/>
              </a:rPr>
              <a:t>Règlement sanitaire international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 </a:t>
            </a:r>
            <a:r>
              <a:rPr lang="fr-CH" sz="2000" b="1" dirty="0">
                <a:latin typeface="Arial" panose="020B0604020202020204" pitchFamily="34" charset="0"/>
              </a:rPr>
              <a:t>(RSI</a:t>
            </a:r>
            <a:r>
              <a:rPr lang="fr-CH" sz="2000" dirty="0">
                <a:latin typeface="Arial" panose="020B0604020202020204" pitchFamily="34" charset="0"/>
              </a:rPr>
              <a:t>). Il s'inscrit dans le droit international comme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juridiquement contraignant</a:t>
            </a:r>
            <a:r>
              <a:rPr lang="fr-CH" sz="2000" b="1" dirty="0">
                <a:latin typeface="Arial" panose="020B0604020202020204" pitchFamily="34" charset="0"/>
              </a:rPr>
              <a:t>.</a:t>
            </a:r>
            <a:endParaRPr lang="fr-CH" sz="20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En 1969</a:t>
            </a:r>
            <a:r>
              <a:rPr lang="fr-CH" sz="2000" dirty="0">
                <a:latin typeface="Arial" panose="020B0604020202020204" pitchFamily="34" charset="0"/>
              </a:rPr>
              <a:t>,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juste après la pandémie grippale dite </a:t>
            </a:r>
            <a:r>
              <a:rPr lang="fr-CH" sz="2000" b="1" i="1" dirty="0">
                <a:highlight>
                  <a:srgbClr val="FFFF00"/>
                </a:highlight>
                <a:latin typeface="Arial" panose="020B0604020202020204" pitchFamily="34" charset="0"/>
              </a:rPr>
              <a:t>Grippe de Hong Kong</a:t>
            </a:r>
            <a:r>
              <a:rPr lang="fr-CH" sz="2000" i="1" dirty="0">
                <a:latin typeface="Arial" panose="020B0604020202020204" pitchFamily="34" charset="0"/>
              </a:rPr>
              <a:t>, </a:t>
            </a:r>
            <a:r>
              <a:rPr lang="fr-CH" sz="2000" dirty="0">
                <a:latin typeface="Arial" panose="020B0604020202020204" pitchFamily="34" charset="0"/>
              </a:rPr>
              <a:t>il est révisé. Le RSI visait alors principalement six maladies : </a:t>
            </a:r>
            <a:r>
              <a:rPr lang="fr-CH" sz="2000" dirty="0">
                <a:latin typeface="Arial" panose="020B0604020202020204" pitchFamily="34" charset="0"/>
                <a:hlinkClick r:id="rId2" tooltip="Cholér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choléra</a:t>
            </a:r>
            <a:r>
              <a:rPr lang="fr-CH" sz="2000" dirty="0">
                <a:latin typeface="Arial" panose="020B0604020202020204" pitchFamily="34" charset="0"/>
              </a:rPr>
              <a:t>, </a:t>
            </a:r>
            <a:r>
              <a:rPr lang="fr-CH" sz="2000" dirty="0">
                <a:latin typeface="Arial" panose="020B0604020202020204" pitchFamily="34" charset="0"/>
                <a:hlinkClick r:id="rId3" tooltip="Pes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peste</a:t>
            </a:r>
            <a:r>
              <a:rPr lang="fr-CH" sz="2000" dirty="0">
                <a:latin typeface="Arial" panose="020B0604020202020204" pitchFamily="34" charset="0"/>
              </a:rPr>
              <a:t>, </a:t>
            </a:r>
            <a:r>
              <a:rPr lang="fr-CH" sz="2000" dirty="0">
                <a:latin typeface="Arial" panose="020B0604020202020204" pitchFamily="34" charset="0"/>
                <a:hlinkClick r:id="rId4" tooltip="Fièvre jau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fièvre jaune</a:t>
            </a:r>
            <a:r>
              <a:rPr lang="fr-CH" sz="2000" dirty="0">
                <a:latin typeface="Arial" panose="020B0604020202020204" pitchFamily="34" charset="0"/>
              </a:rPr>
              <a:t>, </a:t>
            </a:r>
            <a:r>
              <a:rPr lang="fr-CH" sz="2000" dirty="0">
                <a:latin typeface="Arial" panose="020B0604020202020204" pitchFamily="34" charset="0"/>
                <a:hlinkClick r:id="rId5" tooltip="Vario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variole</a:t>
            </a:r>
            <a:r>
              <a:rPr lang="fr-CH" sz="2000" dirty="0">
                <a:latin typeface="Arial" panose="020B0604020202020204" pitchFamily="34" charset="0"/>
              </a:rPr>
              <a:t>, </a:t>
            </a:r>
            <a:r>
              <a:rPr lang="fr-CH" sz="2000" dirty="0">
                <a:latin typeface="Arial" panose="020B0604020202020204" pitchFamily="34" charset="0"/>
                <a:hlinkClick r:id="rId6" tooltip="Fièvre récurrente mondia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fièvre récurrente</a:t>
            </a:r>
            <a:r>
              <a:rPr lang="fr-CH" sz="2000" dirty="0">
                <a:latin typeface="Arial" panose="020B0604020202020204" pitchFamily="34" charset="0"/>
              </a:rPr>
              <a:t> et </a:t>
            </a:r>
            <a:r>
              <a:rPr lang="fr-CH" sz="2000" dirty="0">
                <a:latin typeface="Arial" panose="020B0604020202020204" pitchFamily="34" charset="0"/>
                <a:hlinkClick r:id="rId7" tooltip="Typhus exanthémati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typhus</a:t>
            </a:r>
            <a:r>
              <a:rPr lang="fr-CH" sz="2000" dirty="0">
                <a:latin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En 1995</a:t>
            </a:r>
            <a:r>
              <a:rPr lang="fr-CH" sz="2000" dirty="0">
                <a:latin typeface="Arial" panose="020B0604020202020204" pitchFamily="34" charset="0"/>
              </a:rPr>
              <a:t>, l'OMS relance un processus de révision du RSI.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Cette révision est accéléré par l'épidémie de syndrome respiratoire aigu sévère (SRAS)</a:t>
            </a:r>
            <a:r>
              <a:rPr lang="fr-CH" sz="2000" dirty="0">
                <a:latin typeface="Arial" panose="020B0604020202020204" pitchFamily="34" charset="0"/>
              </a:rPr>
              <a:t> qui a sévi de 2002 à 2004, avec l'adoption par consensus d'un nouveau RSI le 23 mai 2005 (en vigueur le 15 juin 2007)</a:t>
            </a:r>
            <a:r>
              <a:rPr lang="fr-CH" sz="2000" baseline="30000" dirty="0">
                <a:latin typeface="Arial" panose="020B0604020202020204" pitchFamily="34" charset="0"/>
              </a:rPr>
              <a:t>.</a:t>
            </a:r>
            <a:endParaRPr lang="fr-CH" sz="20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En 2005, après de longues négociations (et la 58</a:t>
            </a:r>
            <a:r>
              <a:rPr lang="fr-CH" sz="2000" b="1" baseline="30000" dirty="0">
                <a:highlight>
                  <a:srgbClr val="FFFF00"/>
                </a:highlight>
                <a:latin typeface="Arial" panose="020B0604020202020204" pitchFamily="34" charset="0"/>
              </a:rPr>
              <a:t>ème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 Assemblée mondiale de la Santé), un nouveau </a:t>
            </a:r>
            <a:r>
              <a:rPr lang="fr-CH" sz="2000" b="1" i="1" dirty="0">
                <a:highlight>
                  <a:srgbClr val="FFFF00"/>
                </a:highlight>
                <a:latin typeface="Arial" panose="020B0604020202020204" pitchFamily="34" charset="0"/>
              </a:rPr>
              <a:t>RSI 2005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 est enfin élargi à toute maladie existante, nouvelle ou émergente</a:t>
            </a:r>
            <a:r>
              <a:rPr lang="fr-CH" sz="2000" dirty="0">
                <a:latin typeface="Arial" panose="020B0604020202020204" pitchFamily="34" charset="0"/>
              </a:rPr>
              <a:t>, y compris les urgences incluant les zoonoses </a:t>
            </a:r>
            <a:r>
              <a:rPr lang="fr-CH" sz="2000" dirty="0">
                <a:solidFill>
                  <a:srgbClr val="202122"/>
                </a:solidFill>
                <a:latin typeface="Arial" panose="020B0604020202020204" pitchFamily="34" charset="0"/>
              </a:rPr>
              <a:t>quand elles concernent l'animal et celles provoquées par des agents pathogènes non infectieux</a:t>
            </a:r>
            <a:endParaRPr lang="fr-CH" sz="20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C54A89-C92C-5C4C-A87D-36C92B0F6CE4}"/>
              </a:ext>
            </a:extLst>
          </p:cNvPr>
          <p:cNvSpPr/>
          <p:nvPr/>
        </p:nvSpPr>
        <p:spPr>
          <a:xfrm>
            <a:off x="921927" y="1829704"/>
            <a:ext cx="179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b="1" dirty="0">
                <a:solidFill>
                  <a:srgbClr val="202122"/>
                </a:solidFill>
                <a:latin typeface="Arial" panose="020B0604020202020204" pitchFamily="34" charset="0"/>
              </a:rPr>
              <a:t>Historique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F0CAA0B-FB30-0B4D-A825-844BDE9652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2441" y="375641"/>
            <a:ext cx="31496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6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F7753A6-5EF5-EA43-A4FF-E04DD0DE1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109" y="213677"/>
            <a:ext cx="3519183" cy="14076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08195B-95FB-4147-83E1-1367A0FD0662}"/>
              </a:ext>
            </a:extLst>
          </p:cNvPr>
          <p:cNvSpPr/>
          <p:nvPr/>
        </p:nvSpPr>
        <p:spPr>
          <a:xfrm>
            <a:off x="919453" y="1689077"/>
            <a:ext cx="104622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p. 21 - </a:t>
            </a:r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 Règlement Sanitaire International (2005)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 signé par 196 pays permet à l’OMS de donner ses </a:t>
            </a:r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recommandations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 aux Etats membres ainsi 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88A3FB-1E9B-5E44-ACDF-0BC802CD224E}"/>
              </a:ext>
            </a:extLst>
          </p:cNvPr>
          <p:cNvSpPr/>
          <p:nvPr/>
        </p:nvSpPr>
        <p:spPr>
          <a:xfrm>
            <a:off x="819537" y="2889406"/>
            <a:ext cx="1071543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revoir l’historique des déplacements dans les zones touchées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examiner les preuves de l’examen médical et de toute analyse de laboratoire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exiger des examens médicaux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examiner les preuves de vaccination ou d’autre prophylaxie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exiger une vaccination ou une autre prophylaxie 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placer les personnes suspectes sous observation de santé publique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mettre en place une quarantaine ou d’autres mesures sanitaires pour les personnes suspectes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mettre en œuvre l’isolement et le traitement si nécessaire des personnes affectées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mettre en œuvre la recherche des contacts des personnes suspectes ou affectées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refuser l’entrée des suspects et des personnes concernées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refuser l’entrée des personnes non affectées dans les zones affectées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mettre en œuvre un filtrage de sortie et/ou des restrictions sur les personnes des zones affectées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9C834342-B2CA-764F-905E-D49DCDE865C4}"/>
              </a:ext>
            </a:extLst>
          </p:cNvPr>
          <p:cNvSpPr txBox="1">
            <a:spLocks/>
          </p:cNvSpPr>
          <p:nvPr/>
        </p:nvSpPr>
        <p:spPr>
          <a:xfrm>
            <a:off x="919453" y="3756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>
                <a:latin typeface="+mn-lt"/>
              </a:rPr>
              <a:t>Le Règlement Sanitaire </a:t>
            </a:r>
            <a:br>
              <a:rPr lang="fr-FR" b="1">
                <a:latin typeface="+mn-lt"/>
              </a:rPr>
            </a:br>
            <a:r>
              <a:rPr lang="fr-FR" b="1">
                <a:latin typeface="+mn-lt"/>
              </a:rPr>
              <a:t>International</a:t>
            </a:r>
            <a:endParaRPr lang="fr-FR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654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554E7393-D2D5-7D41-9B37-CEA47FBDC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67" y="5362659"/>
            <a:ext cx="3519183" cy="14076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2DF05CE-4E12-C442-93C2-D88824588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4821" y="1497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latin typeface="+mn-lt"/>
              </a:rPr>
              <a:t>L’OMS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F21C4-8FF7-EC43-8C08-E5F80861BA74}"/>
              </a:ext>
            </a:extLst>
          </p:cNvPr>
          <p:cNvSpPr/>
          <p:nvPr/>
        </p:nvSpPr>
        <p:spPr>
          <a:xfrm>
            <a:off x="189772" y="1093134"/>
            <a:ext cx="69522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L’Organisation Mondiale de la Santé est née le 7 avril 1948</a:t>
            </a:r>
            <a:r>
              <a:rPr lang="fr-CH" sz="2000" dirty="0">
                <a:latin typeface="Arial" panose="020B0604020202020204" pitchFamily="34" charset="0"/>
              </a:rPr>
              <a:t>, après l’adoption de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sa Constitution </a:t>
            </a:r>
            <a:r>
              <a:rPr lang="fr-CH" sz="2000" dirty="0">
                <a:latin typeface="Arial" panose="020B0604020202020204" pitchFamily="34" charset="0"/>
              </a:rPr>
              <a:t>par la Conférence internationale de la Santé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à New York du 19 juin au 22 juillet 1946</a:t>
            </a:r>
            <a:r>
              <a:rPr lang="fr-CH" sz="2000" dirty="0">
                <a:latin typeface="Arial" panose="020B0604020202020204" pitchFamily="34" charset="0"/>
              </a:rPr>
              <a:t>, signée par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61 États</a:t>
            </a:r>
            <a:r>
              <a:rPr lang="fr-CH" sz="2000" dirty="0">
                <a:latin typeface="Arial" panose="020B0604020202020204" pitchFamily="34" charset="0"/>
              </a:rPr>
              <a:t>, entrée en vigueur le 7 avril 1948. </a:t>
            </a:r>
          </a:p>
          <a:p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</a:rPr>
              <a:t>Aujourd’hui 194 pays sont membres de l’OMS.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8F82FB-B52E-F144-865B-9C61AFB627B4}"/>
              </a:ext>
            </a:extLst>
          </p:cNvPr>
          <p:cNvSpPr/>
          <p:nvPr/>
        </p:nvSpPr>
        <p:spPr>
          <a:xfrm>
            <a:off x="5247468" y="4588933"/>
            <a:ext cx="66990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</a:rPr>
              <a:t>Une opinion publique éclairée</a:t>
            </a:r>
            <a:r>
              <a:rPr lang="fr-CH" dirty="0">
                <a:latin typeface="Arial" panose="020B0604020202020204" pitchFamily="34" charset="0"/>
              </a:rPr>
              <a:t> et </a:t>
            </a:r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</a:rPr>
              <a:t>une coopération active de la part du public</a:t>
            </a:r>
            <a:r>
              <a:rPr lang="fr-CH" dirty="0">
                <a:latin typeface="Arial" panose="020B0604020202020204" pitchFamily="34" charset="0"/>
              </a:rPr>
              <a:t> sont d’une </a:t>
            </a:r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</a:rPr>
              <a:t>importance capitale</a:t>
            </a:r>
            <a:r>
              <a:rPr lang="fr-CH" dirty="0">
                <a:latin typeface="Arial" panose="020B0604020202020204" pitchFamily="34" charset="0"/>
              </a:rPr>
              <a:t> pour l’amélioration de la santé des populations.</a:t>
            </a:r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C5882F-A183-344F-A20B-CADC369EB559}"/>
              </a:ext>
            </a:extLst>
          </p:cNvPr>
          <p:cNvSpPr/>
          <p:nvPr/>
        </p:nvSpPr>
        <p:spPr>
          <a:xfrm>
            <a:off x="5190641" y="5494646"/>
            <a:ext cx="68127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</a:rPr>
              <a:t>Les gouvernements ont la responsabilité de la santé de leurs peuples</a:t>
            </a:r>
            <a:r>
              <a:rPr lang="fr-CH" dirty="0">
                <a:latin typeface="Arial" panose="020B0604020202020204" pitchFamily="34" charset="0"/>
              </a:rPr>
              <a:t>; ils ne peuvent y faire face </a:t>
            </a:r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</a:rPr>
              <a:t>qu’en prenant les mesures sanitaires et sociales appropriées.</a:t>
            </a:r>
            <a:endParaRPr lang="fr-FR" b="1" dirty="0">
              <a:highlight>
                <a:srgbClr val="FFFF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3710B8-875F-2542-AB68-FB5973DD13B2}"/>
              </a:ext>
            </a:extLst>
          </p:cNvPr>
          <p:cNvSpPr/>
          <p:nvPr/>
        </p:nvSpPr>
        <p:spPr>
          <a:xfrm>
            <a:off x="5257800" y="3909017"/>
            <a:ext cx="6952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</a:rPr>
              <a:t>L’admission de tous les peuples est essentielle pour atteindre le plus haut degré de santé.</a:t>
            </a:r>
            <a:endParaRPr lang="fr-FR" b="1" dirty="0">
              <a:highlight>
                <a:srgbClr val="FFFF00"/>
              </a:highligh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5FFC0E-421E-B643-A2F9-60A90A9DD6C1}"/>
              </a:ext>
            </a:extLst>
          </p:cNvPr>
          <p:cNvSpPr/>
          <p:nvPr/>
        </p:nvSpPr>
        <p:spPr>
          <a:xfrm>
            <a:off x="5257800" y="298568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</a:rPr>
              <a:t>La santé est un état de complet bien-être physique, mental et social</a:t>
            </a:r>
            <a:r>
              <a:rPr lang="fr-CH" b="1" dirty="0">
                <a:latin typeface="Arial" panose="020B0604020202020204" pitchFamily="34" charset="0"/>
              </a:rPr>
              <a:t> </a:t>
            </a:r>
            <a:r>
              <a:rPr lang="fr-CH" dirty="0">
                <a:latin typeface="Arial" panose="020B0604020202020204" pitchFamily="34" charset="0"/>
              </a:rPr>
              <a:t>et ne consiste pas seulement en une absence de maladie ou d’infirmité.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1672F8A-507D-E746-A144-ED2880987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67" y="3097563"/>
            <a:ext cx="4784362" cy="22650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BB81DF8-52FD-9743-86B5-123B49D85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074" y="164846"/>
            <a:ext cx="4847377" cy="269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9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DB1A17-1259-504A-A0DE-44C10F17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+mn-lt"/>
              </a:rPr>
              <a:t>Un nouveau traité contre les pandémies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5A12AC-DAA3-2B40-A824-C5407F2E8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196" y="2111184"/>
            <a:ext cx="965523" cy="2970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51EC61-A5D0-E548-9AC3-48929E2EE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96" y="1624554"/>
            <a:ext cx="1739900" cy="927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BC5562-0E05-E84D-A886-F6510F1245D0}"/>
              </a:ext>
            </a:extLst>
          </p:cNvPr>
          <p:cNvSpPr/>
          <p:nvPr/>
        </p:nvSpPr>
        <p:spPr>
          <a:xfrm>
            <a:off x="907296" y="2656921"/>
            <a:ext cx="45962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>
                <a:highlight>
                  <a:srgbClr val="FFFF00"/>
                </a:highlight>
                <a:latin typeface="Tahoma" panose="020B0604030504040204" pitchFamily="34" charset="0"/>
              </a:rPr>
              <a:t>La Suisse soutient un traité contre les pandémies. </a:t>
            </a:r>
          </a:p>
          <a:p>
            <a:r>
              <a:rPr lang="fr-CH" dirty="0">
                <a:latin typeface="Tahoma" panose="020B0604030504040204" pitchFamily="34" charset="0"/>
              </a:rPr>
              <a:t>Alain </a:t>
            </a:r>
            <a:r>
              <a:rPr lang="fr-CH" dirty="0" err="1">
                <a:latin typeface="Tahoma" panose="020B0604030504040204" pitchFamily="34" charset="0"/>
              </a:rPr>
              <a:t>Berset</a:t>
            </a:r>
            <a:r>
              <a:rPr lang="fr-CH" dirty="0">
                <a:latin typeface="Tahoma" panose="020B0604030504040204" pitchFamily="34" charset="0"/>
              </a:rPr>
              <a:t> l'a annoncé lundi à Genève et a signé avec l'OMS un accord pour un dépôt mondial des pathogènes à Spiez (BE). </a:t>
            </a:r>
            <a:r>
              <a:rPr lang="fr-CH" b="1" dirty="0">
                <a:highlight>
                  <a:srgbClr val="FFFF00"/>
                </a:highlight>
                <a:latin typeface="Tahoma" panose="020B0604030504040204" pitchFamily="34" charset="0"/>
              </a:rPr>
              <a:t>L'organisation veut elle que 10% de la population de chaque Etat soit vaccinée fin septembre.</a:t>
            </a:r>
            <a:endParaRPr lang="fr-FR" b="1" dirty="0">
              <a:highlight>
                <a:srgbClr val="FF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9C53DA-7FB4-E84B-B5CC-2F35623FEED8}"/>
              </a:ext>
            </a:extLst>
          </p:cNvPr>
          <p:cNvSpPr/>
          <p:nvPr/>
        </p:nvSpPr>
        <p:spPr>
          <a:xfrm>
            <a:off x="5781404" y="2656921"/>
            <a:ext cx="64105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fr-CH" b="1" dirty="0">
                <a:highlight>
                  <a:srgbClr val="FFFF00"/>
                </a:highlight>
                <a:latin typeface="Open Sans" panose="020B0606030504020204" pitchFamily="34" charset="0"/>
              </a:rPr>
              <a:t>La collaboration entre Etats face à la pandémie n'est pour le moment pas suffisante, a admis le conseiller fédéral.</a:t>
            </a:r>
            <a:r>
              <a:rPr lang="fr-CH" b="1" dirty="0">
                <a:latin typeface="Open Sans" panose="020B0606030504020204" pitchFamily="34" charset="0"/>
              </a:rPr>
              <a:t> 'Nous n'y sommes pas parvenus'</a:t>
            </a:r>
            <a:r>
              <a:rPr lang="fr-CH" dirty="0">
                <a:latin typeface="Open Sans" panose="020B0606030504020204" pitchFamily="34" charset="0"/>
              </a:rPr>
              <a:t>, </a:t>
            </a:r>
            <a:r>
              <a:rPr lang="fr-CH" dirty="0" err="1">
                <a:latin typeface="Open Sans" panose="020B0606030504020204" pitchFamily="34" charset="0"/>
              </a:rPr>
              <a:t>a-t-il</a:t>
            </a:r>
            <a:r>
              <a:rPr lang="fr-CH" dirty="0">
                <a:latin typeface="Open Sans" panose="020B0606030504020204" pitchFamily="34" charset="0"/>
              </a:rPr>
              <a:t> dit, appelant à des avancées.</a:t>
            </a:r>
          </a:p>
          <a:p>
            <a:pPr fontAlgn="base"/>
            <a:r>
              <a:rPr lang="fr-CH" dirty="0">
                <a:latin typeface="Open Sans" panose="020B0606030504020204" pitchFamily="34" charset="0"/>
              </a:rPr>
              <a:t>Comme M. </a:t>
            </a:r>
            <a:r>
              <a:rPr lang="fr-CH" dirty="0" err="1">
                <a:latin typeface="Open Sans" panose="020B0606030504020204" pitchFamily="34" charset="0"/>
              </a:rPr>
              <a:t>Berset</a:t>
            </a:r>
            <a:r>
              <a:rPr lang="fr-CH" dirty="0">
                <a:latin typeface="Open Sans" panose="020B0606030504020204" pitchFamily="34" charset="0"/>
              </a:rPr>
              <a:t>, le président français </a:t>
            </a:r>
            <a:r>
              <a:rPr lang="fr-CH" b="1" dirty="0">
                <a:highlight>
                  <a:srgbClr val="FFFF00"/>
                </a:highlight>
                <a:latin typeface="Open Sans" panose="020B0606030504020204" pitchFamily="34" charset="0"/>
              </a:rPr>
              <a:t>Emmanuel Macron a estimé que 'la réponse ne peut être que multilatérale'</a:t>
            </a:r>
            <a:r>
              <a:rPr lang="fr-CH" dirty="0">
                <a:latin typeface="Open Sans" panose="020B0606030504020204" pitchFamily="34" charset="0"/>
              </a:rPr>
              <a:t> </a:t>
            </a:r>
            <a:r>
              <a:rPr lang="fr-CH" b="1" dirty="0">
                <a:latin typeface="Open Sans" panose="020B0606030504020204" pitchFamily="34" charset="0"/>
              </a:rPr>
              <a:t>et souhaite que l'OMS puisse mener des investigations, par des équipes rapides, en cas de pathogène important pour la sécurité sanitaire mondiale.</a:t>
            </a:r>
            <a:r>
              <a:rPr lang="fr-CH" dirty="0">
                <a:latin typeface="Open Sans" panose="020B0606030504020204" pitchFamily="34" charset="0"/>
              </a:rPr>
              <a:t> </a:t>
            </a:r>
          </a:p>
          <a:p>
            <a:pPr fontAlgn="base"/>
            <a:r>
              <a:rPr lang="fr-CH" dirty="0">
                <a:latin typeface="Open Sans" panose="020B0606030504020204" pitchFamily="34" charset="0"/>
              </a:rPr>
              <a:t>Un avis partagé par </a:t>
            </a:r>
            <a:r>
              <a:rPr lang="fr-CH" b="1" dirty="0">
                <a:latin typeface="Open Sans" panose="020B0606030504020204" pitchFamily="34" charset="0"/>
              </a:rPr>
              <a:t>la chancelière allemande</a:t>
            </a:r>
            <a:r>
              <a:rPr lang="fr-CH" dirty="0">
                <a:latin typeface="Open Sans" panose="020B0606030504020204" pitchFamily="34" charset="0"/>
              </a:rPr>
              <a:t>, qui se dit aussi favorable à </a:t>
            </a:r>
          </a:p>
          <a:p>
            <a:pPr fontAlgn="base"/>
            <a:r>
              <a:rPr lang="fr-CH" sz="2400" b="1" dirty="0">
                <a:highlight>
                  <a:srgbClr val="FFFF00"/>
                </a:highlight>
                <a:latin typeface="Open Sans" panose="020B0606030504020204" pitchFamily="34" charset="0"/>
              </a:rPr>
              <a:t>un Conseil mondial des menaces sanitaires.</a:t>
            </a:r>
            <a:endParaRPr lang="fr-CH" sz="2400" b="1" i="0" dirty="0">
              <a:effectLst/>
              <a:highlight>
                <a:srgbClr val="FFFF00"/>
              </a:highlight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44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DB1A17-1259-504A-A0DE-44C10F17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+mn-lt"/>
              </a:rPr>
              <a:t>Un nouveau traité contre les pandémies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E07158-8691-4247-B186-8BA4D411AF35}"/>
              </a:ext>
            </a:extLst>
          </p:cNvPr>
          <p:cNvSpPr/>
          <p:nvPr/>
        </p:nvSpPr>
        <p:spPr>
          <a:xfrm>
            <a:off x="708082" y="2467768"/>
            <a:ext cx="5257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200" b="1" dirty="0">
                <a:solidFill>
                  <a:srgbClr val="000000"/>
                </a:solidFill>
                <a:latin typeface="Open Sans" panose="020B0606030504020204" pitchFamily="34" charset="0"/>
              </a:rPr>
              <a:t>"Mettre fin à la pandémie et prévenir les prochaines" : l'OMS veut construire le monde post-</a:t>
            </a:r>
            <a:r>
              <a:rPr lang="fr-CH" sz="22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Covid</a:t>
            </a:r>
            <a:endParaRPr lang="fr-FR" sz="2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3CD389-A17A-1847-82D5-C9527514B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233" y="1943204"/>
            <a:ext cx="3759200" cy="3683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49E394D-8531-3241-9DFE-8EC554581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33" y="1555064"/>
            <a:ext cx="3886200" cy="800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039F982-CFF9-FB4F-8C38-D3BEEED01F95}"/>
              </a:ext>
            </a:extLst>
          </p:cNvPr>
          <p:cNvSpPr/>
          <p:nvPr/>
        </p:nvSpPr>
        <p:spPr>
          <a:xfrm>
            <a:off x="708082" y="3545103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>
                <a:solidFill>
                  <a:srgbClr val="000000"/>
                </a:solidFill>
                <a:latin typeface="Open Sans" panose="020B0606030504020204" pitchFamily="34" charset="0"/>
              </a:rPr>
              <a:t>"</a:t>
            </a:r>
            <a:r>
              <a:rPr lang="fr-CH" b="1" i="1" dirty="0">
                <a:solidFill>
                  <a:srgbClr val="000000"/>
                </a:solidFill>
                <a:highlight>
                  <a:srgbClr val="FFFF00"/>
                </a:highlight>
                <a:latin typeface="Open Sans" panose="020B0606030504020204" pitchFamily="34" charset="0"/>
              </a:rPr>
              <a:t>Nous sommes en guerre contre un virus. </a:t>
            </a:r>
            <a:r>
              <a:rPr lang="fr-CH" i="1" dirty="0">
                <a:solidFill>
                  <a:srgbClr val="000000"/>
                </a:solidFill>
                <a:latin typeface="Open Sans" panose="020B0606030504020204" pitchFamily="34" charset="0"/>
              </a:rPr>
              <a:t>Nous avons besoin de </a:t>
            </a:r>
            <a:r>
              <a:rPr lang="fr-CH" b="1" i="1" dirty="0">
                <a:solidFill>
                  <a:srgbClr val="000000"/>
                </a:solidFill>
                <a:highlight>
                  <a:srgbClr val="FFFF00"/>
                </a:highlight>
                <a:latin typeface="Open Sans" panose="020B0606030504020204" pitchFamily="34" charset="0"/>
              </a:rPr>
              <a:t>la logique et de l'urgence d'une économie de guerre</a:t>
            </a:r>
            <a:r>
              <a:rPr lang="fr-CH" i="1" dirty="0">
                <a:solidFill>
                  <a:srgbClr val="000000"/>
                </a:solidFill>
                <a:latin typeface="Open Sans" panose="020B0606030504020204" pitchFamily="34" charset="0"/>
              </a:rPr>
              <a:t>, pour renforcer la capacité de nos armes</a:t>
            </a:r>
            <a:r>
              <a:rPr lang="fr-CH" dirty="0">
                <a:solidFill>
                  <a:srgbClr val="000000"/>
                </a:solidFill>
                <a:latin typeface="Open Sans" panose="020B0606030504020204" pitchFamily="34" charset="0"/>
              </a:rPr>
              <a:t>", a relevé </a:t>
            </a:r>
            <a:r>
              <a:rPr lang="fr-CH" b="1" dirty="0">
                <a:solidFill>
                  <a:srgbClr val="000000"/>
                </a:solidFill>
                <a:latin typeface="Open Sans" panose="020B0606030504020204" pitchFamily="34" charset="0"/>
              </a:rPr>
              <a:t>le secrétaire général de l'ONU Antonio </a:t>
            </a:r>
            <a:r>
              <a:rPr lang="fr-CH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Guterres</a:t>
            </a:r>
            <a:r>
              <a:rPr lang="fr-CH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fr-CH" dirty="0">
                <a:solidFill>
                  <a:srgbClr val="000000"/>
                </a:solidFill>
                <a:latin typeface="Open Sans" panose="020B0606030504020204" pitchFamily="34" charset="0"/>
              </a:rPr>
              <a:t>à l'ouverture des débats.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B2AF5-44DE-4543-BF2F-6EFE9654A87E}"/>
              </a:ext>
            </a:extLst>
          </p:cNvPr>
          <p:cNvSpPr/>
          <p:nvPr/>
        </p:nvSpPr>
        <p:spPr>
          <a:xfrm>
            <a:off x="708082" y="5022431"/>
            <a:ext cx="62971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>
                <a:solidFill>
                  <a:srgbClr val="000000"/>
                </a:solidFill>
                <a:latin typeface="Open Sans" panose="020B0606030504020204" pitchFamily="34" charset="0"/>
              </a:rPr>
              <a:t>Le principal enjeu de cette assemblée, qualifiée par le directeur général de l'OMS </a:t>
            </a:r>
            <a:r>
              <a:rPr lang="fr-CH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Tedros</a:t>
            </a:r>
            <a:r>
              <a:rPr lang="fr-CH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fr-CH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Adhanom</a:t>
            </a:r>
            <a:r>
              <a:rPr lang="fr-CH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fr-CH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Ghebreyesus</a:t>
            </a:r>
            <a:r>
              <a:rPr lang="fr-CH" dirty="0">
                <a:solidFill>
                  <a:srgbClr val="000000"/>
                </a:solidFill>
                <a:latin typeface="Open Sans" panose="020B0606030504020204" pitchFamily="34" charset="0"/>
              </a:rPr>
              <a:t> comme </a:t>
            </a:r>
            <a:r>
              <a:rPr lang="fr-CH" b="1" i="1" dirty="0">
                <a:solidFill>
                  <a:srgbClr val="000000"/>
                </a:solidFill>
                <a:latin typeface="Open Sans" panose="020B0606030504020204" pitchFamily="34" charset="0"/>
              </a:rPr>
              <a:t>"</a:t>
            </a:r>
            <a:r>
              <a:rPr lang="fr-CH" b="1" i="1" dirty="0">
                <a:solidFill>
                  <a:srgbClr val="000000"/>
                </a:solidFill>
                <a:highlight>
                  <a:srgbClr val="FFFF00"/>
                </a:highlight>
                <a:latin typeface="Open Sans" panose="020B0606030504020204" pitchFamily="34" charset="0"/>
              </a:rPr>
              <a:t>l'une des plus importantes de l'histoire de l'OMS</a:t>
            </a:r>
            <a:r>
              <a:rPr lang="fr-CH" dirty="0">
                <a:solidFill>
                  <a:srgbClr val="000000"/>
                </a:solidFill>
                <a:highlight>
                  <a:srgbClr val="FFFF00"/>
                </a:highlight>
                <a:latin typeface="Open Sans" panose="020B0606030504020204" pitchFamily="34" charset="0"/>
              </a:rPr>
              <a:t>", </a:t>
            </a:r>
            <a:r>
              <a:rPr lang="fr-CH" dirty="0">
                <a:solidFill>
                  <a:srgbClr val="000000"/>
                </a:solidFill>
                <a:latin typeface="Open Sans" panose="020B0606030504020204" pitchFamily="34" charset="0"/>
              </a:rPr>
              <a:t>est la réforme de l'agence et de sa capacité à </a:t>
            </a:r>
            <a:r>
              <a:rPr lang="fr-CH" b="1" dirty="0">
                <a:solidFill>
                  <a:srgbClr val="000000"/>
                </a:solidFill>
                <a:highlight>
                  <a:srgbClr val="FFFF00"/>
                </a:highlight>
                <a:latin typeface="Open Sans" panose="020B0606030504020204" pitchFamily="34" charset="0"/>
              </a:rPr>
              <a:t>coordonner la réponse aux crises sanitaires mondiales et prévenir de futures épidémies.</a:t>
            </a:r>
            <a:endParaRPr lang="fr-FR" b="1" dirty="0">
              <a:highlight>
                <a:srgbClr val="FFFF00"/>
              </a:highligh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2CC1BE-36BB-8F45-A69E-8D2686A599C6}"/>
              </a:ext>
            </a:extLst>
          </p:cNvPr>
          <p:cNvSpPr/>
          <p:nvPr/>
        </p:nvSpPr>
        <p:spPr>
          <a:xfrm>
            <a:off x="7115329" y="2855225"/>
            <a:ext cx="47098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>
                <a:solidFill>
                  <a:srgbClr val="000000"/>
                </a:solidFill>
                <a:highlight>
                  <a:srgbClr val="FFFF00"/>
                </a:highlight>
                <a:latin typeface="Open Sans" panose="020B0606030504020204" pitchFamily="34" charset="0"/>
              </a:rPr>
              <a:t>L'OMS "</a:t>
            </a:r>
            <a:r>
              <a:rPr lang="fr-CH" sz="2000" b="1" i="1" dirty="0">
                <a:solidFill>
                  <a:srgbClr val="000000"/>
                </a:solidFill>
                <a:highlight>
                  <a:srgbClr val="FFFF00"/>
                </a:highlight>
                <a:latin typeface="Open Sans" panose="020B0606030504020204" pitchFamily="34" charset="0"/>
              </a:rPr>
              <a:t>doit être le cœur, la boussole de notre santé globale</a:t>
            </a:r>
            <a:r>
              <a:rPr lang="fr-CH" sz="2000" b="1" dirty="0">
                <a:solidFill>
                  <a:srgbClr val="000000"/>
                </a:solidFill>
                <a:highlight>
                  <a:srgbClr val="FFFF00"/>
                </a:highlight>
                <a:latin typeface="Open Sans" panose="020B0606030504020204" pitchFamily="34" charset="0"/>
              </a:rPr>
              <a:t>"</a:t>
            </a:r>
            <a:r>
              <a:rPr lang="fr-CH" sz="2000" dirty="0">
                <a:solidFill>
                  <a:srgbClr val="000000"/>
                </a:solidFill>
                <a:latin typeface="Open Sans" panose="020B0606030504020204" pitchFamily="34" charset="0"/>
              </a:rPr>
              <a:t>, a déclaré le président français </a:t>
            </a:r>
            <a:r>
              <a:rPr lang="fr-CH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Emmanuel Macron</a:t>
            </a:r>
            <a:r>
              <a:rPr lang="fr-CH" sz="2000" dirty="0">
                <a:solidFill>
                  <a:srgbClr val="000000"/>
                </a:solidFill>
                <a:latin typeface="Open Sans" panose="020B0606030504020204" pitchFamily="34" charset="0"/>
              </a:rPr>
              <a:t>, réclamant une organisation </a:t>
            </a:r>
            <a:r>
              <a:rPr lang="fr-CH" sz="2000" i="1" dirty="0">
                <a:solidFill>
                  <a:srgbClr val="000000"/>
                </a:solidFill>
                <a:latin typeface="Open Sans" panose="020B0606030504020204" pitchFamily="34" charset="0"/>
              </a:rPr>
              <a:t>"</a:t>
            </a:r>
            <a:r>
              <a:rPr lang="fr-CH" sz="2000" b="1" i="1" dirty="0">
                <a:solidFill>
                  <a:srgbClr val="000000"/>
                </a:solidFill>
                <a:latin typeface="Open Sans" panose="020B0606030504020204" pitchFamily="34" charset="0"/>
              </a:rPr>
              <a:t>robuste en temps de crise, suffisamment agile pour réagir en urgence</a:t>
            </a:r>
            <a:r>
              <a:rPr lang="fr-CH" sz="2000" i="1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fr-CH" sz="2000" b="1" i="1" dirty="0">
                <a:solidFill>
                  <a:srgbClr val="000000"/>
                </a:solidFill>
                <a:latin typeface="Open Sans" panose="020B0606030504020204" pitchFamily="34" charset="0"/>
              </a:rPr>
              <a:t>solide face aux polémiques</a:t>
            </a:r>
            <a:r>
              <a:rPr lang="fr-CH" sz="2000" i="1" dirty="0">
                <a:solidFill>
                  <a:srgbClr val="000000"/>
                </a:solidFill>
                <a:latin typeface="Open Sans" panose="020B0606030504020204" pitchFamily="34" charset="0"/>
              </a:rPr>
              <a:t>, totalement transparente pour inspirer la confiance, </a:t>
            </a:r>
            <a:r>
              <a:rPr lang="fr-CH" sz="2000" b="1" i="1" dirty="0">
                <a:solidFill>
                  <a:srgbClr val="000000"/>
                </a:solidFill>
                <a:highlight>
                  <a:srgbClr val="FFFF00"/>
                </a:highlight>
                <a:latin typeface="Open Sans" panose="020B0606030504020204" pitchFamily="34" charset="0"/>
              </a:rPr>
              <a:t>avec une gouvernance claire et transparente pour ne subir aucune pression diplomatique</a:t>
            </a:r>
            <a:r>
              <a:rPr lang="fr-CH" sz="2000" dirty="0">
                <a:solidFill>
                  <a:srgbClr val="000000"/>
                </a:solidFill>
                <a:latin typeface="Open Sans" panose="020B0606030504020204" pitchFamily="34" charset="0"/>
              </a:rPr>
              <a:t>".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53070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DB1A17-1259-504A-A0DE-44C10F17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+mn-lt"/>
              </a:rPr>
              <a:t>Un nouveau traité contre les pandémies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3ED67E-F43F-544B-BEA0-1D2D4A286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920" y="1543428"/>
            <a:ext cx="10551117" cy="10415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29 novembre au 1</a:t>
            </a:r>
            <a:r>
              <a:rPr lang="fr-FR" b="1" baseline="30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décembre 2021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Session extraordinaire de l’Assemblée mondiale de la santé </a:t>
            </a:r>
          </a:p>
          <a:p>
            <a:pPr marL="0" indent="0">
              <a:buNone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(après la 74</a:t>
            </a:r>
            <a:r>
              <a:rPr lang="fr-FR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Assemblée mondiale de la santé de mai 2021)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FC6FF9-78AE-E947-AFFA-C4C783413EF3}"/>
              </a:ext>
            </a:extLst>
          </p:cNvPr>
          <p:cNvSpPr/>
          <p:nvPr/>
        </p:nvSpPr>
        <p:spPr>
          <a:xfrm>
            <a:off x="1299920" y="4273012"/>
            <a:ext cx="102618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Cette décision est soutenue par 59 nations : </a:t>
            </a:r>
          </a:p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l’Afrique du Sud, l’Albanie,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l’Australie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, l’Azerbaïdjan,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 Canada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, le Chili, le Costa Rica, l’Égypte, les Émirats arabes unis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les États-Unis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, les Fidji, la Géorgie, l’Indonésie,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l’Islande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, le Kenya, le Monténégro, la Norvège, le Paraguay, les Philippines, le Qatar, la République de Corée, la République de Moldova, la République dominicaine,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 Royaume-Uni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, le Rwanda, le Sénégal, le Soudan, la Thaïlande, la Tunisie, la Turquie, l’Ukraine, l’Uruguay et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les États membres de l’Union européenne</a:t>
            </a:r>
            <a:endParaRPr lang="fr-FR" sz="20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936513-7BA0-6844-B5DE-DEB687D62893}"/>
              </a:ext>
            </a:extLst>
          </p:cNvPr>
          <p:cNvSpPr/>
          <p:nvPr/>
        </p:nvSpPr>
        <p:spPr>
          <a:xfrm>
            <a:off x="1299920" y="3101572"/>
            <a:ext cx="10261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Du 29 novembre au 1er décembre 2021,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les États membres se réuniront en session spéciale avec l’OMS pour discuter et </a:t>
            </a:r>
            <a:r>
              <a:rPr lang="fr-CH" sz="20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éventuellement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signer un nouveau traité sur la préparation et l’intervention en cas de pandémie. </a:t>
            </a:r>
          </a:p>
          <a:p>
            <a:endParaRPr lang="fr-CH" sz="20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0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DB1A17-1259-504A-A0DE-44C10F17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+mn-lt"/>
              </a:rPr>
              <a:t>Un nouveau traité contre les pandémies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32E0D0-1177-D040-B194-AF6A2280F1A5}"/>
              </a:ext>
            </a:extLst>
          </p:cNvPr>
          <p:cNvSpPr/>
          <p:nvPr/>
        </p:nvSpPr>
        <p:spPr>
          <a:xfrm>
            <a:off x="1217262" y="2078286"/>
            <a:ext cx="105156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200" dirty="0">
                <a:latin typeface="Georgia" panose="02040502050405020303" pitchFamily="18" charset="0"/>
              </a:rPr>
              <a:t>La proposition de traité international sur les pandémies a été annoncée pour </a:t>
            </a:r>
          </a:p>
          <a:p>
            <a:r>
              <a:rPr lang="fr-CH" sz="2200" b="1" dirty="0">
                <a:highlight>
                  <a:srgbClr val="FFFF00"/>
                </a:highlight>
                <a:latin typeface="Georgia" panose="02040502050405020303" pitchFamily="18" charset="0"/>
              </a:rPr>
              <a:t>la première fois par le président du Conseil européen, Charles Michel</a:t>
            </a:r>
            <a:r>
              <a:rPr lang="fr-CH" sz="2200" b="1" dirty="0">
                <a:latin typeface="Georgia" panose="02040502050405020303" pitchFamily="18" charset="0"/>
              </a:rPr>
              <a:t>, lors du Forum de Paris sur la paix, </a:t>
            </a:r>
            <a:r>
              <a:rPr lang="fr-CH" sz="2200" b="1" dirty="0">
                <a:highlight>
                  <a:srgbClr val="FFFF00"/>
                </a:highlight>
                <a:latin typeface="Georgia" panose="02040502050405020303" pitchFamily="18" charset="0"/>
              </a:rPr>
              <a:t>en novembre 2020</a:t>
            </a:r>
            <a:r>
              <a:rPr lang="fr-CH" sz="2200" dirty="0">
                <a:latin typeface="Georgia" panose="02040502050405020303" pitchFamily="18" charset="0"/>
              </a:rPr>
              <a:t>.</a:t>
            </a:r>
          </a:p>
          <a:p>
            <a:endParaRPr lang="fr-CH" sz="2000" dirty="0">
              <a:latin typeface="Georgia" panose="02040502050405020303" pitchFamily="18" charset="0"/>
            </a:endParaRPr>
          </a:p>
          <a:p>
            <a:r>
              <a:rPr lang="fr-CH" sz="2000" dirty="0"/>
              <a:t>« </a:t>
            </a:r>
            <a:r>
              <a:rPr lang="fr-CH" sz="2000" dirty="0">
                <a:highlight>
                  <a:srgbClr val="FFFF00"/>
                </a:highlight>
                <a:latin typeface="Georgia" panose="02040502050405020303" pitchFamily="18" charset="0"/>
              </a:rPr>
              <a:t>Nous devons aller plus loin et tirer les leçons de la pandémie. On constate qu’il est absolument crucial de pouvoir agir plus vite et de façon </a:t>
            </a:r>
            <a:r>
              <a:rPr lang="fr-CH" sz="2000" b="1" dirty="0">
                <a:highlight>
                  <a:srgbClr val="FFFF00"/>
                </a:highlight>
                <a:latin typeface="Georgia" panose="02040502050405020303" pitchFamily="18" charset="0"/>
              </a:rPr>
              <a:t>plus coordonnée</a:t>
            </a:r>
            <a:r>
              <a:rPr lang="fr-CH" sz="2000" dirty="0">
                <a:highlight>
                  <a:srgbClr val="FFFF00"/>
                </a:highlight>
                <a:latin typeface="Georgia" panose="02040502050405020303" pitchFamily="18" charset="0"/>
              </a:rPr>
              <a:t>, pour faire en sorte que des équipements médicaux soient disponibles et </a:t>
            </a:r>
            <a:r>
              <a:rPr lang="fr-CH" sz="2000" b="1" dirty="0">
                <a:highlight>
                  <a:srgbClr val="FFFF00"/>
                </a:highlight>
                <a:latin typeface="Georgia" panose="02040502050405020303" pitchFamily="18" charset="0"/>
              </a:rPr>
              <a:t>pour s’échanger très rapidement des informations </a:t>
            </a:r>
            <a:r>
              <a:rPr lang="fr-CH" sz="2000" dirty="0">
                <a:highlight>
                  <a:srgbClr val="FFFF00"/>
                </a:highlight>
                <a:latin typeface="Georgia" panose="02040502050405020303" pitchFamily="18" charset="0"/>
              </a:rPr>
              <a:t>afin de protéger au mieux nos citoyens. </a:t>
            </a:r>
            <a:r>
              <a:rPr lang="fr-CH" sz="2000" dirty="0"/>
              <a:t>»</a:t>
            </a:r>
          </a:p>
          <a:p>
            <a:endParaRPr lang="fr-CH" sz="2000" dirty="0"/>
          </a:p>
          <a:p>
            <a:r>
              <a:rPr lang="fr-CH" sz="2000" dirty="0"/>
              <a:t>— Charles Michel, président du Conseil européen, discours lors du Forum de Paris sur la paix, 12 novembre 2020</a:t>
            </a:r>
            <a:br>
              <a:rPr lang="fr-CH" sz="2000" dirty="0"/>
            </a:b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66341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DB1A17-1259-504A-A0DE-44C10F17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+mn-lt"/>
              </a:rPr>
              <a:t>Un nouveau traité contre les pandémies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FFD6FF-8E38-C647-84F1-CD10171286DC}"/>
              </a:ext>
            </a:extLst>
          </p:cNvPr>
          <p:cNvSpPr/>
          <p:nvPr/>
        </p:nvSpPr>
        <p:spPr>
          <a:xfrm>
            <a:off x="633493" y="2459504"/>
            <a:ext cx="109250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dirty="0">
                <a:solidFill>
                  <a:srgbClr val="353535"/>
                </a:solidFill>
                <a:latin typeface="Georgia" panose="02040502050405020303" pitchFamily="18" charset="0"/>
              </a:rPr>
              <a:t>« Un des rapports d’experts (mandatés par l’OMS) demande que </a:t>
            </a:r>
            <a:r>
              <a:rPr lang="fr-CH" sz="2400" b="1" dirty="0">
                <a:solidFill>
                  <a:srgbClr val="353535"/>
                </a:solidFill>
                <a:highlight>
                  <a:srgbClr val="FFFF00"/>
                </a:highlight>
                <a:latin typeface="Georgia" panose="02040502050405020303" pitchFamily="18" charset="0"/>
              </a:rPr>
              <a:t>l’autorité du chef de l’OMS soit renforcée par un mandat unique de sept ans sans possibilité de réélection </a:t>
            </a:r>
            <a:r>
              <a:rPr lang="fr-CH" sz="2400" dirty="0">
                <a:solidFill>
                  <a:srgbClr val="353535"/>
                </a:solidFill>
                <a:latin typeface="Georgia" panose="02040502050405020303" pitchFamily="18" charset="0"/>
              </a:rPr>
              <a:t>(contre un mandat actuel de 5 ans reconductible), </a:t>
            </a:r>
            <a:r>
              <a:rPr lang="fr-CH" sz="2400" b="1" dirty="0">
                <a:solidFill>
                  <a:srgbClr val="353535"/>
                </a:solidFill>
                <a:highlight>
                  <a:srgbClr val="FFFF00"/>
                </a:highlight>
                <a:latin typeface="Georgia" panose="02040502050405020303" pitchFamily="18" charset="0"/>
              </a:rPr>
              <a:t>afin qu’il échappe aux pressions politiques.</a:t>
            </a:r>
            <a:r>
              <a:rPr lang="fr-CH" sz="2400" b="1" dirty="0">
                <a:solidFill>
                  <a:srgbClr val="353535"/>
                </a:solidFill>
                <a:latin typeface="Georgia" panose="02040502050405020303" pitchFamily="18" charset="0"/>
              </a:rPr>
              <a:t> </a:t>
            </a:r>
            <a:r>
              <a:rPr lang="fr-CH" sz="2400" dirty="0">
                <a:solidFill>
                  <a:srgbClr val="353535"/>
                </a:solidFill>
                <a:latin typeface="Georgia" panose="02040502050405020303" pitchFamily="18" charset="0"/>
              </a:rPr>
              <a:t>».</a:t>
            </a:r>
          </a:p>
          <a:p>
            <a:r>
              <a:rPr lang="fr-CH" sz="2400" dirty="0">
                <a:solidFill>
                  <a:srgbClr val="353535"/>
                </a:solidFill>
                <a:latin typeface="Georgia" panose="02040502050405020303" pitchFamily="18" charset="0"/>
              </a:rPr>
              <a:t>— </a:t>
            </a:r>
            <a:r>
              <a:rPr lang="fr-CH" sz="2400" dirty="0">
                <a:solidFill>
                  <a:srgbClr val="0A89C0"/>
                </a:solidFill>
                <a:latin typeface="Georgia" panose="02040502050405020303" pitchFamily="18" charset="0"/>
                <a:hlinkClick r:id="rId2"/>
              </a:rPr>
              <a:t>Euronews</a:t>
            </a:r>
            <a:r>
              <a:rPr lang="fr-CH" sz="2400" dirty="0">
                <a:solidFill>
                  <a:srgbClr val="353535"/>
                </a:solidFill>
                <a:latin typeface="Georgia" panose="02040502050405020303" pitchFamily="18" charset="0"/>
              </a:rPr>
              <a:t>, 25 mai 2021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0646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DB1A17-1259-504A-A0DE-44C10F17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5300" b="1" dirty="0">
                <a:latin typeface="+mn-lt"/>
              </a:rPr>
              <a:t>Pourquoi un nouveau traité </a:t>
            </a:r>
            <a:br>
              <a:rPr lang="fr-FR" dirty="0">
                <a:latin typeface="+mn-lt"/>
              </a:rPr>
            </a:br>
            <a:r>
              <a:rPr lang="fr-FR" dirty="0">
                <a:latin typeface="+mn-lt"/>
              </a:rPr>
              <a:t>contre les pandémies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967FEE-E3DD-064A-8C09-AB503B5AC534}"/>
              </a:ext>
            </a:extLst>
          </p:cNvPr>
          <p:cNvSpPr/>
          <p:nvPr/>
        </p:nvSpPr>
        <p:spPr>
          <a:xfrm>
            <a:off x="1972051" y="2528980"/>
            <a:ext cx="930931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La pandémie de COVID-19 constitue un défi mondial. </a:t>
            </a:r>
          </a:p>
          <a:p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Aucun gouvernement ni aucune institution ne peut faire face seul 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à la menace que représentent de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futures pandémies.</a:t>
            </a:r>
          </a:p>
          <a:p>
            <a:endParaRPr lang="fr-CH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Un traité est un instrument juridiquement contraignant en vertu du droit international.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E52622-9B8B-B945-8A1A-DF5599D08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45360"/>
            <a:ext cx="927100" cy="952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1A3A6B-930F-3046-8BD1-9797B00E9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051" y="1960858"/>
            <a:ext cx="19431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4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DB1A17-1259-504A-A0DE-44C10F17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5300" b="1" dirty="0">
                <a:latin typeface="+mn-lt"/>
              </a:rPr>
              <a:t>Pourquoi un nouveau traité </a:t>
            </a:r>
            <a:br>
              <a:rPr lang="fr-FR" dirty="0">
                <a:latin typeface="+mn-lt"/>
              </a:rPr>
            </a:br>
            <a:r>
              <a:rPr lang="fr-FR" dirty="0">
                <a:latin typeface="+mn-lt"/>
              </a:rPr>
              <a:t>contre les pandémies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E52622-9B8B-B945-8A1A-DF5599D08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45360"/>
            <a:ext cx="927100" cy="952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1A3A6B-930F-3046-8BD1-9797B00E9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051" y="1960858"/>
            <a:ext cx="1943100" cy="495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1156E2-2A75-C64B-B5BC-BB5434FCED9E}"/>
              </a:ext>
            </a:extLst>
          </p:cNvPr>
          <p:cNvSpPr/>
          <p:nvPr/>
        </p:nvSpPr>
        <p:spPr>
          <a:xfrm>
            <a:off x="1972051" y="2605486"/>
            <a:ext cx="1036169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>
                <a:latin typeface="Arial" panose="020B0604020202020204" pitchFamily="34" charset="0"/>
                <a:cs typeface="Arial" panose="020B0604020202020204" pitchFamily="34" charset="0"/>
              </a:rPr>
              <a:t>Un traité international sur les pandémies permettrait :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la détection précoce et la prévention des pandémies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la résilience face à de futures pandémies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 réaction à d'éventuelles futures pandémies, notamment en assurant un </a:t>
            </a:r>
            <a:r>
              <a:rPr lang="fr-CH" sz="20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accès universel et équitable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à des solutions médicales, telles que les vaccins, les médicaments et les diagnostics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le renforcement du cadre international en matière de santé,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l'OMS jouant le rôle d'autorité de coordination en ce qui concerne les questions sanitaires mondiales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le concept "Une seule santé» («</a:t>
            </a:r>
            <a:r>
              <a:rPr lang="fr-CH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fr-CH" sz="20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fr-CH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000" dirty="0">
                <a:latin typeface="Arial" panose="020B0604020202020204" pitchFamily="34" charset="0"/>
                <a:cs typeface="Arial" panose="020B0604020202020204" pitchFamily="34" charset="0"/>
              </a:rPr>
              <a:t>»), qui établit un lien entre la santé humaine, la santé animale et la santé de notre planète</a:t>
            </a:r>
            <a:endParaRPr lang="fr-CH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60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FCA05AD-D4C6-044F-9AF5-70C655692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0" y="2052245"/>
            <a:ext cx="10045700" cy="37211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02044A-681B-B74B-9B55-A82913DC11CA}"/>
              </a:ext>
            </a:extLst>
          </p:cNvPr>
          <p:cNvSpPr/>
          <p:nvPr/>
        </p:nvSpPr>
        <p:spPr>
          <a:xfrm>
            <a:off x="3146603" y="1301633"/>
            <a:ext cx="5898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800" b="1" dirty="0"/>
              <a:t>(1</a:t>
            </a:r>
            <a:r>
              <a:rPr lang="fr-CH" sz="2800" b="1" baseline="30000" dirty="0"/>
              <a:t>er</a:t>
            </a:r>
            <a:r>
              <a:rPr lang="fr-CH" sz="2800" b="1" dirty="0"/>
              <a:t> colloque en Australie en fév. 2011)</a:t>
            </a:r>
            <a:endParaRPr lang="fr-FR" sz="2800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E513A6A2-5A52-8E47-BECC-1955D2D27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fr-FR" b="1" dirty="0">
                <a:latin typeface="+mn-lt"/>
              </a:rPr>
              <a:t>ONE </a:t>
            </a:r>
            <a:r>
              <a:rPr lang="fr-FR" b="1" dirty="0" err="1">
                <a:latin typeface="+mn-lt"/>
              </a:rPr>
              <a:t>Health</a:t>
            </a:r>
            <a:endParaRPr lang="fr-FR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304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DB1A17-1259-504A-A0DE-44C10F17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+mn-lt"/>
              </a:rPr>
              <a:t>ONE </a:t>
            </a:r>
            <a:r>
              <a:rPr lang="fr-FR" b="1" dirty="0" err="1">
                <a:latin typeface="+mn-lt"/>
              </a:rPr>
              <a:t>Health</a:t>
            </a:r>
            <a:endParaRPr lang="fr-FR" b="1" dirty="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9095E-79E0-6542-B979-068DC917AEB7}"/>
              </a:ext>
            </a:extLst>
          </p:cNvPr>
          <p:cNvSpPr/>
          <p:nvPr/>
        </p:nvSpPr>
        <p:spPr>
          <a:xfrm>
            <a:off x="4028268" y="5332945"/>
            <a:ext cx="79118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200" dirty="0"/>
              <a:t>« </a:t>
            </a:r>
            <a:r>
              <a:rPr lang="fr-CH" sz="2200" b="1" dirty="0">
                <a:highlight>
                  <a:srgbClr val="FFFF00"/>
                </a:highlight>
              </a:rPr>
              <a:t>La mise en place d’un organisme permanent </a:t>
            </a:r>
            <a:r>
              <a:rPr lang="fr-CH" sz="2200" dirty="0"/>
              <a:t>permet d’accélérer la réponse aux dangers nouveaux et émergents. En outre, l’approche One </a:t>
            </a:r>
            <a:r>
              <a:rPr lang="fr-CH" sz="2200" dirty="0" err="1"/>
              <a:t>Health</a:t>
            </a:r>
            <a:r>
              <a:rPr lang="fr-CH" sz="2200" dirty="0"/>
              <a:t> permet </a:t>
            </a:r>
            <a:r>
              <a:rPr lang="fr-CH" sz="2200" b="1" dirty="0">
                <a:highlight>
                  <a:srgbClr val="FFFF00"/>
                </a:highlight>
              </a:rPr>
              <a:t>d’identifier les domaines où peut exister un potentiel </a:t>
            </a:r>
            <a:r>
              <a:rPr lang="fr-CH" sz="2200" dirty="0"/>
              <a:t>pour des actions à conduire en synergie. »</a:t>
            </a:r>
            <a:endParaRPr lang="fr-FR" sz="2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5A930F-A07B-2249-BD05-7019DBFAEBC9}"/>
              </a:ext>
            </a:extLst>
          </p:cNvPr>
          <p:cNvSpPr/>
          <p:nvPr/>
        </p:nvSpPr>
        <p:spPr>
          <a:xfrm>
            <a:off x="7750444" y="1540327"/>
            <a:ext cx="41522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/>
              <a:t>p. 6 : « </a:t>
            </a:r>
            <a:r>
              <a:rPr lang="fr-CH" b="1" dirty="0">
                <a:highlight>
                  <a:srgbClr val="FFFF00"/>
                </a:highlight>
              </a:rPr>
              <a:t>L’importance croissante des dangers émergents pour l’Homme, l’animal et l’environnement</a:t>
            </a:r>
            <a:r>
              <a:rPr lang="fr-CH" b="1" dirty="0"/>
              <a:t> </a:t>
            </a:r>
            <a:r>
              <a:rPr lang="fr-CH" dirty="0"/>
              <a:t>entraîne un besoin accru en stratégies et objectifs à définir et à mettre en œuvre de manière multisectorielle et coordonnée dans les domaines de </a:t>
            </a:r>
            <a:r>
              <a:rPr lang="fr-CH" b="1" dirty="0"/>
              <a:t>la détection précoce, de la prévention et de la lutte. </a:t>
            </a:r>
          </a:p>
          <a:p>
            <a:r>
              <a:rPr lang="fr-CH" dirty="0"/>
              <a:t>La création du sous-organe </a:t>
            </a:r>
            <a:r>
              <a:rPr lang="fr-CH" b="1" dirty="0"/>
              <a:t>One </a:t>
            </a:r>
            <a:r>
              <a:rPr lang="fr-CH" b="1" dirty="0" err="1"/>
              <a:t>Health</a:t>
            </a:r>
            <a:r>
              <a:rPr lang="fr-CH" dirty="0"/>
              <a:t> et son implantation dans les structures existantes </a:t>
            </a:r>
            <a:r>
              <a:rPr lang="fr-CH" b="1" dirty="0"/>
              <a:t>répond entièrement à ce besoin. </a:t>
            </a:r>
            <a:r>
              <a:rPr lang="fr-CH" dirty="0"/>
              <a:t>»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F17E58-7113-4041-B7CA-B0566FA2AC41}"/>
              </a:ext>
            </a:extLst>
          </p:cNvPr>
          <p:cNvSpPr/>
          <p:nvPr/>
        </p:nvSpPr>
        <p:spPr>
          <a:xfrm>
            <a:off x="838200" y="3266701"/>
            <a:ext cx="67004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/>
              <a:t>p. 4 : </a:t>
            </a:r>
            <a:r>
              <a:rPr lang="fr-CH" b="1" dirty="0"/>
              <a:t>Selon la Stratégie Chaîne alimentaire, </a:t>
            </a:r>
            <a:r>
              <a:rPr lang="fr-CH" b="1" dirty="0">
                <a:highlight>
                  <a:srgbClr val="FFFF00"/>
                </a:highlight>
              </a:rPr>
              <a:t>les denrées alimentaires </a:t>
            </a:r>
            <a:r>
              <a:rPr lang="fr-CH" b="1" dirty="0"/>
              <a:t>proposées sur le marché doivent être sûres et </a:t>
            </a:r>
            <a:r>
              <a:rPr lang="fr-CH" b="1" dirty="0">
                <a:highlight>
                  <a:srgbClr val="FFFF00"/>
                </a:highlight>
              </a:rPr>
              <a:t>conformes aux exigences réglementaires</a:t>
            </a:r>
            <a:r>
              <a:rPr lang="fr-CH" dirty="0"/>
              <a:t> en matière sanitaire et il convient de développer en permanence le système d’exécution des contrôles. </a:t>
            </a:r>
          </a:p>
          <a:p>
            <a:r>
              <a:rPr lang="fr-CH" dirty="0"/>
              <a:t>Les mesures relevant de l’approche </a:t>
            </a:r>
            <a:r>
              <a:rPr lang="fr-CH" b="1" dirty="0"/>
              <a:t>One </a:t>
            </a:r>
            <a:r>
              <a:rPr lang="fr-CH" b="1" dirty="0" err="1"/>
              <a:t>Health</a:t>
            </a:r>
            <a:r>
              <a:rPr lang="fr-CH" b="1" dirty="0"/>
              <a:t> sont prises aux étapes de la chaîne alimentaire où elles ont un effet optimal pour mettre sur le marché des denrées alimentaires sûres.</a:t>
            </a:r>
            <a:endParaRPr lang="fr-FR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C94EEC-0B3E-664A-B2B7-9280163BAC98}"/>
              </a:ext>
            </a:extLst>
          </p:cNvPr>
          <p:cNvSpPr/>
          <p:nvPr/>
        </p:nvSpPr>
        <p:spPr>
          <a:xfrm>
            <a:off x="838200" y="1540327"/>
            <a:ext cx="64705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>
                <a:highlight>
                  <a:srgbClr val="FFFF00"/>
                </a:highlight>
              </a:rPr>
              <a:t>L’approche One </a:t>
            </a:r>
            <a:r>
              <a:rPr lang="fr-CH" sz="2000" b="1" dirty="0" err="1">
                <a:highlight>
                  <a:srgbClr val="FFFF00"/>
                </a:highlight>
              </a:rPr>
              <a:t>Health</a:t>
            </a:r>
            <a:r>
              <a:rPr lang="fr-CH" sz="2000" b="1" dirty="0">
                <a:highlight>
                  <a:srgbClr val="FFFF00"/>
                </a:highlight>
              </a:rPr>
              <a:t> a pour objectif de créer une valeur ajoutée pour la santé humaine et animale ainsi que pour l’environnement.</a:t>
            </a:r>
            <a:r>
              <a:rPr lang="fr-CH" sz="2000" dirty="0">
                <a:highlight>
                  <a:srgbClr val="FFFF00"/>
                </a:highlight>
              </a:rPr>
              <a:t> </a:t>
            </a:r>
          </a:p>
          <a:p>
            <a:r>
              <a:rPr lang="fr-CH" sz="2000" dirty="0"/>
              <a:t>Il s’agit de détecter et de </a:t>
            </a:r>
            <a:r>
              <a:rPr lang="fr-CH" sz="2000" b="1" dirty="0">
                <a:highlight>
                  <a:srgbClr val="FFFF00"/>
                </a:highlight>
              </a:rPr>
              <a:t>combattre efficacement les dangers émergents. </a:t>
            </a:r>
            <a:endParaRPr lang="fr-FR" sz="2000" b="1" dirty="0">
              <a:highlight>
                <a:srgbClr val="FFFF00"/>
              </a:highlight>
            </a:endParaRPr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37453E71-5E56-6040-B56E-E576DAFFAA7D}"/>
              </a:ext>
            </a:extLst>
          </p:cNvPr>
          <p:cNvSpPr/>
          <p:nvPr/>
        </p:nvSpPr>
        <p:spPr>
          <a:xfrm>
            <a:off x="2123268" y="5579390"/>
            <a:ext cx="1472339" cy="7362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80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FD3951C7-84CA-9440-B708-F190959D11C5}"/>
              </a:ext>
            </a:extLst>
          </p:cNvPr>
          <p:cNvSpPr txBox="1">
            <a:spLocks/>
          </p:cNvSpPr>
          <p:nvPr/>
        </p:nvSpPr>
        <p:spPr>
          <a:xfrm>
            <a:off x="578223" y="404866"/>
            <a:ext cx="7449900" cy="1313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>
                <a:latin typeface="+mn-lt"/>
              </a:rPr>
              <a:t>Les Laboratoires P4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3A8774-AD4B-6041-930C-87C68F2E0810}"/>
              </a:ext>
            </a:extLst>
          </p:cNvPr>
          <p:cNvSpPr/>
          <p:nvPr/>
        </p:nvSpPr>
        <p:spPr>
          <a:xfrm>
            <a:off x="5589722" y="2940029"/>
            <a:ext cx="64027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200" b="1" dirty="0">
                <a:latin typeface="Arial" panose="020B0604020202020204" pitchFamily="34" charset="0"/>
                <a:cs typeface="Arial" panose="020B0604020202020204" pitchFamily="34" charset="0"/>
              </a:rPr>
              <a:t>Un laboratoire sécurisé sera construit à Spiez </a:t>
            </a:r>
          </a:p>
          <a:p>
            <a:r>
              <a:rPr lang="fr-CH" sz="2200" b="1" dirty="0">
                <a:latin typeface="Arial" panose="020B0604020202020204" pitchFamily="34" charset="0"/>
                <a:cs typeface="Arial" panose="020B0604020202020204" pitchFamily="34" charset="0"/>
              </a:rPr>
              <a:t>(BE)</a:t>
            </a:r>
            <a:endParaRPr lang="fr-CH" sz="22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7CA99B-608A-374C-82D8-C6A298AE54A4}"/>
              </a:ext>
            </a:extLst>
          </p:cNvPr>
          <p:cNvSpPr/>
          <p:nvPr/>
        </p:nvSpPr>
        <p:spPr>
          <a:xfrm>
            <a:off x="5589722" y="368034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Dans les Alpes suisses, un laboratoire P4 devient le dépôt mondial des coronavirus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8E969A-74BA-FD40-955C-978AA7DED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240" y="1489356"/>
            <a:ext cx="3873500" cy="1079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098816-D83E-AC45-ADD8-B20A22C23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722" y="2571219"/>
            <a:ext cx="2438400" cy="304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32B018-437F-124B-A882-5731891DEB21}"/>
              </a:ext>
            </a:extLst>
          </p:cNvPr>
          <p:cNvSpPr/>
          <p:nvPr/>
        </p:nvSpPr>
        <p:spPr>
          <a:xfrm>
            <a:off x="5589722" y="4359441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Le 24 mai, le ministre suisse de la santé, Alain 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Berset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, et le directeur général de l’OMS, 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Tedros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Adhanom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dirty="0" err="1">
                <a:latin typeface="Arial" panose="020B0604020202020204" pitchFamily="34" charset="0"/>
                <a:cs typeface="Arial" panose="020B0604020202020204" pitchFamily="34" charset="0"/>
              </a:rPr>
              <a:t>Ghebreyesus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, ont paraphé un accord selon </a:t>
            </a:r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lequel la Suisse met à disposition de la communauté internationale son laboratoire de Spiez pour servir de </a:t>
            </a:r>
            <a:r>
              <a:rPr lang="fr-CH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BioHub</a:t>
            </a:r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 Depuis longtemps accrédité par l’ONU pour des missions spéciales</a:t>
            </a: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 laboratoire abritera à terme la totalité des coronavirus et de leurs </a:t>
            </a:r>
            <a:r>
              <a:rPr lang="fr-CH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variants</a:t>
            </a:r>
            <a:r>
              <a:rPr lang="fr-CH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CH" b="1" dirty="0">
                <a:latin typeface="Arial" panose="020B0604020202020204" pitchFamily="34" charset="0"/>
                <a:cs typeface="Arial" panose="020B0604020202020204" pitchFamily="34" charset="0"/>
              </a:rPr>
              <a:t>Mais pas seulement.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C5FE5C-3F2B-C04D-A2B6-C4ACE2F4A83A}"/>
              </a:ext>
            </a:extLst>
          </p:cNvPr>
          <p:cNvSpPr/>
          <p:nvPr/>
        </p:nvSpPr>
        <p:spPr>
          <a:xfrm>
            <a:off x="9957313" y="404866"/>
            <a:ext cx="9918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800" dirty="0">
                <a:latin typeface=".Apple Color Emoji UI"/>
              </a:rPr>
              <a:t>🇨🇭</a:t>
            </a:r>
            <a:endParaRPr lang="fr-CH" sz="8800" dirty="0">
              <a:effectLst/>
              <a:latin typeface=".Apple Color Emoji U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17FA60-EEB8-5C4F-9E9E-48B8B5FC6AAD}"/>
              </a:ext>
            </a:extLst>
          </p:cNvPr>
          <p:cNvSpPr/>
          <p:nvPr/>
        </p:nvSpPr>
        <p:spPr>
          <a:xfrm>
            <a:off x="506278" y="2940029"/>
            <a:ext cx="43446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laboratoire de haute sécurité a été aménagé au sein du laboratoire central de virologie des HUG.</a:t>
            </a:r>
            <a:r>
              <a:rPr lang="fr-CH" dirty="0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b="1" dirty="0">
                <a:solidFill>
                  <a:srgbClr val="03030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Il est classé P4 D</a:t>
            </a:r>
            <a:r>
              <a:rPr lang="fr-CH" dirty="0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pour </a:t>
            </a:r>
            <a:r>
              <a:rPr lang="fr-CH" b="1" dirty="0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pathogène de classe 4 et D pour diagnostic</a:t>
            </a:r>
            <a:r>
              <a:rPr lang="fr-CH" dirty="0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fr-CH" dirty="0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P4D est le premier laboratoire suisse capable de diagnostiquer des virus hautement qualifiés, </a:t>
            </a:r>
            <a:r>
              <a:rPr lang="fr-CH" b="1" dirty="0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classés au niveau 4 de sécurité. </a:t>
            </a:r>
            <a:r>
              <a:rPr lang="fr-CH" dirty="0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Outil de référence pour l'ensemble de la Suisse, </a:t>
            </a:r>
            <a:r>
              <a:rPr lang="fr-CH" b="1" dirty="0">
                <a:solidFill>
                  <a:srgbClr val="03030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cet équipement sera utilisé uniquement à des fins de diagnostics ; il ne se prêtera à aucune culture ou stockage de virus dangereux.</a:t>
            </a:r>
            <a:endParaRPr lang="fr-FR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165E8E0-F44E-4C48-8AD1-DEB0E86BD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22" y="2548081"/>
            <a:ext cx="1257300" cy="304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3F4A414-82DE-6044-BEA2-E008A5478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22" y="1721146"/>
            <a:ext cx="1064598" cy="6551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3AFC5DF-ABC9-A44D-BBF0-6BC98A9267E4}"/>
              </a:ext>
            </a:extLst>
          </p:cNvPr>
          <p:cNvSpPr/>
          <p:nvPr/>
        </p:nvSpPr>
        <p:spPr>
          <a:xfrm>
            <a:off x="7245621" y="563663"/>
            <a:ext cx="28296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5400" b="1" dirty="0"/>
              <a:t>en Suisse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282559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0" grpId="0"/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F05CE-4E12-C442-93C2-D88824588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4821" y="1497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latin typeface="+mn-lt"/>
              </a:rPr>
              <a:t>L’OMS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F21C4-8FF7-EC43-8C08-E5F80861BA74}"/>
              </a:ext>
            </a:extLst>
          </p:cNvPr>
          <p:cNvSpPr/>
          <p:nvPr/>
        </p:nvSpPr>
        <p:spPr>
          <a:xfrm>
            <a:off x="308967" y="1279186"/>
            <a:ext cx="69522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dirty="0">
                <a:latin typeface="Arial" panose="020B0604020202020204" pitchFamily="34" charset="0"/>
              </a:rPr>
              <a:t>L’OMS est </a:t>
            </a:r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</a:rPr>
              <a:t>une agence spécialisé de l’ONU</a:t>
            </a:r>
            <a:r>
              <a:rPr lang="fr-CH" sz="2400" dirty="0">
                <a:latin typeface="Arial" panose="020B0604020202020204" pitchFamily="34" charset="0"/>
              </a:rPr>
              <a:t> (Organisation des Nations Unies) </a:t>
            </a:r>
          </a:p>
          <a:p>
            <a:r>
              <a:rPr lang="fr-CH" sz="2400" dirty="0">
                <a:latin typeface="Arial" panose="020B0604020202020204" pitchFamily="34" charset="0"/>
              </a:rPr>
              <a:t>et </a:t>
            </a:r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</a:rPr>
              <a:t>son siège est à Genève.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FB5317-7DE2-4E4B-B064-A875254659EB}"/>
              </a:ext>
            </a:extLst>
          </p:cNvPr>
          <p:cNvSpPr/>
          <p:nvPr/>
        </p:nvSpPr>
        <p:spPr>
          <a:xfrm>
            <a:off x="4748738" y="2479515"/>
            <a:ext cx="69522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L'OMS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a pour objectif </a:t>
            </a:r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d'amener tous les peuples des États membres</a:t>
            </a:r>
            <a:r>
              <a:rPr lang="fr-CH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et partenaires </a:t>
            </a:r>
          </a:p>
          <a:p>
            <a:r>
              <a:rPr lang="fr-CH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au niveau de santé le plus élevé possible.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E4016E-A213-224B-858D-734E2FBE9178}"/>
              </a:ext>
            </a:extLst>
          </p:cNvPr>
          <p:cNvSpPr/>
          <p:nvPr/>
        </p:nvSpPr>
        <p:spPr>
          <a:xfrm>
            <a:off x="1700738" y="553612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24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 le 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CH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 juillet 2017</a:t>
            </a:r>
            <a:r>
              <a:rPr lang="fr-CH" sz="24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 directeur général de l’OMS 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est </a:t>
            </a:r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Tedros </a:t>
            </a:r>
            <a:r>
              <a:rPr lang="fr-CH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Adhanom</a:t>
            </a:r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Ghebreyesus</a:t>
            </a:r>
            <a:r>
              <a:rPr lang="fr-CH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E2B8013-0F84-A047-96A8-B771E9D1E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13" y="2612712"/>
            <a:ext cx="4054080" cy="26978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07924C-1CFB-AC46-899D-7014BDA4A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436" y="4295397"/>
            <a:ext cx="4202584" cy="22948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6F80761-6D76-0C40-932A-F0E8F0016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092" y="560051"/>
            <a:ext cx="3023715" cy="94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4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A518C79-5825-4C42-85A3-F6C7FC18B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558" y="2878220"/>
            <a:ext cx="3289300" cy="2463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1DFE75-6994-2D42-A6ED-A3E2539B6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304" y="387766"/>
            <a:ext cx="2616996" cy="26053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D719E68-D922-0F47-A335-16254CDDE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378" y="2152115"/>
            <a:ext cx="6091148" cy="1142360"/>
          </a:xfrm>
        </p:spPr>
        <p:txBody>
          <a:bodyPr>
            <a:normAutofit fontScale="90000"/>
          </a:bodyPr>
          <a:lstStyle/>
          <a:p>
            <a:r>
              <a:rPr lang="fr-FR" sz="8000" dirty="0">
                <a:latin typeface="+mn-lt"/>
              </a:rPr>
              <a:t>On se réveille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E87303-F81A-A445-9622-092832E57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894" y="4025191"/>
            <a:ext cx="8517406" cy="11423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6600" b="1" dirty="0"/>
              <a:t>deuxième cheval… 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C50C0-07AB-0545-A154-275684C8387A}"/>
              </a:ext>
            </a:extLst>
          </p:cNvPr>
          <p:cNvSpPr/>
          <p:nvPr/>
        </p:nvSpPr>
        <p:spPr>
          <a:xfrm>
            <a:off x="2456559" y="3101861"/>
            <a:ext cx="25467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5400" dirty="0"/>
              <a:t>avant le </a:t>
            </a:r>
          </a:p>
        </p:txBody>
      </p:sp>
    </p:spTree>
    <p:extLst>
      <p:ext uri="{BB962C8B-B14F-4D97-AF65-F5344CB8AC3E}">
        <p14:creationId xmlns:p14="http://schemas.microsoft.com/office/powerpoint/2010/main" val="248906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FD3951C7-84CA-9440-B708-F190959D11C5}"/>
              </a:ext>
            </a:extLst>
          </p:cNvPr>
          <p:cNvSpPr txBox="1">
            <a:spLocks/>
          </p:cNvSpPr>
          <p:nvPr/>
        </p:nvSpPr>
        <p:spPr>
          <a:xfrm>
            <a:off x="838200" y="4048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>
                <a:latin typeface="+mn-lt"/>
              </a:rPr>
              <a:t>L’OMS recrute…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A17C487-8BB9-3045-8B47-38EF041FA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962"/>
            <a:ext cx="12276588" cy="512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5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FD3951C7-84CA-9440-B708-F190959D11C5}"/>
              </a:ext>
            </a:extLst>
          </p:cNvPr>
          <p:cNvSpPr txBox="1">
            <a:spLocks/>
          </p:cNvSpPr>
          <p:nvPr/>
        </p:nvSpPr>
        <p:spPr>
          <a:xfrm>
            <a:off x="-144651" y="4048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>
                <a:latin typeface="+mn-lt"/>
              </a:rPr>
              <a:t>L’OMS, ses financeurs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B83985-5081-E744-9758-0776BEE33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63" y="1730429"/>
            <a:ext cx="10202873" cy="457224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92396D6-0EA0-B34F-A937-655944517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603" y="555329"/>
            <a:ext cx="3023715" cy="94491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1BED993B-CCB5-F941-8E9F-40073C6299BD}"/>
                  </a:ext>
                </a:extLst>
              </p14:cNvPr>
              <p14:cNvContentPartPr/>
              <p14:nvPr/>
            </p14:nvContentPartPr>
            <p14:xfrm>
              <a:off x="6055786" y="1943304"/>
              <a:ext cx="681120" cy="28440"/>
            </p14:xfrm>
          </p:contentPart>
        </mc:Choice>
        <mc:Fallback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1BED993B-CCB5-F941-8E9F-40073C6299B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01786" y="1835304"/>
                <a:ext cx="788760" cy="24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498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FD3951C7-84CA-9440-B708-F190959D11C5}"/>
              </a:ext>
            </a:extLst>
          </p:cNvPr>
          <p:cNvSpPr txBox="1">
            <a:spLocks/>
          </p:cNvSpPr>
          <p:nvPr/>
        </p:nvSpPr>
        <p:spPr>
          <a:xfrm>
            <a:off x="-144651" y="4048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>
                <a:latin typeface="+mn-lt"/>
              </a:rPr>
              <a:t>L’OMS, ses financeurs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EFF77C-E273-464D-8718-151BED5CE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588" y="1508179"/>
            <a:ext cx="990600" cy="444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5ECF176-8139-454B-A318-E48EBFD1B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820" y="363810"/>
            <a:ext cx="3519183" cy="14076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DB3E4DF-85D4-F047-957B-655F95DFC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588" y="1987550"/>
            <a:ext cx="2387600" cy="406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8A135A1-5427-614F-9C95-2486AA4A9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499" y="1987550"/>
            <a:ext cx="1257300" cy="381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DD26930-E758-474F-8772-4A005658BA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8303" y="2428821"/>
            <a:ext cx="3289300" cy="8255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D9ABDCC-08C6-D343-934C-8FD4FEB11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588" y="3254321"/>
            <a:ext cx="1231900" cy="3937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C2259E6-E91D-A942-AFDA-2033F373A6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7325" y="3778033"/>
            <a:ext cx="3369586" cy="79062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7B42AD-E404-E247-B986-CD9A1FCC77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1588" y="4390862"/>
            <a:ext cx="1981200" cy="3556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9D4C636-2E7C-5246-B25B-B0A9688E15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1588" y="4920924"/>
            <a:ext cx="2184400" cy="3429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8864ABE-B2AF-B64A-BB80-C201A667B3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1588" y="5399538"/>
            <a:ext cx="2247686" cy="48598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81D4F32-0B6D-D744-B6B1-BB2CBFF767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1588" y="6025113"/>
            <a:ext cx="1282700" cy="2667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273441F-7DFE-C340-953B-683CEDAAB3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44908" y="3727861"/>
            <a:ext cx="3249260" cy="74462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AFFF9B2-8127-9948-B369-ADDC2CD1DD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59031" y="4472483"/>
            <a:ext cx="2044815" cy="49357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D92DE5B8-156C-F845-B313-5ABB49CF84BB}"/>
                  </a:ext>
                </a:extLst>
              </p14:cNvPr>
              <p14:cNvContentPartPr/>
              <p14:nvPr/>
            </p14:nvContentPartPr>
            <p14:xfrm>
              <a:off x="4564726" y="4269720"/>
              <a:ext cx="706320" cy="34920"/>
            </p14:xfrm>
          </p:contentPart>
        </mc:Choice>
        <mc:Fallback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D92DE5B8-156C-F845-B313-5ABB49CF84B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11086" y="4162080"/>
                <a:ext cx="81396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98070FBD-8347-B640-B030-9BE458C9C22F}"/>
                  </a:ext>
                </a:extLst>
              </p14:cNvPr>
              <p14:cNvContentPartPr/>
              <p14:nvPr/>
            </p14:nvContentPartPr>
            <p14:xfrm>
              <a:off x="3676966" y="5621160"/>
              <a:ext cx="575280" cy="20160"/>
            </p14:xfrm>
          </p:contentPart>
        </mc:Choice>
        <mc:Fallback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98070FBD-8347-B640-B030-9BE458C9C22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22966" y="5513520"/>
                <a:ext cx="68292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7" name="Encre 26">
                <a:extLst>
                  <a:ext uri="{FF2B5EF4-FFF2-40B4-BE49-F238E27FC236}">
                    <a16:creationId xmlns:a16="http://schemas.microsoft.com/office/drawing/2014/main" id="{CCDE98FB-6688-6F40-80EC-D986DEA4C61C}"/>
                  </a:ext>
                </a:extLst>
              </p14:cNvPr>
              <p14:cNvContentPartPr/>
              <p14:nvPr/>
            </p14:nvContentPartPr>
            <p14:xfrm>
              <a:off x="9865366" y="4700640"/>
              <a:ext cx="653760" cy="31320"/>
            </p14:xfrm>
          </p:contentPart>
        </mc:Choice>
        <mc:Fallback>
          <p:pic>
            <p:nvPicPr>
              <p:cNvPr id="27" name="Encre 26">
                <a:extLst>
                  <a:ext uri="{FF2B5EF4-FFF2-40B4-BE49-F238E27FC236}">
                    <a16:creationId xmlns:a16="http://schemas.microsoft.com/office/drawing/2014/main" id="{CCDE98FB-6688-6F40-80EC-D986DEA4C61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811726" y="4593000"/>
                <a:ext cx="76140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8" name="Encre 27">
                <a:extLst>
                  <a:ext uri="{FF2B5EF4-FFF2-40B4-BE49-F238E27FC236}">
                    <a16:creationId xmlns:a16="http://schemas.microsoft.com/office/drawing/2014/main" id="{EB8D08F8-26F0-1844-AFE9-097AE7DD3488}"/>
                  </a:ext>
                </a:extLst>
              </p14:cNvPr>
              <p14:cNvContentPartPr/>
              <p14:nvPr/>
            </p14:nvContentPartPr>
            <p14:xfrm>
              <a:off x="10015846" y="4342080"/>
              <a:ext cx="458280" cy="360"/>
            </p14:xfrm>
          </p:contentPart>
        </mc:Choice>
        <mc:Fallback>
          <p:pic>
            <p:nvPicPr>
              <p:cNvPr id="28" name="Encre 27">
                <a:extLst>
                  <a:ext uri="{FF2B5EF4-FFF2-40B4-BE49-F238E27FC236}">
                    <a16:creationId xmlns:a16="http://schemas.microsoft.com/office/drawing/2014/main" id="{EB8D08F8-26F0-1844-AFE9-097AE7DD348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961846" y="4234080"/>
                <a:ext cx="5659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9" name="Encre 28">
                <a:extLst>
                  <a:ext uri="{FF2B5EF4-FFF2-40B4-BE49-F238E27FC236}">
                    <a16:creationId xmlns:a16="http://schemas.microsoft.com/office/drawing/2014/main" id="{72E465E5-CA56-7D48-843A-6FF7E4487D7A}"/>
                  </a:ext>
                </a:extLst>
              </p14:cNvPr>
              <p14:cNvContentPartPr/>
              <p14:nvPr/>
            </p14:nvContentPartPr>
            <p14:xfrm>
              <a:off x="2131846" y="3994320"/>
              <a:ext cx="3119400" cy="83520"/>
            </p14:xfrm>
          </p:contentPart>
        </mc:Choice>
        <mc:Fallback>
          <p:pic>
            <p:nvPicPr>
              <p:cNvPr id="29" name="Encre 28">
                <a:extLst>
                  <a:ext uri="{FF2B5EF4-FFF2-40B4-BE49-F238E27FC236}">
                    <a16:creationId xmlns:a16="http://schemas.microsoft.com/office/drawing/2014/main" id="{72E465E5-CA56-7D48-843A-6FF7E4487D7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077846" y="3886680"/>
                <a:ext cx="322704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0" name="Encre 29">
                <a:extLst>
                  <a:ext uri="{FF2B5EF4-FFF2-40B4-BE49-F238E27FC236}">
                    <a16:creationId xmlns:a16="http://schemas.microsoft.com/office/drawing/2014/main" id="{A52F2DFD-0A7A-3241-BB88-266A6C5CA5B0}"/>
                  </a:ext>
                </a:extLst>
              </p14:cNvPr>
              <p14:cNvContentPartPr/>
              <p14:nvPr/>
            </p14:nvContentPartPr>
            <p14:xfrm>
              <a:off x="2164246" y="5624760"/>
              <a:ext cx="1499760" cy="21600"/>
            </p14:xfrm>
          </p:contentPart>
        </mc:Choice>
        <mc:Fallback>
          <p:pic>
            <p:nvPicPr>
              <p:cNvPr id="30" name="Encre 29">
                <a:extLst>
                  <a:ext uri="{FF2B5EF4-FFF2-40B4-BE49-F238E27FC236}">
                    <a16:creationId xmlns:a16="http://schemas.microsoft.com/office/drawing/2014/main" id="{A52F2DFD-0A7A-3241-BB88-266A6C5CA5B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110246" y="5516760"/>
                <a:ext cx="160740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1" name="Encre 30">
                <a:extLst>
                  <a:ext uri="{FF2B5EF4-FFF2-40B4-BE49-F238E27FC236}">
                    <a16:creationId xmlns:a16="http://schemas.microsoft.com/office/drawing/2014/main" id="{89618509-CAF6-4042-80FB-DB686350A0DB}"/>
                  </a:ext>
                </a:extLst>
              </p14:cNvPr>
              <p14:cNvContentPartPr/>
              <p14:nvPr/>
            </p14:nvContentPartPr>
            <p14:xfrm>
              <a:off x="8230246" y="3833040"/>
              <a:ext cx="1028520" cy="31320"/>
            </p14:xfrm>
          </p:contentPart>
        </mc:Choice>
        <mc:Fallback>
          <p:pic>
            <p:nvPicPr>
              <p:cNvPr id="31" name="Encre 30">
                <a:extLst>
                  <a:ext uri="{FF2B5EF4-FFF2-40B4-BE49-F238E27FC236}">
                    <a16:creationId xmlns:a16="http://schemas.microsoft.com/office/drawing/2014/main" id="{89618509-CAF6-4042-80FB-DB686350A0D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176246" y="3725400"/>
                <a:ext cx="113616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Encre 31">
                <a:extLst>
                  <a:ext uri="{FF2B5EF4-FFF2-40B4-BE49-F238E27FC236}">
                    <a16:creationId xmlns:a16="http://schemas.microsoft.com/office/drawing/2014/main" id="{9D4DB788-8F30-4245-BE76-5A11AE7ED5D3}"/>
                  </a:ext>
                </a:extLst>
              </p14:cNvPr>
              <p14:cNvContentPartPr/>
              <p14:nvPr/>
            </p14:nvContentPartPr>
            <p14:xfrm>
              <a:off x="8745766" y="4697400"/>
              <a:ext cx="1042560" cy="30240"/>
            </p14:xfrm>
          </p:contentPart>
        </mc:Choice>
        <mc:Fallback>
          <p:pic>
            <p:nvPicPr>
              <p:cNvPr id="32" name="Encre 31">
                <a:extLst>
                  <a:ext uri="{FF2B5EF4-FFF2-40B4-BE49-F238E27FC236}">
                    <a16:creationId xmlns:a16="http://schemas.microsoft.com/office/drawing/2014/main" id="{9D4DB788-8F30-4245-BE76-5A11AE7ED5D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692126" y="4589400"/>
                <a:ext cx="1150200" cy="245880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Image 32">
            <a:extLst>
              <a:ext uri="{FF2B5EF4-FFF2-40B4-BE49-F238E27FC236}">
                <a16:creationId xmlns:a16="http://schemas.microsoft.com/office/drawing/2014/main" id="{524A2112-F754-514B-A7B4-48E2800D7F6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549468" y="5105454"/>
            <a:ext cx="2044700" cy="3302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B820C94-24BC-C74A-8C01-AF6AA4F4A98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461726" y="5574182"/>
            <a:ext cx="2057400" cy="304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41" name="Encre 40">
                <a:extLst>
                  <a:ext uri="{FF2B5EF4-FFF2-40B4-BE49-F238E27FC236}">
                    <a16:creationId xmlns:a16="http://schemas.microsoft.com/office/drawing/2014/main" id="{4BD5EBA0-C3B4-CB44-A028-8FF1D5EB5C7E}"/>
                  </a:ext>
                </a:extLst>
              </p14:cNvPr>
              <p14:cNvContentPartPr/>
              <p14:nvPr/>
            </p14:nvContentPartPr>
            <p14:xfrm>
              <a:off x="4535566" y="1822440"/>
              <a:ext cx="1278000" cy="659520"/>
            </p14:xfrm>
          </p:contentPart>
        </mc:Choice>
        <mc:Fallback>
          <p:pic>
            <p:nvPicPr>
              <p:cNvPr id="41" name="Encre 40">
                <a:extLst>
                  <a:ext uri="{FF2B5EF4-FFF2-40B4-BE49-F238E27FC236}">
                    <a16:creationId xmlns:a16="http://schemas.microsoft.com/office/drawing/2014/main" id="{4BD5EBA0-C3B4-CB44-A028-8FF1D5EB5C7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526926" y="1813800"/>
                <a:ext cx="1295640" cy="67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178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DB1A17-1259-504A-A0DE-44C10F17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+mn-lt"/>
              </a:rPr>
              <a:t>Le Plan de vaccination 2011-2020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48D119-B068-084B-BCD5-6681F7A20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2789116"/>
            <a:ext cx="9029700" cy="34671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F98CAC-A70F-4041-9F18-42B099ABB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408" y="1275936"/>
            <a:ext cx="3519183" cy="14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3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DB1A17-1259-504A-A0DE-44C10F17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+mn-lt"/>
              </a:rPr>
              <a:t>Le Plan de vaccination 2011-2020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F98CAC-A70F-4041-9F18-42B099ABB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408" y="1275936"/>
            <a:ext cx="3519183" cy="14076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1658CE-7318-2A4E-9F48-E873F5F96CDA}"/>
              </a:ext>
            </a:extLst>
          </p:cNvPr>
          <p:cNvSpPr/>
          <p:nvPr/>
        </p:nvSpPr>
        <p:spPr>
          <a:xfrm>
            <a:off x="738553" y="2881730"/>
            <a:ext cx="4460065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>
                <a:latin typeface="Helvetica Neue" panose="02000503000000020004" pitchFamily="2" charset="0"/>
              </a:rPr>
              <a:t>p. 8 : À bien des égards, le siècle dernier a été celui des traitements</a:t>
            </a:r>
            <a:r>
              <a:rPr lang="fr-CH" sz="2000" dirty="0">
                <a:latin typeface="Helvetica Neue" panose="02000503000000020004" pitchFamily="2" charset="0"/>
              </a:rPr>
              <a:t>, avec des réductions considérables de la morbidité et de la mortalité résultant notamment de la découverte et de l’utilisation des antibiotiques, principaux moteurs du changement en matière de santé. </a:t>
            </a:r>
          </a:p>
          <a:p>
            <a:r>
              <a:rPr lang="fr-CH" sz="2400" b="1" dirty="0">
                <a:highlight>
                  <a:srgbClr val="FFFF00"/>
                </a:highlight>
                <a:latin typeface="Helvetica Neue" panose="02000503000000020004" pitchFamily="2" charset="0"/>
              </a:rPr>
              <a:t>Le présent siècle promet d’être celui des vaccins.</a:t>
            </a:r>
            <a:endParaRPr lang="fr-CH" sz="2400" b="1" dirty="0">
              <a:effectLst/>
              <a:highlight>
                <a:srgbClr val="FFFF00"/>
              </a:highlight>
              <a:latin typeface="Helvetica Neue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AB3E81-C457-4A43-A282-CB0DF7FF0823}"/>
              </a:ext>
            </a:extLst>
          </p:cNvPr>
          <p:cNvSpPr/>
          <p:nvPr/>
        </p:nvSpPr>
        <p:spPr>
          <a:xfrm>
            <a:off x="5357447" y="285575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2000" b="1" dirty="0">
                <a:latin typeface="Helvetica Neue" panose="02000503000000020004" pitchFamily="2" charset="0"/>
              </a:rPr>
              <a:t>p. 93 : Les 6 objectifs stratégiques de l'OMS concernant la vaccination : </a:t>
            </a:r>
          </a:p>
          <a:p>
            <a:pPr marL="342900" indent="-342900">
              <a:buAutoNum type="arabicParenR"/>
            </a:pPr>
            <a:r>
              <a:rPr lang="fr-CH" sz="2400" b="1" dirty="0">
                <a:highlight>
                  <a:srgbClr val="FFFF00"/>
                </a:highlight>
                <a:latin typeface="Helvetica Neue" panose="02000503000000020004" pitchFamily="2" charset="0"/>
              </a:rPr>
              <a:t>Tous les pays s’engagent à faire de la vaccination une priorité. </a:t>
            </a:r>
          </a:p>
          <a:p>
            <a:pPr marL="342900" indent="-342900">
              <a:buAutoNum type="arabicParenR"/>
            </a:pPr>
            <a:r>
              <a:rPr lang="fr-CH" sz="2000" b="1" dirty="0">
                <a:highlight>
                  <a:srgbClr val="FFFF00"/>
                </a:highlight>
                <a:latin typeface="Helvetica Neue" panose="02000503000000020004" pitchFamily="2" charset="0"/>
              </a:rPr>
              <a:t>…</a:t>
            </a:r>
            <a:endParaRPr lang="fr-CH" sz="2000" b="1" dirty="0">
              <a:effectLst/>
              <a:highlight>
                <a:srgbClr val="FFFF00"/>
              </a:highlight>
              <a:latin typeface="Helvetica Neue" panose="02000503000000020004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917FE8-1EBC-8E46-9F8D-21D3201D5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384" y="4504445"/>
            <a:ext cx="1834748" cy="198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0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DB1A17-1259-504A-A0DE-44C10F17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+mn-lt"/>
              </a:rPr>
              <a:t>Le Plan de vaccination 2011-2020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F98CAC-A70F-4041-9F18-42B099ABB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408" y="1275936"/>
            <a:ext cx="3519183" cy="1407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6B2B42-40C5-9D42-A3A9-206F6A343004}"/>
              </a:ext>
            </a:extLst>
          </p:cNvPr>
          <p:cNvSpPr/>
          <p:nvPr/>
        </p:nvSpPr>
        <p:spPr>
          <a:xfrm>
            <a:off x="3915507" y="4184551"/>
            <a:ext cx="8241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>
                <a:latin typeface="Helvetica Neue" panose="02000503000000020004" pitchFamily="2" charset="0"/>
              </a:rPr>
              <a:t>p. 145 : </a:t>
            </a:r>
            <a:r>
              <a:rPr lang="fr-CH" b="1" dirty="0">
                <a:highlight>
                  <a:srgbClr val="FFFF00"/>
                </a:highlight>
                <a:latin typeface="Helvetica Neue" panose="02000503000000020004" pitchFamily="2" charset="0"/>
              </a:rPr>
              <a:t>Ce document a été élaboré</a:t>
            </a:r>
            <a:r>
              <a:rPr lang="fr-CH" dirty="0">
                <a:latin typeface="Helvetica Neue" panose="02000503000000020004" pitchFamily="2" charset="0"/>
              </a:rPr>
              <a:t> sous les auspices du Conseil de la Direction Collaborative de la Décennie de la vaccination, composée de 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E4D67E-5ED1-8546-BB0A-876C41F2EE5C}"/>
              </a:ext>
            </a:extLst>
          </p:cNvPr>
          <p:cNvSpPr/>
          <p:nvPr/>
        </p:nvSpPr>
        <p:spPr>
          <a:xfrm>
            <a:off x="973015" y="2683609"/>
            <a:ext cx="84171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>
                <a:latin typeface="Helvetica Neue" panose="02000503000000020004" pitchFamily="2" charset="0"/>
              </a:rPr>
              <a:t>p. 96 : </a:t>
            </a:r>
            <a:r>
              <a:rPr lang="fr-CH" sz="2000" dirty="0">
                <a:latin typeface="Helvetica Neue" panose="02000503000000020004" pitchFamily="2" charset="0"/>
              </a:rPr>
              <a:t>« </a:t>
            </a:r>
            <a:r>
              <a:rPr lang="fr-CH" sz="2000" b="1" dirty="0">
                <a:highlight>
                  <a:srgbClr val="FFFF00"/>
                </a:highlight>
                <a:latin typeface="Helvetica Neue" panose="02000503000000020004" pitchFamily="2" charset="0"/>
              </a:rPr>
              <a:t>En tant que bénéficiaires de la vaccination, les individus et les collectivités doivent : comprendre </a:t>
            </a:r>
            <a:r>
              <a:rPr lang="fr-CH" sz="2000" dirty="0">
                <a:latin typeface="Helvetica Neue" panose="02000503000000020004" pitchFamily="2" charset="0"/>
              </a:rPr>
              <a:t>les risques et les bénéfices des vaccins et de la vaccination </a:t>
            </a:r>
            <a:r>
              <a:rPr lang="fr-CH" sz="2000" b="1" dirty="0">
                <a:highlight>
                  <a:srgbClr val="FFFF00"/>
                </a:highlight>
                <a:latin typeface="Helvetica Neue" panose="02000503000000020004" pitchFamily="2" charset="0"/>
              </a:rPr>
              <a:t>et considérer la vaccination comme un DEVOIR de citoyen responsable. </a:t>
            </a:r>
            <a:r>
              <a:rPr lang="fr-CH" sz="2000" dirty="0">
                <a:latin typeface="Helvetica Neue" panose="02000503000000020004" pitchFamily="2" charset="0"/>
              </a:rPr>
              <a:t>» </a:t>
            </a:r>
            <a:endParaRPr lang="fr-CH" sz="2000" dirty="0">
              <a:effectLst/>
              <a:latin typeface="Helvetica Neue" panose="02000503000000020004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688135C-F9FF-3149-A855-2F52154E4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823" y="5305618"/>
            <a:ext cx="836051" cy="8360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55142B-371E-5D4B-A32E-B2052257B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237" y="4007048"/>
            <a:ext cx="2090127" cy="836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88A82B-F334-9145-ACFA-85A9ABD36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830" y="5938375"/>
            <a:ext cx="532561" cy="53256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1483E30-7D34-2C4E-A493-4A1F05242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444" y="4646689"/>
            <a:ext cx="1911991" cy="7647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3E64BB5-3DC7-204B-BAA4-2B1B8212F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4830" y="5208191"/>
            <a:ext cx="1122973" cy="7301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B8DBAA-958A-2E4A-9DEE-CE218D3FE0FF}"/>
              </a:ext>
            </a:extLst>
          </p:cNvPr>
          <p:cNvSpPr/>
          <p:nvPr/>
        </p:nvSpPr>
        <p:spPr>
          <a:xfrm>
            <a:off x="4047586" y="4819262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>
                <a:highlight>
                  <a:srgbClr val="FFFF00"/>
                </a:highlight>
                <a:latin typeface="Helvetica Neue" panose="02000503000000020004" pitchFamily="2" charset="0"/>
              </a:rPr>
              <a:t>Seth </a:t>
            </a:r>
            <a:r>
              <a:rPr lang="fr-CH" b="1" dirty="0" err="1">
                <a:highlight>
                  <a:srgbClr val="FFFF00"/>
                </a:highlight>
                <a:latin typeface="Helvetica Neue" panose="02000503000000020004" pitchFamily="2" charset="0"/>
              </a:rPr>
              <a:t>Berkley</a:t>
            </a:r>
            <a:r>
              <a:rPr lang="fr-CH" b="1" dirty="0">
                <a:highlight>
                  <a:srgbClr val="FFFF00"/>
                </a:highlight>
                <a:latin typeface="Helvetica Neue" panose="02000503000000020004" pitchFamily="2" charset="0"/>
              </a:rPr>
              <a:t> </a:t>
            </a:r>
            <a:r>
              <a:rPr lang="fr-CH" dirty="0">
                <a:highlight>
                  <a:srgbClr val="FFFF00"/>
                </a:highlight>
                <a:latin typeface="Helvetica Neue" panose="02000503000000020004" pitchFamily="2" charset="0"/>
              </a:rPr>
              <a:t>(</a:t>
            </a:r>
            <a:r>
              <a:rPr lang="fr-CH" b="1" dirty="0">
                <a:highlight>
                  <a:srgbClr val="FFFF00"/>
                </a:highlight>
                <a:latin typeface="Helvetica Neue" panose="02000503000000020004" pitchFamily="2" charset="0"/>
              </a:rPr>
              <a:t>GAVI</a:t>
            </a:r>
            <a:r>
              <a:rPr lang="fr-CH" dirty="0">
                <a:latin typeface="Helvetica Neue" panose="02000503000000020004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>
                <a:highlight>
                  <a:srgbClr val="FFFF00"/>
                </a:highlight>
                <a:latin typeface="Helvetica Neue" panose="02000503000000020004" pitchFamily="2" charset="0"/>
              </a:rPr>
              <a:t>Margaret Chan </a:t>
            </a:r>
            <a:r>
              <a:rPr lang="fr-CH" dirty="0">
                <a:highlight>
                  <a:srgbClr val="FFFF00"/>
                </a:highlight>
                <a:latin typeface="Helvetica Neue" panose="02000503000000020004" pitchFamily="2" charset="0"/>
              </a:rPr>
              <a:t>(</a:t>
            </a:r>
            <a:r>
              <a:rPr lang="fr-CH" b="1" dirty="0">
                <a:highlight>
                  <a:srgbClr val="FFFF00"/>
                </a:highlight>
                <a:latin typeface="Helvetica Neue" panose="02000503000000020004" pitchFamily="2" charset="0"/>
              </a:rPr>
              <a:t>OMS</a:t>
            </a:r>
            <a:r>
              <a:rPr lang="fr-CH" dirty="0">
                <a:latin typeface="Helvetica Neue" panose="02000503000000020004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>
                <a:latin typeface="Helvetica Neue" panose="02000503000000020004" pitchFamily="2" charset="0"/>
              </a:rPr>
              <a:t>Christopher Elias </a:t>
            </a:r>
            <a:r>
              <a:rPr lang="fr-CH" dirty="0">
                <a:latin typeface="Helvetica Neue" panose="02000503000000020004" pitchFamily="2" charset="0"/>
              </a:rPr>
              <a:t>(</a:t>
            </a:r>
            <a:r>
              <a:rPr lang="fr-CH" b="1" dirty="0">
                <a:highlight>
                  <a:srgbClr val="FFFF00"/>
                </a:highlight>
                <a:latin typeface="Helvetica Neue" panose="02000503000000020004" pitchFamily="2" charset="0"/>
              </a:rPr>
              <a:t>Fondation Bill &amp; Melinda Gates</a:t>
            </a:r>
            <a:r>
              <a:rPr lang="fr-CH" dirty="0">
                <a:latin typeface="Helvetica Neue" panose="02000503000000020004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>
                <a:highlight>
                  <a:srgbClr val="FFFF00"/>
                </a:highlight>
                <a:latin typeface="Helvetica Neue" panose="02000503000000020004" pitchFamily="2" charset="0"/>
              </a:rPr>
              <a:t>Anthony </a:t>
            </a:r>
            <a:r>
              <a:rPr lang="fr-CH" b="1" dirty="0" err="1">
                <a:highlight>
                  <a:srgbClr val="FFFF00"/>
                </a:highlight>
                <a:latin typeface="Helvetica Neue" panose="02000503000000020004" pitchFamily="2" charset="0"/>
              </a:rPr>
              <a:t>Fauci</a:t>
            </a:r>
            <a:r>
              <a:rPr lang="fr-CH" b="1" dirty="0">
                <a:highlight>
                  <a:srgbClr val="FFFF00"/>
                </a:highlight>
                <a:latin typeface="Helvetica Neue" panose="02000503000000020004" pitchFamily="2" charset="0"/>
              </a:rPr>
              <a:t> </a:t>
            </a:r>
            <a:r>
              <a:rPr lang="fr-CH" dirty="0">
                <a:highlight>
                  <a:srgbClr val="FFFF00"/>
                </a:highlight>
                <a:latin typeface="Helvetica Neue" panose="02000503000000020004" pitchFamily="2" charset="0"/>
              </a:rPr>
              <a:t>(</a:t>
            </a:r>
            <a:r>
              <a:rPr lang="fr-CH" b="1" dirty="0">
                <a:highlight>
                  <a:srgbClr val="FFFF00"/>
                </a:highlight>
                <a:latin typeface="Helvetica Neue" panose="02000503000000020004" pitchFamily="2" charset="0"/>
              </a:rPr>
              <a:t>NIAID</a:t>
            </a:r>
            <a:r>
              <a:rPr lang="fr-CH" dirty="0">
                <a:latin typeface="Helvetica Neue" panose="02000503000000020004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>
                <a:highlight>
                  <a:srgbClr val="FFFF00"/>
                </a:highlight>
                <a:latin typeface="Helvetica Neue" panose="02000503000000020004" pitchFamily="2" charset="0"/>
              </a:rPr>
              <a:t>Anthony Lake </a:t>
            </a:r>
            <a:r>
              <a:rPr lang="fr-CH" dirty="0">
                <a:highlight>
                  <a:srgbClr val="FFFF00"/>
                </a:highlight>
                <a:latin typeface="Helvetica Neue" panose="02000503000000020004" pitchFamily="2" charset="0"/>
              </a:rPr>
              <a:t>(</a:t>
            </a:r>
            <a:r>
              <a:rPr lang="fr-CH" b="1" dirty="0">
                <a:highlight>
                  <a:srgbClr val="FFFF00"/>
                </a:highlight>
                <a:latin typeface="Helvetica Neue" panose="02000503000000020004" pitchFamily="2" charset="0"/>
              </a:rPr>
              <a:t>UNICEF)</a:t>
            </a:r>
            <a:endParaRPr lang="fr-CH" b="1" dirty="0">
              <a:latin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latin typeface="Helvetica Neue" panose="02000503000000020004" pitchFamily="2" charset="0"/>
              </a:rPr>
              <a:t>Joy </a:t>
            </a:r>
            <a:r>
              <a:rPr lang="fr-CH" dirty="0" err="1">
                <a:latin typeface="Helvetica Neue" panose="02000503000000020004" pitchFamily="2" charset="0"/>
              </a:rPr>
              <a:t>Phumaphi</a:t>
            </a:r>
            <a:r>
              <a:rPr lang="fr-CH" dirty="0">
                <a:latin typeface="Helvetica Neue" panose="02000503000000020004" pitchFamily="2" charset="0"/>
              </a:rPr>
              <a:t> (Alliance des Leaders Africains contre le Paludisme)</a:t>
            </a:r>
          </a:p>
        </p:txBody>
      </p:sp>
    </p:spTree>
    <p:extLst>
      <p:ext uri="{BB962C8B-B14F-4D97-AF65-F5344CB8AC3E}">
        <p14:creationId xmlns:p14="http://schemas.microsoft.com/office/powerpoint/2010/main" val="21021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4196</TotalTime>
  <Words>2896</Words>
  <Application>Microsoft Macintosh PowerPoint</Application>
  <PresentationFormat>Grand écran</PresentationFormat>
  <Paragraphs>156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1" baseType="lpstr">
      <vt:lpstr>.Apple Color Emoji UI</vt:lpstr>
      <vt:lpstr>Arial</vt:lpstr>
      <vt:lpstr>Calibri</vt:lpstr>
      <vt:lpstr>Calibri Light</vt:lpstr>
      <vt:lpstr>Georgia</vt:lpstr>
      <vt:lpstr>Helvetica Neue</vt:lpstr>
      <vt:lpstr>inherit</vt:lpstr>
      <vt:lpstr>Lato</vt:lpstr>
      <vt:lpstr>Open Sans</vt:lpstr>
      <vt:lpstr>Tahoma</vt:lpstr>
      <vt:lpstr>Thème Office</vt:lpstr>
      <vt:lpstr>L’OMS,</vt:lpstr>
      <vt:lpstr>L’OMS</vt:lpstr>
      <vt:lpstr>L’OMS</vt:lpstr>
      <vt:lpstr>Présentation PowerPoint</vt:lpstr>
      <vt:lpstr>Présentation PowerPoint</vt:lpstr>
      <vt:lpstr>Présentation PowerPoint</vt:lpstr>
      <vt:lpstr>Le Plan de vaccination 2011-2020</vt:lpstr>
      <vt:lpstr>Le Plan de vaccination 2011-2020</vt:lpstr>
      <vt:lpstr>Le Plan de vaccination 2011-2020</vt:lpstr>
      <vt:lpstr>COVAX</vt:lpstr>
      <vt:lpstr>ourworldindata.org</vt:lpstr>
      <vt:lpstr>Le programme ACT (Access/accelerator to Covid Tools)</vt:lpstr>
      <vt:lpstr>Présentation PowerPoint</vt:lpstr>
      <vt:lpstr>Présentation PowerPoint</vt:lpstr>
      <vt:lpstr>Présentation PowerPoint</vt:lpstr>
      <vt:lpstr>Présentation PowerPoint</vt:lpstr>
      <vt:lpstr>Un nouveau traité contre les pandémies </vt:lpstr>
      <vt:lpstr>Le Règlement Sanitaire  International</vt:lpstr>
      <vt:lpstr>Présentation PowerPoint</vt:lpstr>
      <vt:lpstr>Un nouveau traité contre les pandémies </vt:lpstr>
      <vt:lpstr>Un nouveau traité contre les pandémies </vt:lpstr>
      <vt:lpstr>Un nouveau traité contre les pandémies </vt:lpstr>
      <vt:lpstr>Un nouveau traité contre les pandémies </vt:lpstr>
      <vt:lpstr>Un nouveau traité contre les pandémies </vt:lpstr>
      <vt:lpstr>Pourquoi un nouveau traité  contre les pandémies ?</vt:lpstr>
      <vt:lpstr>Pourquoi un nouveau traité  contre les pandémies ?</vt:lpstr>
      <vt:lpstr>ONE Health</vt:lpstr>
      <vt:lpstr>ONE Health</vt:lpstr>
      <vt:lpstr>Présentation PowerPoint</vt:lpstr>
      <vt:lpstr>On se réveille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87</cp:revision>
  <dcterms:created xsi:type="dcterms:W3CDTF">2021-10-18T20:21:44Z</dcterms:created>
  <dcterms:modified xsi:type="dcterms:W3CDTF">2021-10-21T18:19:51Z</dcterms:modified>
</cp:coreProperties>
</file>