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5" r:id="rId4"/>
    <p:sldId id="276" r:id="rId5"/>
    <p:sldId id="278" r:id="rId6"/>
    <p:sldId id="277" r:id="rId7"/>
    <p:sldId id="289" r:id="rId8"/>
    <p:sldId id="296" r:id="rId9"/>
    <p:sldId id="259" r:id="rId10"/>
    <p:sldId id="283" r:id="rId11"/>
    <p:sldId id="287" r:id="rId12"/>
    <p:sldId id="290" r:id="rId13"/>
    <p:sldId id="297" r:id="rId14"/>
    <p:sldId id="301" r:id="rId15"/>
    <p:sldId id="302" r:id="rId16"/>
    <p:sldId id="292" r:id="rId17"/>
    <p:sldId id="274" r:id="rId18"/>
    <p:sldId id="284" r:id="rId19"/>
    <p:sldId id="280" r:id="rId20"/>
    <p:sldId id="291" r:id="rId21"/>
    <p:sldId id="288" r:id="rId22"/>
    <p:sldId id="295" r:id="rId23"/>
    <p:sldId id="298" r:id="rId24"/>
    <p:sldId id="273" r:id="rId25"/>
    <p:sldId id="285" r:id="rId26"/>
    <p:sldId id="281" r:id="rId27"/>
    <p:sldId id="293" r:id="rId28"/>
    <p:sldId id="300" r:id="rId29"/>
    <p:sldId id="272" r:id="rId30"/>
    <p:sldId id="286" r:id="rId31"/>
    <p:sldId id="282" r:id="rId32"/>
    <p:sldId id="294" r:id="rId33"/>
    <p:sldId id="299" r:id="rId34"/>
    <p:sldId id="303" r:id="rId35"/>
    <p:sldId id="269"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643"/>
  </p:normalViewPr>
  <p:slideViewPr>
    <p:cSldViewPr snapToGrid="0" snapToObjects="1">
      <p:cViewPr varScale="1">
        <p:scale>
          <a:sx n="115" d="100"/>
          <a:sy n="115" d="100"/>
        </p:scale>
        <p:origin x="2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9.690"/>
    </inkml:context>
    <inkml:brush xml:id="br0">
      <inkml:brushProperty name="width" value="0.05" units="cm"/>
      <inkml:brushProperty name="height" value="0.05" units="cm"/>
    </inkml:brush>
  </inkml:definitions>
  <inkml:trace contextRef="#ctx0" brushRef="#br0">0 0 24575,'0'17'0,"0"-3"0,0 9 0,0-6 0,0 5 0,0-3 0,0 3 0,0 0 0,0-3 0,9 8 0,-7-9 0,10 10 0,-11-10 0,12 9 0,-7-12 0,7 6 0,0-3 0,-4 0 0,5 5 0,-2-6 0,-2 0 0,2 1 0,1-1 0,-4 0 0,8 0 0,-8 1 0,4-1 0,-1-4 0,-2 4 0,2-8 0,-3 7 0,3-7 0,-3 8 0,3-8 0,-3 3 0,-2-4 0,1 0 0,0-1 0,7 5 0,-5-3 0,6 3 0,-4-4 0,-3 0 0,3 0 0,0 0 0,-4 0 0,9 0 0,-4 1 0,0-1 0,3 1 0,-3-1 0,4 0 0,6-3 0,-5 3 0,9-3 0,-8 0 0,8 3 0,-3-2 0,12 3 0,-6-4 0,1 3 0,-4-7 0,-3 3 0,-1-4 0,5 0 0,-5 0 0,6 0 0,-6 0 0,4 0 0,-3 0 0,-1 0 0,4 0 0,-8 0 0,8 0 0,-8 0 0,3 0 0,-5 0 0,5-4 0,-3 3 0,3-7 0,-4 3 0,-5-3 0,3 3 0,-7-2 0,7 3 0,-7-4 0,3-1 0,-4 5 0,4-3 0,-4 2 0,5-3 0,-6 0 0,1 1 0,0-1 0,0 0 0,4 4 0,-3-3 0,3 2 0,-5-2 0,1-1 0,0 0 0,4 4 0,-3-3 0,3 2 0,-4-2 0,0-1 0,-1 0 0,5 0 0,-3 0 0,3 0 0,-4 0 0,0 4 0,0-3 0,-1 2 0,1-3 0,0 4 0,-4-3 0,3 6 0,-6-6 0,6 7 0,-6-7 0,2 6 0,-3-3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2.708"/>
    </inkml:context>
    <inkml:brush xml:id="br0">
      <inkml:brushProperty name="width" value="0.05" units="cm"/>
      <inkml:brushProperty name="height" value="0.05" units="cm"/>
    </inkml:brush>
  </inkml:definitions>
  <inkml:trace contextRef="#ctx0" brushRef="#br0">0 0 24575,'0'17'0,"0"-3"0,0 9 0,0-6 0,0 5 0,0-3 0,0 3 0,0 0 0,0-3 0,9 8 0,-7-9 0,10 10 0,-11-10 0,12 9 0,-7-12 0,7 6 0,0-3 0,-4 0 0,5 5 0,-2-6 0,-2 0 0,2 1 0,1-1 0,-4 0 0,8 0 0,-8 1 0,4-1 0,-1-4 0,-2 4 0,2-8 0,-3 7 0,3-7 0,-3 8 0,3-8 0,-3 3 0,-2-4 0,1 0 0,0-1 0,7 5 0,-5-3 0,6 3 0,-4-4 0,-3 0 0,3 0 0,0 0 0,-4 0 0,9 0 0,-4 1 0,0-1 0,3 1 0,-3-1 0,4 0 0,6-3 0,-5 3 0,9-3 0,-8 0 0,8 3 0,-3-2 0,12 3 0,-6-4 0,1 3 0,-4-7 0,-3 3 0,-1-4 0,5 0 0,-5 0 0,6 0 0,-6 0 0,4 0 0,-3 0 0,-1 0 0,4 0 0,-8 0 0,8 0 0,-8 0 0,3 0 0,-5 0 0,5-4 0,-3 3 0,3-7 0,-4 3 0,-5-3 0,3 3 0,-7-2 0,7 3 0,-7-4 0,3-1 0,-4 5 0,4-3 0,-4 2 0,5-3 0,-6 0 0,1 1 0,0-1 0,0 0 0,4 4 0,-3-3 0,3 2 0,-5-2 0,1-1 0,0 0 0,4 4 0,-3-3 0,3 2 0,-4-2 0,0-1 0,-1 0 0,5 0 0,-3 0 0,3 0 0,-4 0 0,0 4 0,0-3 0,-1 2 0,1-3 0,0 4 0,-4-3 0,3 6 0,-6-6 0,6 7 0,-6-7 0,2 6 0,-3-3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2.709"/>
    </inkml:context>
    <inkml:brush xml:id="br0">
      <inkml:brushProperty name="width" value="0.05" units="cm"/>
      <inkml:brushProperty name="height" value="0.05" units="cm"/>
    </inkml:brush>
  </inkml:definitions>
  <inkml:trace contextRef="#ctx0" brushRef="#br0">1 86 24575,'8'0'0,"-1"0"0,1 0 0,0 0 0,0 0 0,0 0 0,0 0 0,4 0 0,-4-3 0,4 2 0,-4-3 0,0 4 0,0 0 0,0 0 0,-1-3 0,1 2 0,0-2 0,0-1 0,0 3 0,-1-6 0,1 7 0,0-4 0,0 1 0,0 2 0,-1-6 0,1 6 0,0-3 0,0 1 0,0 2 0,3-2 0,-2-1 0,2 3 0,-3-6 0,0 6 0,-1-2 0,1 3 0,-4-3 0,3 2 0,-2-3 0,3 4 0,-4-3 0,-1 2 0,-3-3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2.710"/>
    </inkml:context>
    <inkml:brush xml:id="br0">
      <inkml:brushProperty name="width" value="0.05" units="cm"/>
      <inkml:brushProperty name="height" value="0.05" units="cm"/>
    </inkml:brush>
  </inkml:definitions>
  <inkml:trace contextRef="#ctx0" brushRef="#br0">0 383 24575,'0'-8'0,"0"-4"0,0 3 0,0-3 0,0 4 0,0 1 0,0-1 0,0 0 0,0 0 0,4 0 0,-4 1 0,4-1 0,-1 0 0,-2 0 0,3 0 0,-1 1 0,-2-1 0,2 0 0,1 0 0,-3 0 0,2 0 0,-3 1 0,0-1 0,4 0 0,-3 0 0,2 0 0,1 4 0,-4-3 0,7 6 0,-6-6 0,6 7 0,-6-7 0,6 6 0,-6-6 0,6 6 0,-6-6 0,2 3 0,1-1 0,-4-2 0,7 6 0,-6-10 0,3 6 0,-4-7 0,0 4 0,0 0 0,0 1 0,0-6 0,0 0 0,0 0 0,0 1 0,3 5 0,-2 6 0,3 2 0,-4 6 0,0 1 0,0 0 0,3-4 0,1 0 0,4-4 0,0 0 0,0 0 0,-4-4 0,0 3 0,-4-2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10:36:56.6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493 285,'-36'17,"6"4,18-8,3 0,-13 4,12-8,-11 8,8-4,0 4,0 0,1 1,-3 4,-2-4,2 10,-1-10,1 9,1-3,-4 4,4 1,-1-6,-2 4,6-3,-7 4,8 1,-8-1,7 1,-2-1,3 1,1-1,0-5,4 0,-4-1,5-4,-2 5,3-6,3 0,-4 1,3-1,-3 0,4 0,0 1,0-1,0 0,0 1,0-1,0 0,0 0,0 1,0 4,0-3,0 3,4-5,1 5,4-3,0 8,0-8,0 3,-1-5,1 5,4-3,-3 3,3-5,-5 1,5-1,-4 0,8-3,-8 2,3-7,1 7,-4-7,7 4,-3-5,0 4,4-2,-4 3,0-5,3 0,-7 0,7 1,-2-1,3 1,0-1,0 1,1 0,4 0,-4-1,5 1,-6 0,5-4,-3 3,3-7,0 7,-3-7,3 3,0 0,-3-3,8 3,-4-4,1 0,3 0,-3 0,17 0,-10 0,10 0,-12 0,-1 0,1 0,-1 0,1 0,5 0,-4 0,4 0,-6 0,1 0,-1 0,1 0,-1-4,1-1,-1 0,-5-3,5 2,-5-3,1 4,3-3,-9 3,5-1,-6-1,0 6,5-7,-3 3,3-4,-4 4,-1-3,0 4,0-1,1-3,-1 3,0 1,1-4,-5 3,3 1,0-7,-2 6,6-7,-11 4,7-1,1-3,1 3,-1-7,-1 6,-3-6,1 7,2-7,-7 7,7-8,-7 9,7-9,-7 4,8 0,-8-3,7 6,-6-6,6 6,-6-6,6 6,-6-2,2 0,0 2,-2-6,2 7,0-7,-3 2,8-3,-8 0,4 0,-5-1,5 1,-3 0,2-1,-3 1,-1 0,1 4,-5-3,7-1,-9-1,9-3,-10 8,7-3,-4 3,5-5,-4 1,3-5,-3 3,0-3,3 5,-7 0,3-1,-1 1,-2 0,3-1,0 1,-3-5,3 3,-4-3,0 5,0-5,0 3,0-3,0 5,0-1,0 1,0 0,0-1,0 1,0-4,0 3,0-3,0 8,0-3,-4 0,0 2,0-6,-7 3,9 3,-9-1,7 3,-4 0,-1-5,2 5,-5-3,0 7,0-4,-3 1,3 3,0-4,-3 1,7 2,-7-2,-1-1,2 7,-1-6,-4 3,8-1,-8 1,8-2,-2 4,-3-5,4 3,-3-4,6 4,-9-4,5 8,-3 1,-2-4,9 5,-10-8,7 5,-3-3,-1 4,0-3,1 6,-1-6,1 3,-1-4,0 4,1-3,-1 3,1-1,-1 2,0-1,1 3,-1-2,0 3,1 0,-5-4,7 3,-6-3,6 4,-7 0,6 0,-6 0,7 0,-7-3,1 2,3-2,0-1,3 3,-5-3,1 0,0 3,-1-7,1 7,0-2,0-1,3 3,-2-3,0 4,-2 0,3 0,-1 0,1 0,-2 0,-2 0,3 0,1 0,-5 0,7 0,-6 0,3 0,3 0,-8 0,8 0,-3 0,-2 3,5 2,-6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14:56:38.1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152 234,'-33'38,"1"-9,31-12,-4-6,-11 6,12-5,-12 5,11-1,4-4,-4 9,5-8,0 3,0 0,-5-4,4 9,-4-9,5 4,-5 0,3-3,-2 8,4-9,0 4,-5 0,3-3,-3 8,5-9,0 4,0 0,0-4,0 15,0-13,0 8,0 0,0-8,0 8,0 0,0-8,0 8,0-6,0-3,0 7,0-7,0 3,0 0,0-4,0 9,0-8,0 3,0 0,0-4,5 9,2-9,4 4,0-4,0-1,0 0,0 0,5 0,-4 0,5 0,-6-5,5 9,2-7,0 3,-1 0,-6-5,6 0,-4 4,4-9,-1 9,2-9,0 9,-1-9,-1 9,2-8,0 3,-1-5,-1 4,-4-2,10 3,-9-5,4 0,-1 0,2 0,0 0,-1 0,-1 0,-4 0,10 0,-9 0,4 0,0 0,-4 0,9 0,-4 0,0 0,-1 0,5 0,-8 0,8 0,-6 0,-4 0,15 0,-13 0,8 0,-6-5,-3 3,8-12,-9 11,-1-12,4 4,-8-1,4-4,-1 5,-4 0,10-5,-8 3,7 2,-9-4,5 8,0-14,-5 9,4-4,-9-1,9 5,-9-9,4 9,-5-4,0 0,0 3,0-8,0 9,0-4,0 0,0 4,0-9,0 8,0-3,0 0,0 4,0-9,0 8,0-9,0 10,0-5,0 1,0 3,0-8,0 3,-5 0,4 1,-4 1,5 4,-5-9,4 9,-4-4,0-1,4 5,-4-9,5 9,-5-4,4 0,-9 3,9-8,-9 9,9-4,-4 0,5 4,-5-9,-1 8,-1-3,-2 0,2 4,-4-4,0 5,0 0,0-1,0 1,5-5,-9 4,7-4,-8 10,0-9,4 7,-4-8,5 10,0-9,0 8,-5-9,8 5,-7 0,4 0,-1-1,-4 6,5-4,-5-1,3 4,-3-8,0 14,4-9,-4 4,0 0,3 1,-8 0,9 4,-4-4,0 5,4 0,-9 0,8 0,-3 0,0 0,4 0,-9 0,9 0,-5 0,1 0,4 0,-9 0,9 0,-4 5,0 1,3 5,-3 0,5-5,0-1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10:24:02.3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493 285,'-36'17,"6"4,18-8,3 0,-13 4,12-8,-11 8,8-4,0 4,0 0,1 1,-3 4,-2-4,2 10,-1-10,1 9,1-3,-4 4,4 1,-1-6,-2 4,6-3,-7 4,8 1,-8-1,7 1,-2-1,3 1,1-1,0-5,4 0,-4-1,5-4,-2 5,3-6,3 0,-4 1,3-1,-3 0,4 0,0 1,0-1,0 0,0 1,0-1,0 0,0 0,0 1,0 4,0-3,0 3,4-5,1 5,4-3,0 8,0-8,0 3,-1-5,1 5,4-3,-3 3,3-5,-5 1,5-1,-4 0,8-3,-8 2,3-7,1 7,-4-7,7 4,-3-5,0 4,4-2,-4 3,0-5,3 0,-7 0,7 1,-2-1,3 1,0-1,0 1,1 0,4 0,-4-1,5 1,-6 0,5-4,-3 3,3-7,0 7,-3-7,3 3,0 0,-3-3,8 3,-4-4,1 0,3 0,-3 0,17 0,-10 0,10 0,-12 0,-1 0,1 0,-1 0,1 0,5 0,-4 0,4 0,-6 0,1 0,-1 0,1 0,-1-4,1-1,-1 0,-5-3,5 2,-5-3,1 4,3-3,-9 3,5-1,-6-1,0 6,5-7,-3 3,3-4,-4 4,-1-3,0 4,0-1,1-3,-1 3,0 1,1-4,-5 3,3 1,0-7,-2 6,6-7,-11 4,7-1,1-3,1 3,-1-7,-1 6,-3-6,1 7,2-7,-7 7,7-8,-7 9,7-9,-7 4,8 0,-8-3,7 6,-6-6,6 6,-6-6,6 6,-6-2,2 0,0 2,-2-6,2 7,0-7,-3 2,8-3,-8 0,4 0,-5-1,5 1,-3 0,2-1,-3 1,-1 0,1 4,-5-3,7-1,-9-1,9-3,-10 8,7-3,-4 3,5-5,-4 1,3-5,-3 3,0-3,3 5,-7 0,3-1,-1 1,-2 0,3-1,0 1,-3-5,3 3,-4-3,0 5,0-5,0 3,0-3,0 5,0-1,0 1,0 0,0-1,0 1,0-4,0 3,0-3,0 8,0-3,-4 0,0 2,0-6,-7 3,9 3,-9-1,7 3,-4 0,-1-5,2 5,-5-3,0 7,0-4,-3 1,3 3,0-4,-3 1,7 2,-7-2,-1-1,2 7,-1-6,-4 3,8-1,-8 1,8-2,-2 4,-3-5,4 3,-3-4,6 4,-9-4,5 8,-3 1,-2-4,9 5,-10-8,7 5,-3-3,-1 4,0-3,1 6,-1-6,1 3,-1-4,0 4,1-3,-1 3,1-1,-1 2,0-1,1 3,-1-2,0 3,1 0,-5-4,7 3,-6-3,6 4,-7 0,6 0,-6 0,7 0,-7-3,1 2,3-2,0-1,3 3,-5-3,1 0,0 3,-1-7,1 7,0-2,0-1,3 3,-2-3,0 4,-2 0,3 0,-1 0,1 0,-2 0,-2 0,3 0,1 0,-5 0,7 0,-6 0,3 0,3 0,-8 0,8 0,-3 0,-2 3,5 2,-6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24:30.239"/>
    </inkml:context>
    <inkml:brush xml:id="br0">
      <inkml:brushProperty name="width" value="0.05" units="cm"/>
      <inkml:brushProperty name="height" value="0.05" units="cm"/>
    </inkml:brush>
  </inkml:definitions>
  <inkml:trace contextRef="#ctx0" brushRef="#br0">0 0 24575,'0'17'0,"0"-3"0,0 9 0,0-6 0,0 5 0,0-3 0,0 3 0,0 0 0,0-3 0,9 8 0,-7-9 0,10 10 0,-11-10 0,12 9 0,-7-12 0,7 6 0,0-3 0,-4 0 0,5 5 0,-2-6 0,-2 0 0,2 1 0,1-1 0,-4 0 0,8 0 0,-8 1 0,4-1 0,-1-4 0,-2 4 0,2-8 0,-3 7 0,3-7 0,-3 8 0,3-8 0,-3 3 0,-2-4 0,1 0 0,0-1 0,7 5 0,-5-3 0,6 3 0,-4-4 0,-3 0 0,3 0 0,0 0 0,-4 0 0,9 0 0,-4 1 0,0-1 0,3 1 0,-3-1 0,4 0 0,6-3 0,-5 3 0,9-3 0,-8 0 0,8 3 0,-3-2 0,12 3 0,-6-4 0,1 3 0,-4-7 0,-3 3 0,-1-4 0,5 0 0,-5 0 0,6 0 0,-6 0 0,4 0 0,-3 0 0,-1 0 0,4 0 0,-8 0 0,8 0 0,-8 0 0,3 0 0,-5 0 0,5-4 0,-3 3 0,3-7 0,-4 3 0,-5-3 0,3 3 0,-7-2 0,7 3 0,-7-4 0,3-1 0,-4 5 0,4-3 0,-4 2 0,5-3 0,-6 0 0,1 1 0,0-1 0,0 0 0,4 4 0,-3-3 0,3 2 0,-5-2 0,1-1 0,0 0 0,4 4 0,-3-3 0,3 2 0,-4-2 0,0-1 0,-1 0 0,5 0 0,-3 0 0,3 0 0,-4 0 0,0 4 0,0-3 0,-1 2 0,1-3 0,0 4 0,-4-3 0,3 6 0,-6-6 0,6 7 0,-6-7 0,2 6 0,-3-3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24:32.126"/>
    </inkml:context>
    <inkml:brush xml:id="br0">
      <inkml:brushProperty name="width" value="0.05" units="cm"/>
      <inkml:brushProperty name="height" value="0.05" units="cm"/>
    </inkml:brush>
  </inkml:definitions>
  <inkml:trace contextRef="#ctx0" brushRef="#br0">1 86 24575,'8'0'0,"-1"0"0,1 0 0,0 0 0,0 0 0,0 0 0,0 0 0,4 0 0,-4-3 0,4 2 0,-4-3 0,0 4 0,0 0 0,0 0 0,-1-3 0,1 2 0,0-2 0,0-1 0,0 3 0,-1-6 0,1 7 0,0-4 0,0 1 0,0 2 0,-1-6 0,1 6 0,0-3 0,0 1 0,0 2 0,3-2 0,-2-1 0,2 3 0,-3-6 0,0 6 0,-1-2 0,1 3 0,-4-3 0,3 2 0,-2-3 0,3 4 0,-4-3 0,-1 2 0,-3-3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24:37.341"/>
    </inkml:context>
    <inkml:brush xml:id="br0">
      <inkml:brushProperty name="width" value="0.05" units="cm"/>
      <inkml:brushProperty name="height" value="0.05" units="cm"/>
    </inkml:brush>
  </inkml:definitions>
  <inkml:trace contextRef="#ctx0" brushRef="#br0">0 383 24575,'0'-8'0,"0"-4"0,0 3 0,0-3 0,0 4 0,0 1 0,0-1 0,0 0 0,0 0 0,4 0 0,-4 1 0,4-1 0,-1 0 0,-2 0 0,3 0 0,-1 1 0,-2-1 0,2 0 0,1 0 0,-3 0 0,2 0 0,-3 1 0,0-1 0,4 0 0,-3 0 0,2 0 0,1 4 0,-4-3 0,7 6 0,-6-6 0,6 7 0,-6-7 0,6 6 0,-6-6 0,6 6 0,-6-6 0,2 3 0,1-1 0,-4-2 0,7 6 0,-6-10 0,3 6 0,-4-7 0,0 4 0,0 0 0,0 1 0,0-6 0,0 0 0,0 0 0,0 1 0,3 5 0,-2 6 0,3 2 0,-4 6 0,0 1 0,0 0 0,3-4 0,1 0 0,4-4 0,0 0 0,0 0 0,-4-4 0,0 3 0,-4-2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9.691"/>
    </inkml:context>
    <inkml:brush xml:id="br0">
      <inkml:brushProperty name="width" value="0.05" units="cm"/>
      <inkml:brushProperty name="height" value="0.05" units="cm"/>
    </inkml:brush>
  </inkml:definitions>
  <inkml:trace contextRef="#ctx0" brushRef="#br0">1 86 24575,'8'0'0,"-1"0"0,1 0 0,0 0 0,0 0 0,0 0 0,0 0 0,4 0 0,-4-3 0,4 2 0,-4-3 0,0 4 0,0 0 0,0 0 0,-1-3 0,1 2 0,0-2 0,0-1 0,0 3 0,-1-6 0,1 7 0,0-4 0,0 1 0,0 2 0,-1-6 0,1 6 0,0-3 0,0 1 0,0 2 0,3-2 0,-2-1 0,2 3 0,-3-6 0,0 6 0,-1-2 0,1 3 0,-4-3 0,3 2 0,-2-3 0,3 4 0,-4-3 0,-1 2 0,-3-3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9.692"/>
    </inkml:context>
    <inkml:brush xml:id="br0">
      <inkml:brushProperty name="width" value="0.05" units="cm"/>
      <inkml:brushProperty name="height" value="0.05" units="cm"/>
    </inkml:brush>
  </inkml:definitions>
  <inkml:trace contextRef="#ctx0" brushRef="#br0">0 383 24575,'0'-8'0,"0"-4"0,0 3 0,0-3 0,0 4 0,0 1 0,0-1 0,0 0 0,0 0 0,4 0 0,-4 1 0,4-1 0,-1 0 0,-2 0 0,3 0 0,-1 1 0,-2-1 0,2 0 0,1 0 0,-3 0 0,2 0 0,-3 1 0,0-1 0,4 0 0,-3 0 0,2 0 0,1 4 0,-4-3 0,7 6 0,-6-6 0,6 7 0,-6-7 0,6 6 0,-6-6 0,6 6 0,-6-6 0,2 3 0,1-1 0,-4-2 0,7 6 0,-6-10 0,3 6 0,-4-7 0,0 4 0,0 0 0,0 1 0,0-6 0,0 0 0,0 0 0,0 1 0,3 5 0,-2 6 0,3 2 0,-4 6 0,0 1 0,0 0 0,3-4 0,1 0 0,4-4 0,0 0 0,0 0 0,-4-4 0,0 3 0,-4-2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10:37:01.7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493 280,'-36'17,"6"3,18-7,3 0,-13 3,12-7,-11 8,8-4,0 4,0 0,1 0,-3 4,-2-2,2 7,-1-7,1 7,1-3,-4 5,4 0,-1-5,-2 4,6-4,-7 5,8 0,-8 0,7 0,-2 0,3 0,1 0,0-5,4-1,-4 0,5-4,-2 4,3-5,3 0,-4 0,3 0,-3 0,4 0,0 0,0 0,0-1,0 1,0 0,0 0,0 0,0 0,0 5,0-4,0 4,4-5,1 5,4-4,0 9,0-9,0 4,-1-5,1 5,4-4,-3 4,3-5,-5 0,5 0,-4 0,8-4,-8 3,3-7,1 7,-4-7,7 3,-3-4,0 5,4-4,-4 3,0-4,3 1,-7-1,7 0,-2 0,3 1,0-1,0 1,1-1,4 1,-4-1,5 1,-6 0,5-4,-3 2,3-6,0 7,-3-7,3 3,0 0,-3-3,8 3,-4-4,1 0,3 0,-3 0,17 0,-10 0,10 0,-12 0,-1 0,1 0,-1 0,1 0,5 0,-4 0,4 0,-6 0,1 0,-1 0,1 0,-1-4,1-1,-1 0,-5-3,5 3,-5-4,1 4,3-3,-9 3,5 0,-6-3,0 7,5-7,-3 3,3-3,-4 3,-1-3,0 4,0-1,1-3,-1 4,0-1,1-3,-5 4,3-1,0-5,-2 5,6-7,-11 4,7 0,1-4,1 3,-1-7,-1 7,-3-7,1 6,2-5,-7 6,7-7,-7 7,7-7,-7 3,8 0,-8-3,7 7,-6-7,6 6,-6-6,6 7,-6-3,2 0,0 3,-2-7,2 7,0-7,-3 3,8-4,-8 0,4 0,-5 0,5 0,-3 0,2 0,-3 0,-1 0,1 4,-5-3,7 0,-9-2,9-2,-10 7,7-3,-4 3,5-4,-4 0,3-5,-3 4,0-4,3 5,-7 0,3 0,-1 0,-2 0,3 0,0 0,-3-5,3 4,-4-4,0 5,0-5,0 4,0-4,0 5,0 0,0 0,0 0,0 0,0 0,0-3,0 2,0-2,0 7,0-3,-4 0,0 2,0-5,-7 3,9 2,-9-1,7 3,-4 0,-1-4,2 4,-5-3,0 7,0-3,-3 0,3 2,0-2,-3 0,7 2,-7-2,-1 0,2 6,-1-6,-4 3,8-1,-8 1,8-2,-2 5,-3-7,4 4,-3-3,6 3,-9-3,5 7,-3 0,-2-3,9 6,-10-10,7 7,-3-4,-1 4,0-3,1 7,-1-7,1 2,-1-2,0 3,1-3,-1 2,1 1,-1 1,0-1,1 3,-1-2,0 3,1 0,-5-4,7 3,-6-2,6 3,-7 0,6 0,-6 0,7 0,-7-4,1 3,3-2,0-1,3 3,-5-3,1 1,0 2,-1-7,1 7,0-3,0 1,3 2,-2-3,0 4,-2 0,3 0,-1 0,1 0,-2 0,-2 0,3 0,1 0,-5 0,7 0,-6 0,3 0,3 0,-8 0,8 0,-3 0,-2 3,5 2,-6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14:56:15.6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118 216,'0'43,"0"0,0-30,0 4,0 5,0-8,-11 14,8-16,-8 12,6-12,4 11,-9-4,3 5,0-5,-4 4,5-10,-1 10,2-10,0 4,4-1,-4-4,5 9,-5-9,4 4,-4 0,5-3,-5 8,4-9,-4 4,5 0,0-3,0 8,0-9,0 4,0 0,0-4,0 9,0-8,0 3,0 0,0-4,0 9,0-9,5 5,1-1,5-4,-5 4,4-5,1 5,-3-4,6 5,-7-6,9 0,-4 5,4-4,-5-1,0 4,5-8,-3 10,3-6,-5-5,5 4,1-4,0 0,-1-1,1 0,-5-4,10 10,-9-10,4 4,0-5,-5 5,12-3,-6 3,1-1,4-2,-5 3,7-5,0 0,-7 5,5-4,-4 4,0-5,4 0,-11 0,11 0,-4 0,0 0,-2 0,0 0,-4 0,10 0,-11 0,5 0,0 0,-4 0,15 0,-14 0,8 0,0-5,-8-1,14-6,-15 6,4-5,0 5,-5-6,6 1,-1-1,-5 1,11-1,-10 0,10 0,-10-5,4 4,-5-4,-1 6,6-7,-4 6,4-5,-6 6,0 0,-5-7,-1 6,1-11,-5 4,5-6,-1 1,-3-1,3 1,-5-1,6-7,-5 6,5-6,-6 8,0-1,0-7,0-5,0 3,0-2,0 12,0-8,0 5,0-4,0-1,0 12,0-17,0 16,0-5,0 3,-5 5,-1-1,-1 2,-3 6,4 0,-6-6,1 9,-1-13,1 19,0-13,-5 9,4-5,-4 0,5 4,-5-3,3 4,-3 0,0-4,-2 9,0-4,1 5,1-5,-2 4,0-4,1 5,1 0,-2 0,0 0,1 0,0 0,4 0,-10 0,11 0,-12 0,6 0,-1 0,-4 0,5-5,-1 3,2-3,-5 5,8-5,-14 4,15-4,-4 0,0 3,4-3,-9 5,10-4,-10 2,9-3,-4 5,1 0,4 0,-9 0,9 0,-5 0,1 0,4 0,-9 0,9 0,-4 0,0 0,3 0,-8 0,9 0,-4 0,0 0,4 0,-5-17,6-4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6.244"/>
    </inkml:context>
    <inkml:brush xml:id="br0">
      <inkml:brushProperty name="width" value="0.05" units="cm"/>
      <inkml:brushProperty name="height" value="0.05" units="cm"/>
    </inkml:brush>
  </inkml:definitions>
  <inkml:trace contextRef="#ctx0" brushRef="#br0">0 0 24575,'0'17'0,"0"-3"0,0 9 0,0-6 0,0 5 0,0-3 0,0 3 0,0 0 0,0-3 0,9 8 0,-7-9 0,10 10 0,-11-10 0,12 9 0,-7-12 0,7 6 0,0-3 0,-4 0 0,5 5 0,-2-6 0,-2 0 0,2 1 0,1-1 0,-4 0 0,8 0 0,-8 1 0,4-1 0,-1-4 0,-2 4 0,2-8 0,-3 7 0,3-7 0,-3 8 0,3-8 0,-3 3 0,-2-4 0,1 0 0,0-1 0,7 5 0,-5-3 0,6 3 0,-4-4 0,-3 0 0,3 0 0,0 0 0,-4 0 0,9 0 0,-4 1 0,0-1 0,3 1 0,-3-1 0,4 0 0,6-3 0,-5 3 0,9-3 0,-8 0 0,8 3 0,-3-2 0,12 3 0,-6-4 0,1 3 0,-4-7 0,-3 3 0,-1-4 0,5 0 0,-5 0 0,6 0 0,-6 0 0,4 0 0,-3 0 0,-1 0 0,4 0 0,-8 0 0,8 0 0,-8 0 0,3 0 0,-5 0 0,5-4 0,-3 3 0,3-7 0,-4 3 0,-5-3 0,3 3 0,-7-2 0,7 3 0,-7-4 0,3-1 0,-4 5 0,4-3 0,-4 2 0,5-3 0,-6 0 0,1 1 0,0-1 0,0 0 0,4 4 0,-3-3 0,3 2 0,-5-2 0,1-1 0,0 0 0,4 4 0,-3-3 0,3 2 0,-4-2 0,0-1 0,-1 0 0,5 0 0,-3 0 0,3 0 0,-4 0 0,0 4 0,0-3 0,-1 2 0,1-3 0,0 4 0,-4-3 0,3 6 0,-6-6 0,6 7 0,-6-7 0,2 6 0,-3-3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6.245"/>
    </inkml:context>
    <inkml:brush xml:id="br0">
      <inkml:brushProperty name="width" value="0.05" units="cm"/>
      <inkml:brushProperty name="height" value="0.05" units="cm"/>
    </inkml:brush>
  </inkml:definitions>
  <inkml:trace contextRef="#ctx0" brushRef="#br0">1 86 24575,'8'0'0,"-1"0"0,1 0 0,0 0 0,0 0 0,0 0 0,0 0 0,4 0 0,-4-3 0,4 2 0,-4-3 0,0 4 0,0 0 0,0 0 0,-1-3 0,1 2 0,0-2 0,0-1 0,0 3 0,-1-6 0,1 7 0,0-4 0,0 1 0,0 2 0,-1-6 0,1 6 0,0-3 0,0 1 0,0 2 0,3-2 0,-2-1 0,2 3 0,-3-6 0,0 6 0,-1-2 0,1 3 0,-4-3 0,3 2 0,-2-3 0,3 4 0,-4-3 0,-1 2 0,-3-3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6T10:36:36.246"/>
    </inkml:context>
    <inkml:brush xml:id="br0">
      <inkml:brushProperty name="width" value="0.05" units="cm"/>
      <inkml:brushProperty name="height" value="0.05" units="cm"/>
    </inkml:brush>
  </inkml:definitions>
  <inkml:trace contextRef="#ctx0" brushRef="#br0">0 383 24575,'0'-8'0,"0"-4"0,0 3 0,0-3 0,0 4 0,0 1 0,0-1 0,0 0 0,0 0 0,4 0 0,-4 1 0,4-1 0,-1 0 0,-2 0 0,3 0 0,-1 1 0,-2-1 0,2 0 0,1 0 0,-3 0 0,2 0 0,-3 1 0,0-1 0,4 0 0,-3 0 0,2 0 0,1 4 0,-4-3 0,7 6 0,-6-6 0,6 7 0,-6-7 0,6 6 0,-6-6 0,6 6 0,-6-6 0,2 3 0,1-1 0,-4-2 0,7 6 0,-6-10 0,3 6 0,-4-7 0,0 4 0,0 0 0,0 1 0,0-6 0,0 0 0,0 0 0,0 1 0,3 5 0,-2 6 0,3 2 0,-4 6 0,0 1 0,0 0 0,3-4 0,1 0 0,4-4 0,0 0 0,0 0 0,-4-4 0,0 3 0,-4-2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10:36:58.7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493 285,'-36'17,"6"4,18-8,3 0,-13 4,12-8,-11 8,8-4,0 4,0 0,1 1,-3 4,-2-4,2 10,-1-10,1 9,1-3,-4 4,4 1,-1-6,-2 4,6-3,-7 4,8 1,-8-1,7 1,-2-1,3 1,1-1,0-5,4 0,-4-1,5-4,-2 5,3-6,3 0,-4 1,3-1,-3 0,4 0,0 1,0-1,0 0,0 1,0-1,0 0,0 0,0 1,0 4,0-3,0 3,4-5,1 5,4-3,0 8,0-8,0 3,-1-5,1 5,4-3,-3 3,3-5,-5 1,5-1,-4 0,8-3,-8 2,3-7,1 7,-4-7,7 4,-3-5,0 4,4-2,-4 3,0-5,3 0,-7 0,7 1,-2-1,3 1,0-1,0 1,1 0,4 0,-4-1,5 1,-6 0,5-4,-3 3,3-7,0 7,-3-7,3 3,0 0,-3-3,8 3,-4-4,1 0,3 0,-3 0,17 0,-10 0,10 0,-12 0,-1 0,1 0,-1 0,1 0,5 0,-4 0,4 0,-6 0,1 0,-1 0,1 0,-1-4,1-1,-1 0,-5-3,5 2,-5-3,1 4,3-3,-9 3,5-1,-6-1,0 6,5-7,-3 3,3-4,-4 4,-1-3,0 4,0-1,1-3,-1 3,0 1,1-4,-5 3,3 1,0-7,-2 6,6-7,-11 4,7-1,1-3,1 3,-1-7,-1 6,-3-6,1 7,2-7,-7 7,7-8,-7 9,7-9,-7 4,8 0,-8-3,7 6,-6-6,6 6,-6-6,6 6,-6-2,2 0,0 2,-2-6,2 7,0-7,-3 2,8-3,-8 0,4 0,-5-1,5 1,-3 0,2-1,-3 1,-1 0,1 4,-5-3,7-1,-9-1,9-3,-10 8,7-3,-4 3,5-5,-4 1,3-5,-3 3,0-3,3 5,-7 0,3-1,-1 1,-2 0,3-1,0 1,-3-5,3 3,-4-3,0 5,0-5,0 3,0-3,0 5,0-1,0 1,0 0,0-1,0 1,0-4,0 3,0-3,0 8,0-3,-4 0,0 2,0-6,-7 3,9 3,-9-1,7 3,-4 0,-1-5,2 5,-5-3,0 7,0-4,-3 1,3 3,0-4,-3 1,7 2,-7-2,-1-1,2 7,-1-6,-4 3,8-1,-8 1,8-2,-2 4,-3-5,4 3,-3-4,6 4,-9-4,5 8,-3 1,-2-4,9 5,-10-8,7 5,-3-3,-1 4,0-3,1 6,-1-6,1 3,-1-4,0 4,1-3,-1 3,1-1,-1 2,0-1,1 3,-1-2,0 3,1 0,-5-4,7 3,-6-3,6 4,-7 0,6 0,-6 0,7 0,-7-3,1 2,3-2,0-1,3 3,-5-3,1 0,0 3,-1-7,1 7,0-2,0-1,3 3,-2-3,0 4,-2 0,3 0,-1 0,1 0,-2 0,-2 0,3 0,1 0,-5 0,7 0,-6 0,3 0,3 0,-8 0,8 0,-3 0,-2 3,5 2,-6 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02218-892D-834B-AE7D-BE342FD3137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DFDC855-CFBB-224D-8285-FD6D1B11E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2625C29-14DE-6D43-AC8C-B4D2A8D93445}"/>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5" name="Espace réservé du pied de page 4">
            <a:extLst>
              <a:ext uri="{FF2B5EF4-FFF2-40B4-BE49-F238E27FC236}">
                <a16:creationId xmlns:a16="http://schemas.microsoft.com/office/drawing/2014/main" id="{DE46C9AD-5B8C-D24C-97E0-F54901F1EA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0C3346-5ED7-804C-9C76-4ED1F7F277BC}"/>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4112309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757B0-A36E-7A45-AEB2-3F64354B1A8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D51AC91-CDED-0348-8615-F70A7A0D0E7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07770C-DEC9-744B-9D29-6B0819F9D64F}"/>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5" name="Espace réservé du pied de page 4">
            <a:extLst>
              <a:ext uri="{FF2B5EF4-FFF2-40B4-BE49-F238E27FC236}">
                <a16:creationId xmlns:a16="http://schemas.microsoft.com/office/drawing/2014/main" id="{32B4C327-AC15-434A-B29B-D6B47F3E59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3DB73B-78B9-494C-B9F7-D88C3B3A6B6F}"/>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187109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B1B6BF-875C-D648-9CC8-2BFFC660E88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95A5DC-984D-0541-9168-B52A6F6C198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6ECE5B-8B8D-4443-8838-1822DBAB969E}"/>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5" name="Espace réservé du pied de page 4">
            <a:extLst>
              <a:ext uri="{FF2B5EF4-FFF2-40B4-BE49-F238E27FC236}">
                <a16:creationId xmlns:a16="http://schemas.microsoft.com/office/drawing/2014/main" id="{80A6300F-F1DB-6C40-801F-0961477DD3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5E0376-D6F8-EA44-A783-D031E05D18BD}"/>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188921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E3C7C3-26D9-944D-990D-02164470B06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F6A45DA-12A3-604E-9B4C-32C584FFE47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B39B1D-A2C0-4648-84E0-94995392385A}"/>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5" name="Espace réservé du pied de page 4">
            <a:extLst>
              <a:ext uri="{FF2B5EF4-FFF2-40B4-BE49-F238E27FC236}">
                <a16:creationId xmlns:a16="http://schemas.microsoft.com/office/drawing/2014/main" id="{41551972-D498-DE4F-90C3-27DED4DD4C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1DF0C1-998F-0948-9DB2-F66A030CF1DB}"/>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7386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A1123D-9FEA-C94F-8078-DB627157216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2E61FBA-E2C6-C44E-B2AB-9922BECBE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27F72A3-FFBF-F84A-ABC1-58206BAD985A}"/>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5" name="Espace réservé du pied de page 4">
            <a:extLst>
              <a:ext uri="{FF2B5EF4-FFF2-40B4-BE49-F238E27FC236}">
                <a16:creationId xmlns:a16="http://schemas.microsoft.com/office/drawing/2014/main" id="{A959C61B-E33A-7D47-9067-D5A3BB8FD7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EDD03C-3C09-E647-9E11-693FDE868FBD}"/>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416349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958146-503E-F24F-8108-CE0FAEE13A9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5C90FA1-A4E1-D24C-B9E2-81591F268B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6516859-7E3E-1844-84CF-794D6C708BC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55112DA-0C74-BC47-BA21-83A6EA7E119A}"/>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6" name="Espace réservé du pied de page 5">
            <a:extLst>
              <a:ext uri="{FF2B5EF4-FFF2-40B4-BE49-F238E27FC236}">
                <a16:creationId xmlns:a16="http://schemas.microsoft.com/office/drawing/2014/main" id="{E937D1C7-6147-CD45-8183-14A615AC5F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3992EA2-6333-E446-923E-0B49F7987CBD}"/>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168221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408079-ECCA-BC41-8B0B-9FCED4B8834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51ED310-B926-1D49-8B01-EA0A7DA38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5E5888D-81E5-9048-B73E-06FADB7BCA0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FFEAA3F-CBC2-9546-AE0E-AF280502E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BFB6E41-6CA2-C847-9877-D43A397F7A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0804B4A-9D1B-1444-AE63-ACF502605270}"/>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8" name="Espace réservé du pied de page 7">
            <a:extLst>
              <a:ext uri="{FF2B5EF4-FFF2-40B4-BE49-F238E27FC236}">
                <a16:creationId xmlns:a16="http://schemas.microsoft.com/office/drawing/2014/main" id="{E0812F4F-D833-EC42-A2B2-4A0415375EF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60C095F-AD20-DE46-A8E2-921F42581F70}"/>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240235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CFB74-779A-5D46-8FDE-F92DE18BA5B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AA93B2A-A785-D342-890E-E0A0AFF83D89}"/>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4" name="Espace réservé du pied de page 3">
            <a:extLst>
              <a:ext uri="{FF2B5EF4-FFF2-40B4-BE49-F238E27FC236}">
                <a16:creationId xmlns:a16="http://schemas.microsoft.com/office/drawing/2014/main" id="{81E713BF-46CA-544A-B9C9-3295D948436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3A37AF9-0BDF-1D42-BFBA-DA0F9EDCBF8E}"/>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3831582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4BA5EA-EBAA-5A4B-AF1E-4AA02E3D6501}"/>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3" name="Espace réservé du pied de page 2">
            <a:extLst>
              <a:ext uri="{FF2B5EF4-FFF2-40B4-BE49-F238E27FC236}">
                <a16:creationId xmlns:a16="http://schemas.microsoft.com/office/drawing/2014/main" id="{CEBA57DB-CA0A-C840-A626-F7178A9727A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F857927-8D16-4B46-B478-49A0F9BBA4FC}"/>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339239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BBFDC-D86D-DF44-AF06-04D66148AD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9E3E36-DB43-004D-BDEC-4BAF00683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8BF7772-5B2D-1F4E-A05F-729ED63CC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5175FE-A2BE-944F-93FF-572FE1C4D994}"/>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6" name="Espace réservé du pied de page 5">
            <a:extLst>
              <a:ext uri="{FF2B5EF4-FFF2-40B4-BE49-F238E27FC236}">
                <a16:creationId xmlns:a16="http://schemas.microsoft.com/office/drawing/2014/main" id="{8904146D-FF80-2043-9F2F-AA2C4535DC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39B183-7B40-AF41-BB0B-E54EF18CEFA1}"/>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119737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158FD7-F149-1B44-B429-9F7E50EC8C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03D8E37-984C-BC4D-A8EB-DE6D578C6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F1107B5-3D46-E54F-B497-7DF4321FA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55720A-5EF5-2C46-8482-01187E98B7FA}"/>
              </a:ext>
            </a:extLst>
          </p:cNvPr>
          <p:cNvSpPr>
            <a:spLocks noGrp="1"/>
          </p:cNvSpPr>
          <p:nvPr>
            <p:ph type="dt" sz="half" idx="10"/>
          </p:nvPr>
        </p:nvSpPr>
        <p:spPr/>
        <p:txBody>
          <a:bodyPr/>
          <a:lstStyle/>
          <a:p>
            <a:fld id="{36EC38C1-1E43-0040-B67D-C77AC34127C3}" type="datetimeFigureOut">
              <a:rPr lang="fr-FR" smtClean="0"/>
              <a:t>31/03/2022</a:t>
            </a:fld>
            <a:endParaRPr lang="fr-FR"/>
          </a:p>
        </p:txBody>
      </p:sp>
      <p:sp>
        <p:nvSpPr>
          <p:cNvPr id="6" name="Espace réservé du pied de page 5">
            <a:extLst>
              <a:ext uri="{FF2B5EF4-FFF2-40B4-BE49-F238E27FC236}">
                <a16:creationId xmlns:a16="http://schemas.microsoft.com/office/drawing/2014/main" id="{5B004F19-18DC-EC46-A055-B767EB076C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2E9B25-06BC-B94E-A480-6DEB93580D57}"/>
              </a:ext>
            </a:extLst>
          </p:cNvPr>
          <p:cNvSpPr>
            <a:spLocks noGrp="1"/>
          </p:cNvSpPr>
          <p:nvPr>
            <p:ph type="sldNum" sz="quarter" idx="12"/>
          </p:nvPr>
        </p:nvSpPr>
        <p:spPr/>
        <p:txBody>
          <a:bodyPr/>
          <a:lstStyle/>
          <a:p>
            <a:fld id="{DCD55D4E-30D1-1240-B307-FE0ABCB00A67}" type="slidenum">
              <a:rPr lang="fr-FR" smtClean="0"/>
              <a:t>‹N°›</a:t>
            </a:fld>
            <a:endParaRPr lang="fr-FR"/>
          </a:p>
        </p:txBody>
      </p:sp>
    </p:spTree>
    <p:extLst>
      <p:ext uri="{BB962C8B-B14F-4D97-AF65-F5344CB8AC3E}">
        <p14:creationId xmlns:p14="http://schemas.microsoft.com/office/powerpoint/2010/main" val="139285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51F5E57-44C5-AB4F-A736-FFC1477E75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6922282-B314-D54A-8715-ACEC35138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9560D9-1473-994C-BF8A-2F55A4F5F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C38C1-1E43-0040-B67D-C77AC34127C3}" type="datetimeFigureOut">
              <a:rPr lang="fr-FR" smtClean="0"/>
              <a:t>31/03/2022</a:t>
            </a:fld>
            <a:endParaRPr lang="fr-FR"/>
          </a:p>
        </p:txBody>
      </p:sp>
      <p:sp>
        <p:nvSpPr>
          <p:cNvPr id="5" name="Espace réservé du pied de page 4">
            <a:extLst>
              <a:ext uri="{FF2B5EF4-FFF2-40B4-BE49-F238E27FC236}">
                <a16:creationId xmlns:a16="http://schemas.microsoft.com/office/drawing/2014/main" id="{ED61EBDE-68AB-C44A-97B7-F518280BD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5BAE540-04F8-4641-B41F-F42A31CCB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55D4E-30D1-1240-B307-FE0ABCB00A67}" type="slidenum">
              <a:rPr lang="fr-FR" smtClean="0"/>
              <a:t>‹N°›</a:t>
            </a:fld>
            <a:endParaRPr lang="fr-FR"/>
          </a:p>
        </p:txBody>
      </p:sp>
    </p:spTree>
    <p:extLst>
      <p:ext uri="{BB962C8B-B14F-4D97-AF65-F5344CB8AC3E}">
        <p14:creationId xmlns:p14="http://schemas.microsoft.com/office/powerpoint/2010/main" val="2536220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0.pn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9.tiff"/><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3.tiff"/><Relationship Id="rId7" Type="http://schemas.openxmlformats.org/officeDocument/2006/relationships/image" Target="../media/image5.png"/><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5.tiff"/><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4.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3.tiff"/><Relationship Id="rId7" Type="http://schemas.openxmlformats.org/officeDocument/2006/relationships/image" Target="../media/image5.png"/><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customXml" Target="../ink/ink11.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customXml" Target="../ink/ink13.xml"/><Relationship Id="rId4" Type="http://schemas.openxmlformats.org/officeDocument/2006/relationships/customXml" Target="../ink/ink10.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2.tiff"/><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38.png"/><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36.tiff"/><Relationship Id="rId4" Type="http://schemas.openxmlformats.org/officeDocument/2006/relationships/image" Target="../media/image35.tiff"/></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image" Target="../media/image41.tif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tiff"/><Relationship Id="rId5" Type="http://schemas.openxmlformats.org/officeDocument/2006/relationships/customXml" Target="../ink/ink16.xml"/><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customXml" Target="../ink/ink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3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tiff"/><Relationship Id="rId7"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E7E6E-C76E-EA44-A26A-1FC51B619977}"/>
              </a:ext>
            </a:extLst>
          </p:cNvPr>
          <p:cNvSpPr>
            <a:spLocks noGrp="1"/>
          </p:cNvSpPr>
          <p:nvPr>
            <p:ph type="ctrTitle"/>
          </p:nvPr>
        </p:nvSpPr>
        <p:spPr>
          <a:xfrm>
            <a:off x="2707888" y="1529383"/>
            <a:ext cx="6776224" cy="1899617"/>
          </a:xfrm>
        </p:spPr>
        <p:txBody>
          <a:bodyPr>
            <a:normAutofit/>
          </a:bodyPr>
          <a:lstStyle/>
          <a:p>
            <a:r>
              <a:rPr lang="fr-FR" sz="7200" b="1" dirty="0">
                <a:latin typeface="+mn-lt"/>
              </a:rPr>
              <a:t>Des Labos</a:t>
            </a:r>
          </a:p>
        </p:txBody>
      </p:sp>
      <p:sp>
        <p:nvSpPr>
          <p:cNvPr id="3" name="Sous-titre 2">
            <a:extLst>
              <a:ext uri="{FF2B5EF4-FFF2-40B4-BE49-F238E27FC236}">
                <a16:creationId xmlns:a16="http://schemas.microsoft.com/office/drawing/2014/main" id="{483AE1AD-09EB-F549-B669-94467B93EB74}"/>
              </a:ext>
            </a:extLst>
          </p:cNvPr>
          <p:cNvSpPr>
            <a:spLocks noGrp="1"/>
          </p:cNvSpPr>
          <p:nvPr>
            <p:ph type="subTitle" idx="1"/>
          </p:nvPr>
        </p:nvSpPr>
        <p:spPr/>
        <p:txBody>
          <a:bodyPr>
            <a:normAutofit/>
          </a:bodyPr>
          <a:lstStyle/>
          <a:p>
            <a:r>
              <a:rPr lang="fr-FR" sz="3600" b="1" dirty="0"/>
              <a:t>Au dessus de tout soupçon ?</a:t>
            </a:r>
          </a:p>
        </p:txBody>
      </p:sp>
    </p:spTree>
    <p:extLst>
      <p:ext uri="{BB962C8B-B14F-4D97-AF65-F5344CB8AC3E}">
        <p14:creationId xmlns:p14="http://schemas.microsoft.com/office/powerpoint/2010/main" val="42705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504095" y="839201"/>
            <a:ext cx="11337471" cy="901834"/>
          </a:xfrm>
        </p:spPr>
        <p:txBody>
          <a:bodyPr>
            <a:normAutofit/>
          </a:bodyPr>
          <a:lstStyle/>
          <a:p>
            <a:r>
              <a:rPr lang="fr-FR" sz="3200" b="1" dirty="0">
                <a:latin typeface="+mn-lt"/>
              </a:rPr>
              <a:t>Le PDG est : Albert BOURLA (depuis 2019), il succède à Ian READ.</a:t>
            </a:r>
          </a:p>
        </p:txBody>
      </p:sp>
      <p:pic>
        <p:nvPicPr>
          <p:cNvPr id="3" name="Image 2">
            <a:extLst>
              <a:ext uri="{FF2B5EF4-FFF2-40B4-BE49-F238E27FC236}">
                <a16:creationId xmlns:a16="http://schemas.microsoft.com/office/drawing/2014/main" id="{F7CFFDC0-7B74-6545-8FED-35A28A1AF25F}"/>
              </a:ext>
            </a:extLst>
          </p:cNvPr>
          <p:cNvPicPr>
            <a:picLocks noChangeAspect="1"/>
          </p:cNvPicPr>
          <p:nvPr/>
        </p:nvPicPr>
        <p:blipFill>
          <a:blip r:embed="rId2"/>
          <a:stretch>
            <a:fillRect/>
          </a:stretch>
        </p:blipFill>
        <p:spPr>
          <a:xfrm>
            <a:off x="838200" y="3308080"/>
            <a:ext cx="2191381" cy="2663371"/>
          </a:xfrm>
          <a:prstGeom prst="rect">
            <a:avLst/>
          </a:prstGeom>
        </p:spPr>
      </p:pic>
      <p:sp>
        <p:nvSpPr>
          <p:cNvPr id="13" name="Rectangle 12">
            <a:extLst>
              <a:ext uri="{FF2B5EF4-FFF2-40B4-BE49-F238E27FC236}">
                <a16:creationId xmlns:a16="http://schemas.microsoft.com/office/drawing/2014/main" id="{BC7ABF15-97FE-AB48-9706-75A0B17AA646}"/>
              </a:ext>
            </a:extLst>
          </p:cNvPr>
          <p:cNvSpPr/>
          <p:nvPr/>
        </p:nvSpPr>
        <p:spPr>
          <a:xfrm>
            <a:off x="3222172" y="1872955"/>
            <a:ext cx="8783096" cy="1200329"/>
          </a:xfrm>
          <a:prstGeom prst="rect">
            <a:avLst/>
          </a:prstGeom>
        </p:spPr>
        <p:txBody>
          <a:bodyPr wrap="square">
            <a:spAutoFit/>
          </a:bodyPr>
          <a:lstStyle/>
          <a:p>
            <a:r>
              <a:rPr lang="fr-CH" b="1"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En </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novembre 2020</a:t>
            </a:r>
            <a:r>
              <a:rPr lang="fr-CH" b="1"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Albert </a:t>
            </a:r>
            <a:r>
              <a:rPr lang="fr-CH" b="1" dirty="0" err="1">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Bourla</a:t>
            </a:r>
            <a:r>
              <a:rPr lang="fr-CH" b="1"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fait l'objet de critiques pour avoir revendu pour 5,6 millions de dollars d'actions qu'il détenait au sein du capital de </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Pfizer</a:t>
            </a:r>
            <a:r>
              <a:rPr lang="fr-CH" b="1"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le jour de l'annonce de la fiabilité à 94 % du vaccin contre le Covid-19 (9.11.20)</a:t>
            </a:r>
            <a:r>
              <a:rPr lang="fr-CH"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L'opération d'Albert </a:t>
            </a:r>
            <a:r>
              <a:rPr lang="fr-CH" dirty="0" err="1">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Bourla</a:t>
            </a:r>
            <a:r>
              <a:rPr lang="fr-CH"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 </a:t>
            </a:r>
            <a:r>
              <a:rPr lang="fr-CH" b="1"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est jugée peu morale mais est tout à fait légale.</a:t>
            </a:r>
            <a:endParaRPr lang="fr-FR"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Rectangle 13">
            <a:extLst>
              <a:ext uri="{FF2B5EF4-FFF2-40B4-BE49-F238E27FC236}">
                <a16:creationId xmlns:a16="http://schemas.microsoft.com/office/drawing/2014/main" id="{117FB1F3-477D-F042-A93C-CE55FEE7902C}"/>
              </a:ext>
            </a:extLst>
          </p:cNvPr>
          <p:cNvSpPr/>
          <p:nvPr/>
        </p:nvSpPr>
        <p:spPr>
          <a:xfrm>
            <a:off x="3222172" y="3759201"/>
            <a:ext cx="8131628" cy="2308324"/>
          </a:xfrm>
          <a:prstGeom prst="rect">
            <a:avLst/>
          </a:prstGeom>
        </p:spPr>
        <p:txBody>
          <a:bodyPr wrap="square">
            <a:spAutoFit/>
          </a:bodyPr>
          <a:lstStyle/>
          <a:p>
            <a:r>
              <a:rPr lang="fr-CH" sz="2400" b="1" dirty="0">
                <a:solidFill>
                  <a:srgbClr val="202122"/>
                </a:solidFill>
                <a:latin typeface="Arial" panose="020B0604020202020204" pitchFamily="34" charset="0"/>
              </a:rPr>
              <a:t>Son injection avec son «vaccin» (janvier 2021) : </a:t>
            </a:r>
          </a:p>
          <a:p>
            <a:r>
              <a:rPr lang="fr-CH" sz="2400" dirty="0">
                <a:solidFill>
                  <a:srgbClr val="202122"/>
                </a:solidFill>
                <a:latin typeface="Arial" panose="020B0604020202020204" pitchFamily="34" charset="0"/>
              </a:rPr>
              <a:t>« </a:t>
            </a:r>
            <a:r>
              <a:rPr lang="fr-CH" sz="2400" dirty="0">
                <a:solidFill>
                  <a:srgbClr val="202122"/>
                </a:solidFill>
                <a:highlight>
                  <a:srgbClr val="FFFF00"/>
                </a:highlight>
                <a:latin typeface="Arial" panose="020B0604020202020204" pitchFamily="34" charset="0"/>
              </a:rPr>
              <a:t>Dès que je pourrai, je le ferai. Le seul problème c’est que je ne veux pas donner l’exemple de quelqu'un qui veut passer avant les autres. J’ai 59 ans, je suis en bonne santé, je ne travaille pas en première ligne, donc mon profil n’est pas recommandé pour la vaccination. </a:t>
            </a:r>
            <a:r>
              <a:rPr lang="fr-CH" sz="2400" dirty="0">
                <a:solidFill>
                  <a:srgbClr val="202122"/>
                </a:solidFill>
                <a:latin typeface="Arial" panose="020B0604020202020204" pitchFamily="34" charset="0"/>
              </a:rPr>
              <a:t>»</a:t>
            </a:r>
            <a:endParaRPr lang="fr-FR" sz="2400" dirty="0"/>
          </a:p>
        </p:txBody>
      </p:sp>
      <p:pic>
        <p:nvPicPr>
          <p:cNvPr id="15" name="Image 14">
            <a:extLst>
              <a:ext uri="{FF2B5EF4-FFF2-40B4-BE49-F238E27FC236}">
                <a16:creationId xmlns:a16="http://schemas.microsoft.com/office/drawing/2014/main" id="{DDCCD0A6-BDB5-F449-835E-AE2612FB64B1}"/>
              </a:ext>
            </a:extLst>
          </p:cNvPr>
          <p:cNvPicPr>
            <a:picLocks noChangeAspect="1"/>
          </p:cNvPicPr>
          <p:nvPr/>
        </p:nvPicPr>
        <p:blipFill>
          <a:blip r:embed="rId3"/>
          <a:stretch>
            <a:fillRect/>
          </a:stretch>
        </p:blipFill>
        <p:spPr>
          <a:xfrm>
            <a:off x="514981" y="1872955"/>
            <a:ext cx="2514600" cy="774700"/>
          </a:xfrm>
          <a:prstGeom prst="rect">
            <a:avLst/>
          </a:prstGeom>
        </p:spPr>
      </p:pic>
      <p:sp>
        <p:nvSpPr>
          <p:cNvPr id="16" name="Rectangle 15">
            <a:extLst>
              <a:ext uri="{FF2B5EF4-FFF2-40B4-BE49-F238E27FC236}">
                <a16:creationId xmlns:a16="http://schemas.microsoft.com/office/drawing/2014/main" id="{06B040D5-CF5A-9C47-AFAC-45D128800AE1}"/>
              </a:ext>
            </a:extLst>
          </p:cNvPr>
          <p:cNvSpPr/>
          <p:nvPr/>
        </p:nvSpPr>
        <p:spPr>
          <a:xfrm>
            <a:off x="514981" y="322560"/>
            <a:ext cx="1757212" cy="769441"/>
          </a:xfrm>
          <a:prstGeom prst="rect">
            <a:avLst/>
          </a:prstGeom>
        </p:spPr>
        <p:txBody>
          <a:bodyPr wrap="none">
            <a:spAutoFit/>
          </a:bodyPr>
          <a:lstStyle/>
          <a:p>
            <a:r>
              <a:rPr lang="fr-FR" sz="4400" b="1" dirty="0"/>
              <a:t>PFIZER</a:t>
            </a:r>
            <a:endParaRPr lang="fr-FR" sz="4400" dirty="0"/>
          </a:p>
        </p:txBody>
      </p:sp>
    </p:spTree>
    <p:extLst>
      <p:ext uri="{BB962C8B-B14F-4D97-AF65-F5344CB8AC3E}">
        <p14:creationId xmlns:p14="http://schemas.microsoft.com/office/powerpoint/2010/main" val="32384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inculpations de PFIZER</a:t>
            </a:r>
          </a:p>
        </p:txBody>
      </p:sp>
      <p:sp>
        <p:nvSpPr>
          <p:cNvPr id="3" name="Rectangle 2">
            <a:extLst>
              <a:ext uri="{FF2B5EF4-FFF2-40B4-BE49-F238E27FC236}">
                <a16:creationId xmlns:a16="http://schemas.microsoft.com/office/drawing/2014/main" id="{7FFFD54B-2401-4D4F-B9F8-BF386FD3B959}"/>
              </a:ext>
            </a:extLst>
          </p:cNvPr>
          <p:cNvSpPr/>
          <p:nvPr/>
        </p:nvSpPr>
        <p:spPr>
          <a:xfrm>
            <a:off x="838200" y="1936283"/>
            <a:ext cx="9274627" cy="2985433"/>
          </a:xfrm>
          <a:prstGeom prst="rect">
            <a:avLst/>
          </a:prstGeom>
        </p:spPr>
        <p:txBody>
          <a:bodyPr wrap="square">
            <a:spAutoFit/>
          </a:bodyPr>
          <a:lstStyle/>
          <a:p>
            <a:r>
              <a:rPr lang="fr-CH" sz="2400" b="1" dirty="0">
                <a:highlight>
                  <a:srgbClr val="FFFF00"/>
                </a:highlight>
                <a:latin typeface="Helvetica Neue" panose="02000503000000020004" pitchFamily="2" charset="0"/>
              </a:rPr>
              <a:t>Pfizer inculpé 71 fois depuis 2000 pour des infractions pénales &amp; civiles et a payé plus de 4,6 milliards de $ d'amendes.</a:t>
            </a:r>
          </a:p>
          <a:p>
            <a:endParaRPr lang="fr-CH" sz="2000" dirty="0">
              <a:latin typeface="Helvetica Neue" panose="02000503000000020004" pitchFamily="2" charset="0"/>
            </a:endParaRPr>
          </a:p>
          <a:p>
            <a:r>
              <a:rPr lang="fr-CH" sz="2400" b="1" dirty="0">
                <a:latin typeface="Helvetica Neue" panose="02000503000000020004" pitchFamily="2" charset="0"/>
              </a:rPr>
              <a:t>Les principales infractions :</a:t>
            </a:r>
          </a:p>
          <a:p>
            <a:pPr marL="342900" indent="-342900">
              <a:buFont typeface="Wingdings" pitchFamily="2" charset="2"/>
              <a:buChar char="§"/>
            </a:pPr>
            <a:r>
              <a:rPr lang="fr-CH" sz="2400" dirty="0">
                <a:latin typeface="Helvetica Neue" panose="02000503000000020004" pitchFamily="2" charset="0"/>
              </a:rPr>
              <a:t>Commercialisation non approuvée de produits</a:t>
            </a:r>
          </a:p>
          <a:p>
            <a:pPr marL="342900" indent="-342900">
              <a:buFont typeface="Wingdings" pitchFamily="2" charset="2"/>
              <a:buChar char="§"/>
            </a:pPr>
            <a:r>
              <a:rPr lang="fr-CH" sz="2400" dirty="0">
                <a:latin typeface="Helvetica Neue" panose="02000503000000020004" pitchFamily="2" charset="0"/>
              </a:rPr>
              <a:t>Corruption</a:t>
            </a:r>
          </a:p>
          <a:p>
            <a:pPr marL="342900" indent="-342900">
              <a:buFont typeface="Wingdings" pitchFamily="2" charset="2"/>
              <a:buChar char="§"/>
            </a:pPr>
            <a:r>
              <a:rPr lang="fr-CH" sz="2400" dirty="0">
                <a:latin typeface="Helvetica Neue" panose="02000503000000020004" pitchFamily="2" charset="0"/>
              </a:rPr>
              <a:t>Fausses déclarations</a:t>
            </a:r>
          </a:p>
          <a:p>
            <a:pPr marL="342900" indent="-342900">
              <a:buFont typeface="Wingdings" pitchFamily="2" charset="2"/>
              <a:buChar char="§"/>
            </a:pPr>
            <a:r>
              <a:rPr lang="fr-CH" sz="2400" dirty="0">
                <a:latin typeface="Helvetica Neue" panose="02000503000000020004" pitchFamily="2" charset="0"/>
              </a:rPr>
              <a:t>Violations de sécurité</a:t>
            </a:r>
          </a:p>
        </p:txBody>
      </p:sp>
    </p:spTree>
    <p:extLst>
      <p:ext uri="{BB962C8B-B14F-4D97-AF65-F5344CB8AC3E}">
        <p14:creationId xmlns:p14="http://schemas.microsoft.com/office/powerpoint/2010/main" val="7789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3" end="3"/>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4"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4" end="4"/>
                                            </p:txEl>
                                          </p:spTgt>
                                        </p:tgtEl>
                                      </p:cBhvr>
                                    </p:animEffect>
                                  </p:childTnLst>
                                </p:cTn>
                              </p:par>
                              <p:par>
                                <p:cTn id="26" presetID="55"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5" end="5"/>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838200" y="365125"/>
            <a:ext cx="6317927" cy="1525668"/>
          </a:xfrm>
        </p:spPr>
        <p:txBody>
          <a:bodyPr/>
          <a:lstStyle/>
          <a:p>
            <a:r>
              <a:rPr lang="fr-FR" b="1" dirty="0">
                <a:latin typeface="+mn-lt"/>
              </a:rPr>
              <a:t>Les inculpations de </a:t>
            </a:r>
            <a:br>
              <a:rPr lang="fr-FR" b="1" dirty="0">
                <a:latin typeface="+mn-lt"/>
              </a:rPr>
            </a:br>
            <a:r>
              <a:rPr lang="fr-FR" b="1" dirty="0">
                <a:latin typeface="+mn-lt"/>
              </a:rPr>
              <a:t>PFIZER </a:t>
            </a:r>
          </a:p>
        </p:txBody>
      </p:sp>
      <p:pic>
        <p:nvPicPr>
          <p:cNvPr id="4" name="Image 3">
            <a:extLst>
              <a:ext uri="{FF2B5EF4-FFF2-40B4-BE49-F238E27FC236}">
                <a16:creationId xmlns:a16="http://schemas.microsoft.com/office/drawing/2014/main" id="{630FA23C-A1AE-5944-BA17-26F9AD29AB44}"/>
              </a:ext>
            </a:extLst>
          </p:cNvPr>
          <p:cNvPicPr>
            <a:picLocks noChangeAspect="1"/>
          </p:cNvPicPr>
          <p:nvPr/>
        </p:nvPicPr>
        <p:blipFill>
          <a:blip r:embed="rId2"/>
          <a:stretch>
            <a:fillRect/>
          </a:stretch>
        </p:blipFill>
        <p:spPr>
          <a:xfrm>
            <a:off x="3675292" y="1875294"/>
            <a:ext cx="1079095" cy="1031488"/>
          </a:xfrm>
          <a:prstGeom prst="rect">
            <a:avLst/>
          </a:prstGeom>
        </p:spPr>
      </p:pic>
      <p:pic>
        <p:nvPicPr>
          <p:cNvPr id="5" name="Image 4">
            <a:extLst>
              <a:ext uri="{FF2B5EF4-FFF2-40B4-BE49-F238E27FC236}">
                <a16:creationId xmlns:a16="http://schemas.microsoft.com/office/drawing/2014/main" id="{5B5E95B1-D915-4E45-8111-E8B1AF990AF8}"/>
              </a:ext>
            </a:extLst>
          </p:cNvPr>
          <p:cNvPicPr>
            <a:picLocks noChangeAspect="1"/>
          </p:cNvPicPr>
          <p:nvPr/>
        </p:nvPicPr>
        <p:blipFill>
          <a:blip r:embed="rId3"/>
          <a:stretch>
            <a:fillRect/>
          </a:stretch>
        </p:blipFill>
        <p:spPr>
          <a:xfrm>
            <a:off x="1024938" y="1902603"/>
            <a:ext cx="2406805" cy="1031488"/>
          </a:xfrm>
          <a:prstGeom prst="rect">
            <a:avLst/>
          </a:prstGeom>
        </p:spPr>
      </p:pic>
      <p:pic>
        <p:nvPicPr>
          <p:cNvPr id="6" name="Image 5">
            <a:extLst>
              <a:ext uri="{FF2B5EF4-FFF2-40B4-BE49-F238E27FC236}">
                <a16:creationId xmlns:a16="http://schemas.microsoft.com/office/drawing/2014/main" id="{E8A4388B-4746-9C4A-84B2-BE55B7B343DA}"/>
              </a:ext>
            </a:extLst>
          </p:cNvPr>
          <p:cNvPicPr>
            <a:picLocks noChangeAspect="1"/>
          </p:cNvPicPr>
          <p:nvPr/>
        </p:nvPicPr>
        <p:blipFill>
          <a:blip r:embed="rId4"/>
          <a:stretch>
            <a:fillRect/>
          </a:stretch>
        </p:blipFill>
        <p:spPr>
          <a:xfrm>
            <a:off x="444500" y="3305175"/>
            <a:ext cx="11747500" cy="3187700"/>
          </a:xfrm>
          <a:prstGeom prst="rect">
            <a:avLst/>
          </a:prstGeom>
        </p:spPr>
      </p:pic>
      <p:pic>
        <p:nvPicPr>
          <p:cNvPr id="7" name="Image 6">
            <a:extLst>
              <a:ext uri="{FF2B5EF4-FFF2-40B4-BE49-F238E27FC236}">
                <a16:creationId xmlns:a16="http://schemas.microsoft.com/office/drawing/2014/main" id="{D0DFA538-618A-8D43-9B61-8532BCFD0314}"/>
              </a:ext>
            </a:extLst>
          </p:cNvPr>
          <p:cNvPicPr>
            <a:picLocks noChangeAspect="1"/>
          </p:cNvPicPr>
          <p:nvPr/>
        </p:nvPicPr>
        <p:blipFill>
          <a:blip r:embed="rId5"/>
          <a:stretch>
            <a:fillRect/>
          </a:stretch>
        </p:blipFill>
        <p:spPr>
          <a:xfrm>
            <a:off x="6605585" y="365125"/>
            <a:ext cx="5328109" cy="2908860"/>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Encre 7">
                <a:extLst>
                  <a:ext uri="{FF2B5EF4-FFF2-40B4-BE49-F238E27FC236}">
                    <a16:creationId xmlns:a16="http://schemas.microsoft.com/office/drawing/2014/main" id="{5E75731B-8A83-2140-B4FF-54CCFA15239B}"/>
                  </a:ext>
                </a:extLst>
              </p14:cNvPr>
              <p14:cNvContentPartPr/>
              <p14:nvPr/>
            </p14:nvContentPartPr>
            <p14:xfrm>
              <a:off x="8962804" y="2742626"/>
              <a:ext cx="467280" cy="471240"/>
            </p14:xfrm>
          </p:contentPart>
        </mc:Choice>
        <mc:Fallback xmlns="">
          <p:pic>
            <p:nvPicPr>
              <p:cNvPr id="8" name="Encre 7">
                <a:extLst>
                  <a:ext uri="{FF2B5EF4-FFF2-40B4-BE49-F238E27FC236}">
                    <a16:creationId xmlns:a16="http://schemas.microsoft.com/office/drawing/2014/main" id="{5E75731B-8A83-2140-B4FF-54CCFA15239B}"/>
                  </a:ext>
                </a:extLst>
              </p:cNvPr>
              <p:cNvPicPr/>
              <p:nvPr/>
            </p:nvPicPr>
            <p:blipFill>
              <a:blip r:embed="rId7"/>
              <a:stretch>
                <a:fillRect/>
              </a:stretch>
            </p:blipFill>
            <p:spPr>
              <a:xfrm>
                <a:off x="8909164" y="2634626"/>
                <a:ext cx="574920" cy="686880"/>
              </a:xfrm>
              <a:prstGeom prst="rect">
                <a:avLst/>
              </a:prstGeom>
            </p:spPr>
          </p:pic>
        </mc:Fallback>
      </mc:AlternateContent>
    </p:spTree>
    <p:extLst>
      <p:ext uri="{BB962C8B-B14F-4D97-AF65-F5344CB8AC3E}">
        <p14:creationId xmlns:p14="http://schemas.microsoft.com/office/powerpoint/2010/main" val="264767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838200" y="365125"/>
            <a:ext cx="10940511" cy="1111776"/>
          </a:xfrm>
        </p:spPr>
        <p:txBody>
          <a:bodyPr>
            <a:normAutofit fontScale="90000"/>
          </a:bodyPr>
          <a:lstStyle/>
          <a:p>
            <a:r>
              <a:rPr lang="fr-FR" b="1" dirty="0">
                <a:latin typeface="+mn-lt"/>
              </a:rPr>
              <a:t>Le détail des plaintes et inculpations contre PFIZER </a:t>
            </a:r>
          </a:p>
        </p:txBody>
      </p:sp>
      <p:sp>
        <p:nvSpPr>
          <p:cNvPr id="9" name="Rectangle 8">
            <a:extLst>
              <a:ext uri="{FF2B5EF4-FFF2-40B4-BE49-F238E27FC236}">
                <a16:creationId xmlns:a16="http://schemas.microsoft.com/office/drawing/2014/main" id="{7C34C13E-4F15-E649-9CD4-4DA9902B9A4E}"/>
              </a:ext>
            </a:extLst>
          </p:cNvPr>
          <p:cNvSpPr/>
          <p:nvPr/>
        </p:nvSpPr>
        <p:spPr>
          <a:xfrm>
            <a:off x="838201" y="2188426"/>
            <a:ext cx="11157486" cy="1015663"/>
          </a:xfrm>
          <a:prstGeom prst="rect">
            <a:avLst/>
          </a:prstGeom>
        </p:spPr>
        <p:txBody>
          <a:bodyPr wrap="square">
            <a:spAutoFit/>
          </a:bodyPr>
          <a:lstStyle/>
          <a:p>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Une amende de 2,3 milliards de dollars pour Pfizer en 2009.</a:t>
            </a:r>
          </a:p>
          <a:p>
            <a:r>
              <a:rPr lang="fr-CH" sz="2000" dirty="0">
                <a:latin typeface="Helvetica Neue" panose="02000503000000020004" pitchFamily="2" charset="0"/>
                <a:ea typeface="Helvetica Neue" panose="02000503000000020004" pitchFamily="2" charset="0"/>
                <a:cs typeface="Helvetica Neue" panose="02000503000000020004" pitchFamily="2" charset="0"/>
              </a:rPr>
              <a:t>Le groupe pharmaceutique va ainsi régler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à l'amiable</a:t>
            </a:r>
            <a:r>
              <a:rPr lang="fr-CH" sz="2000" b="1" dirty="0">
                <a:latin typeface="Helvetica Neue" panose="02000503000000020004" pitchFamily="2" charset="0"/>
                <a:ea typeface="Helvetica Neue" panose="02000503000000020004" pitchFamily="2" charset="0"/>
                <a:cs typeface="Helvetica Neue" panose="02000503000000020004" pitchFamily="2" charset="0"/>
              </a:rPr>
              <a:t> </a:t>
            </a:r>
            <a:r>
              <a:rPr lang="fr-CH" sz="2000" dirty="0">
                <a:latin typeface="Helvetica Neue" panose="02000503000000020004" pitchFamily="2" charset="0"/>
                <a:ea typeface="Helvetica Neue" panose="02000503000000020004" pitchFamily="2" charset="0"/>
                <a:cs typeface="Helvetica Neue" panose="02000503000000020004" pitchFamily="2" charset="0"/>
              </a:rPr>
              <a:t>les procès qui lui ont été intentés, pour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publicité mensongère relative à plusieurs médicaments (</a:t>
            </a:r>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Bextra</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Geodon</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et </a:t>
            </a:r>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Lyrica</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t>
            </a:r>
            <a:r>
              <a:rPr lang="fr-CH" sz="20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0" name="Image 9">
            <a:extLst>
              <a:ext uri="{FF2B5EF4-FFF2-40B4-BE49-F238E27FC236}">
                <a16:creationId xmlns:a16="http://schemas.microsoft.com/office/drawing/2014/main" id="{44F51920-9166-6A45-AD83-9C8DEA92B350}"/>
              </a:ext>
            </a:extLst>
          </p:cNvPr>
          <p:cNvPicPr>
            <a:picLocks noChangeAspect="1"/>
          </p:cNvPicPr>
          <p:nvPr/>
        </p:nvPicPr>
        <p:blipFill>
          <a:blip r:embed="rId2"/>
          <a:stretch>
            <a:fillRect/>
          </a:stretch>
        </p:blipFill>
        <p:spPr>
          <a:xfrm>
            <a:off x="977577" y="1880163"/>
            <a:ext cx="2425700" cy="279400"/>
          </a:xfrm>
          <a:prstGeom prst="rect">
            <a:avLst/>
          </a:prstGeom>
        </p:spPr>
      </p:pic>
      <p:pic>
        <p:nvPicPr>
          <p:cNvPr id="11" name="Image 10">
            <a:extLst>
              <a:ext uri="{FF2B5EF4-FFF2-40B4-BE49-F238E27FC236}">
                <a16:creationId xmlns:a16="http://schemas.microsoft.com/office/drawing/2014/main" id="{86F5C19C-62F7-D04D-92F5-69EC256BF565}"/>
              </a:ext>
            </a:extLst>
          </p:cNvPr>
          <p:cNvPicPr>
            <a:picLocks noChangeAspect="1"/>
          </p:cNvPicPr>
          <p:nvPr/>
        </p:nvPicPr>
        <p:blipFill>
          <a:blip r:embed="rId3"/>
          <a:stretch>
            <a:fillRect/>
          </a:stretch>
        </p:blipFill>
        <p:spPr>
          <a:xfrm>
            <a:off x="838201" y="1398903"/>
            <a:ext cx="1934058" cy="533106"/>
          </a:xfrm>
          <a:prstGeom prst="rect">
            <a:avLst/>
          </a:prstGeom>
        </p:spPr>
      </p:pic>
      <p:pic>
        <p:nvPicPr>
          <p:cNvPr id="12" name="Image 11">
            <a:extLst>
              <a:ext uri="{FF2B5EF4-FFF2-40B4-BE49-F238E27FC236}">
                <a16:creationId xmlns:a16="http://schemas.microsoft.com/office/drawing/2014/main" id="{3F57FCC6-5106-AD43-9777-AE75EFBDC372}"/>
              </a:ext>
            </a:extLst>
          </p:cNvPr>
          <p:cNvPicPr>
            <a:picLocks noChangeAspect="1"/>
          </p:cNvPicPr>
          <p:nvPr/>
        </p:nvPicPr>
        <p:blipFill>
          <a:blip r:embed="rId4"/>
          <a:stretch>
            <a:fillRect/>
          </a:stretch>
        </p:blipFill>
        <p:spPr>
          <a:xfrm>
            <a:off x="878130" y="3308194"/>
            <a:ext cx="1854200" cy="330200"/>
          </a:xfrm>
          <a:prstGeom prst="rect">
            <a:avLst/>
          </a:prstGeom>
        </p:spPr>
      </p:pic>
      <p:sp>
        <p:nvSpPr>
          <p:cNvPr id="13" name="Rectangle 12">
            <a:extLst>
              <a:ext uri="{FF2B5EF4-FFF2-40B4-BE49-F238E27FC236}">
                <a16:creationId xmlns:a16="http://schemas.microsoft.com/office/drawing/2014/main" id="{C2C20E37-466F-7249-B7B8-39732966A5CA}"/>
              </a:ext>
            </a:extLst>
          </p:cNvPr>
          <p:cNvSpPr/>
          <p:nvPr/>
        </p:nvSpPr>
        <p:spPr>
          <a:xfrm>
            <a:off x="838201" y="3535575"/>
            <a:ext cx="11157486" cy="2308324"/>
          </a:xfrm>
          <a:prstGeom prst="rect">
            <a:avLst/>
          </a:prstGeom>
        </p:spPr>
        <p:txBody>
          <a:bodyPr wrap="square">
            <a:spAutoFit/>
          </a:bodyPr>
          <a:lstStyle/>
          <a:p>
            <a:r>
              <a:rPr lang="fr-CH" dirty="0">
                <a:latin typeface="Helvetica Neue" panose="02000503000000020004" pitchFamily="2" charset="0"/>
                <a:ea typeface="Helvetica Neue" panose="02000503000000020004" pitchFamily="2" charset="0"/>
                <a:cs typeface="Helvetica Neue" panose="02000503000000020004" pitchFamily="2" charset="0"/>
              </a:rPr>
              <a:t>Le groupe pharmaceutique américain Pfizer est accusé d'avoir réalisé en 1996, </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sous le couvert d'une action humanitaire</a:t>
            </a:r>
            <a:r>
              <a:rPr lang="fr-CH" dirty="0">
                <a:latin typeface="Helvetica Neue" panose="02000503000000020004" pitchFamily="2" charset="0"/>
                <a:ea typeface="Helvetica Neue" panose="02000503000000020004" pitchFamily="2" charset="0"/>
                <a:cs typeface="Helvetica Neue" panose="02000503000000020004" pitchFamily="2" charset="0"/>
              </a:rPr>
              <a:t> dans le cadre d'une </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épidémie de méningite et de rougeole, des essais d'un médicament, le </a:t>
            </a:r>
            <a:r>
              <a:rPr lang="fr-CH"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Trovan</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Floxacin</a:t>
            </a:r>
            <a:r>
              <a:rPr lang="fr-CH" dirty="0">
                <a:latin typeface="Helvetica Neue" panose="02000503000000020004" pitchFamily="2" charset="0"/>
                <a:ea typeface="Helvetica Neue" panose="02000503000000020004" pitchFamily="2" charset="0"/>
                <a:cs typeface="Helvetica Neue" panose="02000503000000020004" pitchFamily="2" charset="0"/>
              </a:rPr>
              <a:t>, dans l'Etat de Kano, le plus grand de la fédération nigériane, et ce sans avoir obtenu les accords nécessaires des autorités régulatrices du pays. </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200 enfants qui ont pris les médicaments de Pfizer ont ensuite souffert de diverses affections, notamment de surdité, de paralysie, de troubles de la parole, de lésions cérébrales ou de cécité. 11 enfants seraient décédés</a:t>
            </a:r>
            <a:r>
              <a:rPr lang="fr-CH"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selon le procureur.</a:t>
            </a:r>
          </a:p>
          <a:p>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 Nigeria demande 7 milliards de dollars de réparation</a:t>
            </a:r>
            <a:r>
              <a:rPr lang="fr-CH" dirty="0">
                <a:latin typeface="Helvetica Neue" panose="02000503000000020004" pitchFamily="2" charset="0"/>
                <a:ea typeface="Helvetica Neue" panose="02000503000000020004" pitchFamily="2" charset="0"/>
                <a:cs typeface="Helvetica Neue" panose="02000503000000020004" pitchFamily="2" charset="0"/>
              </a:rPr>
              <a:t>.</a:t>
            </a:r>
            <a:endParaRPr lang="fr-CH" b="0" i="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Rectangle 13">
            <a:extLst>
              <a:ext uri="{FF2B5EF4-FFF2-40B4-BE49-F238E27FC236}">
                <a16:creationId xmlns:a16="http://schemas.microsoft.com/office/drawing/2014/main" id="{B008BA4B-A8CC-444F-B61F-5E99334AF589}"/>
              </a:ext>
            </a:extLst>
          </p:cNvPr>
          <p:cNvSpPr/>
          <p:nvPr/>
        </p:nvSpPr>
        <p:spPr>
          <a:xfrm>
            <a:off x="807094" y="5932833"/>
            <a:ext cx="11188593" cy="707886"/>
          </a:xfrm>
          <a:prstGeom prst="rect">
            <a:avLst/>
          </a:prstGeom>
        </p:spPr>
        <p:txBody>
          <a:bodyPr wrap="square">
            <a:spAutoFit/>
          </a:bodyPr>
          <a:lstStyle/>
          <a:p>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Un tribunal fédéral de Manhattan a rejeté en 2001 </a:t>
            </a:r>
            <a:r>
              <a:rPr lang="fr-CH" sz="2000" dirty="0">
                <a:latin typeface="Helvetica Neue" panose="02000503000000020004" pitchFamily="2" charset="0"/>
                <a:ea typeface="Helvetica Neue" panose="02000503000000020004" pitchFamily="2" charset="0"/>
                <a:cs typeface="Helvetica Neue" panose="02000503000000020004" pitchFamily="2" charset="0"/>
              </a:rPr>
              <a:t>une poursuite engagée contre Pfizer par des Nigérians handicapés qui disaient avoir participé à l'étude, mais les plaignants ont fait appel. </a:t>
            </a:r>
            <a:endParaRPr lang="fr-FR"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1708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par>
                                <p:cTn id="9" presetID="1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0.70"/>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838200" y="365125"/>
            <a:ext cx="10940511" cy="1111776"/>
          </a:xfrm>
        </p:spPr>
        <p:txBody>
          <a:bodyPr>
            <a:normAutofit fontScale="90000"/>
          </a:bodyPr>
          <a:lstStyle/>
          <a:p>
            <a:r>
              <a:rPr lang="fr-FR" b="1" dirty="0">
                <a:latin typeface="+mn-lt"/>
              </a:rPr>
              <a:t>Le détail des plaintes et inculpations contre PFIZER </a:t>
            </a:r>
          </a:p>
        </p:txBody>
      </p:sp>
      <p:sp>
        <p:nvSpPr>
          <p:cNvPr id="3" name="Rectangle 2">
            <a:extLst>
              <a:ext uri="{FF2B5EF4-FFF2-40B4-BE49-F238E27FC236}">
                <a16:creationId xmlns:a16="http://schemas.microsoft.com/office/drawing/2014/main" id="{F3F59F80-CF66-E247-A3D0-C48F5C0C79E4}"/>
              </a:ext>
            </a:extLst>
          </p:cNvPr>
          <p:cNvSpPr/>
          <p:nvPr/>
        </p:nvSpPr>
        <p:spPr>
          <a:xfrm>
            <a:off x="838199" y="2631870"/>
            <a:ext cx="10940511" cy="4154984"/>
          </a:xfrm>
          <a:prstGeom prst="rect">
            <a:avLst/>
          </a:prstGeom>
        </p:spPr>
        <p:txBody>
          <a:bodyPr wrap="square">
            <a:spAutoFit/>
          </a:bodyPr>
          <a:lstStyle/>
          <a:p>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En 2003, trois employés de Pfizer sont contaminés par un virus créé par les laboratoires de la société. La société reconnaît les faits, mais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Becky</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McClain</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une des employés contaminés, développe des symptômes plus graves que ses collègues</a:t>
            </a:r>
            <a:r>
              <a:rPr lang="fr-CH" sz="2200" b="1" dirty="0">
                <a:latin typeface="Helvetica Neue" panose="02000503000000020004" pitchFamily="2" charset="0"/>
                <a:ea typeface="Helvetica Neue" panose="02000503000000020004" pitchFamily="2" charset="0"/>
                <a:cs typeface="Helvetica Neue" panose="02000503000000020004" pitchFamily="2" charset="0"/>
              </a:rPr>
              <a:t>. </a:t>
            </a:r>
          </a:p>
          <a:p>
            <a:r>
              <a:rPr lang="fr-CH" sz="2200" dirty="0">
                <a:latin typeface="Helvetica Neue" panose="02000503000000020004" pitchFamily="2" charset="0"/>
                <a:ea typeface="Helvetica Neue" panose="02000503000000020004" pitchFamily="2" charset="0"/>
                <a:cs typeface="Helvetica Neue" panose="02000503000000020004" pitchFamily="2" charset="0"/>
              </a:rPr>
              <a:t>Elle se révolte et critique ouvertement les méthodes de Pfizer. </a:t>
            </a:r>
          </a:p>
          <a:p>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Licenciée en 2005,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Becky</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McClain</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porte plainte en accusant son ancien employeur de n’avoir pas mis en œuvre les mesures de sécurité nécessaires pour protéger ses employés et de l’avoir licenciée abusivement.</a:t>
            </a:r>
            <a:r>
              <a:rPr lang="fr-CH" sz="2200" b="1" dirty="0">
                <a:latin typeface="Helvetica Neue" panose="02000503000000020004" pitchFamily="2" charset="0"/>
                <a:ea typeface="Helvetica Neue" panose="02000503000000020004" pitchFamily="2" charset="0"/>
                <a:cs typeface="Helvetica Neue" panose="02000503000000020004" pitchFamily="2" charset="0"/>
              </a:rPr>
              <a:t> </a:t>
            </a:r>
            <a:r>
              <a:rPr lang="fr-CH" sz="2200" dirty="0">
                <a:latin typeface="Helvetica Neue" panose="02000503000000020004" pitchFamily="2" charset="0"/>
                <a:ea typeface="Helvetica Neue" panose="02000503000000020004" pitchFamily="2" charset="0"/>
                <a:cs typeface="Helvetica Neue" panose="02000503000000020004" pitchFamily="2" charset="0"/>
              </a:rPr>
              <a:t>Un procès s’est ouvert en mars 2010. La société affirme que le virus contracté par </a:t>
            </a:r>
            <a:r>
              <a:rPr lang="fr-CH" sz="2200" dirty="0" err="1">
                <a:latin typeface="Helvetica Neue" panose="02000503000000020004" pitchFamily="2" charset="0"/>
                <a:ea typeface="Helvetica Neue" panose="02000503000000020004" pitchFamily="2" charset="0"/>
                <a:cs typeface="Helvetica Neue" panose="02000503000000020004" pitchFamily="2" charset="0"/>
              </a:rPr>
              <a:t>Becky</a:t>
            </a:r>
            <a:r>
              <a:rPr lang="fr-CH" sz="2200" dirty="0">
                <a:latin typeface="Helvetica Neue" panose="02000503000000020004" pitchFamily="2" charset="0"/>
                <a:ea typeface="Helvetica Neue" panose="02000503000000020004" pitchFamily="2" charset="0"/>
                <a:cs typeface="Helvetica Neue" panose="02000503000000020004" pitchFamily="2" charset="0"/>
              </a:rPr>
              <a:t> </a:t>
            </a:r>
            <a:r>
              <a:rPr lang="fr-CH" sz="2200" dirty="0" err="1">
                <a:latin typeface="Helvetica Neue" panose="02000503000000020004" pitchFamily="2" charset="0"/>
                <a:ea typeface="Helvetica Neue" panose="02000503000000020004" pitchFamily="2" charset="0"/>
                <a:cs typeface="Helvetica Neue" panose="02000503000000020004" pitchFamily="2" charset="0"/>
              </a:rPr>
              <a:t>McClain</a:t>
            </a:r>
            <a:r>
              <a:rPr lang="fr-CH" sz="2200" dirty="0">
                <a:latin typeface="Helvetica Neue" panose="02000503000000020004" pitchFamily="2" charset="0"/>
                <a:ea typeface="Helvetica Neue" panose="02000503000000020004" pitchFamily="2" charset="0"/>
                <a:cs typeface="Helvetica Neue" panose="02000503000000020004" pitchFamily="2" charset="0"/>
              </a:rPr>
              <a:t> ne peut pas être celui développé par ses laboratoires, mais refuse également de communiquer le génome du virus synthétique aux autorités. En 2010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Becky</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McClain</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 gagné son procès. </a:t>
            </a:r>
            <a:r>
              <a:rPr lang="fr-CH" sz="2200" b="1" dirty="0">
                <a:latin typeface="Helvetica Neue" panose="02000503000000020004" pitchFamily="2" charset="0"/>
                <a:ea typeface="Helvetica Neue" panose="02000503000000020004" pitchFamily="2" charset="0"/>
                <a:cs typeface="Helvetica Neue" panose="02000503000000020004" pitchFamily="2" charset="0"/>
              </a:rPr>
              <a:t>»</a:t>
            </a:r>
            <a:endParaRPr lang="fr-FR"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3">
            <a:extLst>
              <a:ext uri="{FF2B5EF4-FFF2-40B4-BE49-F238E27FC236}">
                <a16:creationId xmlns:a16="http://schemas.microsoft.com/office/drawing/2014/main" id="{2D6B8FB3-E6B7-BC49-A5D3-D9C046C3B837}"/>
              </a:ext>
            </a:extLst>
          </p:cNvPr>
          <p:cNvPicPr>
            <a:picLocks noChangeAspect="1"/>
          </p:cNvPicPr>
          <p:nvPr/>
        </p:nvPicPr>
        <p:blipFill>
          <a:blip r:embed="rId2"/>
          <a:stretch>
            <a:fillRect/>
          </a:stretch>
        </p:blipFill>
        <p:spPr>
          <a:xfrm>
            <a:off x="3441700" y="2092120"/>
            <a:ext cx="1651000" cy="304800"/>
          </a:xfrm>
          <a:prstGeom prst="rect">
            <a:avLst/>
          </a:prstGeom>
        </p:spPr>
      </p:pic>
      <p:pic>
        <p:nvPicPr>
          <p:cNvPr id="5" name="Image 4">
            <a:extLst>
              <a:ext uri="{FF2B5EF4-FFF2-40B4-BE49-F238E27FC236}">
                <a16:creationId xmlns:a16="http://schemas.microsoft.com/office/drawing/2014/main" id="{F8B6184C-9FB9-404F-BC38-8A845C50BDB3}"/>
              </a:ext>
            </a:extLst>
          </p:cNvPr>
          <p:cNvPicPr>
            <a:picLocks noChangeAspect="1"/>
          </p:cNvPicPr>
          <p:nvPr/>
        </p:nvPicPr>
        <p:blipFill>
          <a:blip r:embed="rId3"/>
          <a:stretch>
            <a:fillRect/>
          </a:stretch>
        </p:blipFill>
        <p:spPr>
          <a:xfrm>
            <a:off x="838200" y="1552370"/>
            <a:ext cx="2603500" cy="1079500"/>
          </a:xfrm>
          <a:prstGeom prst="rect">
            <a:avLst/>
          </a:prstGeom>
        </p:spPr>
      </p:pic>
    </p:spTree>
    <p:extLst>
      <p:ext uri="{BB962C8B-B14F-4D97-AF65-F5344CB8AC3E}">
        <p14:creationId xmlns:p14="http://schemas.microsoft.com/office/powerpoint/2010/main" val="16260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838200" y="365125"/>
            <a:ext cx="10940511" cy="1111776"/>
          </a:xfrm>
        </p:spPr>
        <p:txBody>
          <a:bodyPr>
            <a:normAutofit fontScale="90000"/>
          </a:bodyPr>
          <a:lstStyle/>
          <a:p>
            <a:r>
              <a:rPr lang="fr-FR" b="1" dirty="0">
                <a:latin typeface="+mn-lt"/>
              </a:rPr>
              <a:t>Le détail des plaintes et inculpations contre PFIZER </a:t>
            </a:r>
          </a:p>
        </p:txBody>
      </p:sp>
      <p:sp>
        <p:nvSpPr>
          <p:cNvPr id="6" name="Rectangle 5">
            <a:extLst>
              <a:ext uri="{FF2B5EF4-FFF2-40B4-BE49-F238E27FC236}">
                <a16:creationId xmlns:a16="http://schemas.microsoft.com/office/drawing/2014/main" id="{7243D6E1-C747-6348-816D-23CEE7F1D837}"/>
              </a:ext>
            </a:extLst>
          </p:cNvPr>
          <p:cNvSpPr/>
          <p:nvPr/>
        </p:nvSpPr>
        <p:spPr>
          <a:xfrm>
            <a:off x="1020304" y="2554248"/>
            <a:ext cx="10940511" cy="1815882"/>
          </a:xfrm>
          <a:prstGeom prst="rect">
            <a:avLst/>
          </a:prstGeom>
        </p:spPr>
        <p:txBody>
          <a:bodyPr wrap="square">
            <a:spAutoFit/>
          </a:bodyPr>
          <a:lstStyle/>
          <a:p>
            <a:r>
              <a:rPr lang="fr-CH" sz="2800" b="1" dirty="0">
                <a:highlight>
                  <a:srgbClr val="FFFF00"/>
                </a:highlight>
                <a:latin typeface="The Antiqua B"/>
              </a:rPr>
              <a:t>Accusations de corruption : Pfizer va régler pour 60 millions de dollars</a:t>
            </a:r>
          </a:p>
          <a:p>
            <a:r>
              <a:rPr lang="fr-CH" sz="2800" dirty="0">
                <a:latin typeface="Marr Sans"/>
              </a:rPr>
              <a:t>Le groupe pharmaceutique américain a reconnu son implication dans des </a:t>
            </a:r>
            <a:r>
              <a:rPr lang="fr-CH" sz="2800" b="1" dirty="0">
                <a:highlight>
                  <a:srgbClr val="FFFF00"/>
                </a:highlight>
                <a:latin typeface="Marr Sans"/>
              </a:rPr>
              <a:t>pots-de-vin en Chine, République tchèque, Italie, Serbie, Bulgarie, Croatie, Kazakhstan et Russie.</a:t>
            </a:r>
            <a:endParaRPr lang="fr-CH" sz="2800" b="1" i="0" dirty="0">
              <a:effectLst/>
              <a:highlight>
                <a:srgbClr val="FFFF00"/>
              </a:highlight>
              <a:latin typeface="Marr Sans"/>
            </a:endParaRPr>
          </a:p>
        </p:txBody>
      </p:sp>
      <p:pic>
        <p:nvPicPr>
          <p:cNvPr id="7" name="Image 6">
            <a:extLst>
              <a:ext uri="{FF2B5EF4-FFF2-40B4-BE49-F238E27FC236}">
                <a16:creationId xmlns:a16="http://schemas.microsoft.com/office/drawing/2014/main" id="{9C81EC54-5A25-9645-9EC0-CDBC814069BA}"/>
              </a:ext>
            </a:extLst>
          </p:cNvPr>
          <p:cNvPicPr>
            <a:picLocks noChangeAspect="1"/>
          </p:cNvPicPr>
          <p:nvPr/>
        </p:nvPicPr>
        <p:blipFill>
          <a:blip r:embed="rId2"/>
          <a:stretch>
            <a:fillRect/>
          </a:stretch>
        </p:blipFill>
        <p:spPr>
          <a:xfrm>
            <a:off x="931080" y="1621668"/>
            <a:ext cx="1934058" cy="533106"/>
          </a:xfrm>
          <a:prstGeom prst="rect">
            <a:avLst/>
          </a:prstGeom>
        </p:spPr>
      </p:pic>
      <p:pic>
        <p:nvPicPr>
          <p:cNvPr id="8" name="Image 7">
            <a:extLst>
              <a:ext uri="{FF2B5EF4-FFF2-40B4-BE49-F238E27FC236}">
                <a16:creationId xmlns:a16="http://schemas.microsoft.com/office/drawing/2014/main" id="{83DBD3AE-DF30-1C45-9DCE-45008A1D4A4F}"/>
              </a:ext>
            </a:extLst>
          </p:cNvPr>
          <p:cNvPicPr>
            <a:picLocks noChangeAspect="1"/>
          </p:cNvPicPr>
          <p:nvPr/>
        </p:nvPicPr>
        <p:blipFill>
          <a:blip r:embed="rId3"/>
          <a:stretch>
            <a:fillRect/>
          </a:stretch>
        </p:blipFill>
        <p:spPr>
          <a:xfrm>
            <a:off x="1112863" y="2208471"/>
            <a:ext cx="1841500" cy="279400"/>
          </a:xfrm>
          <a:prstGeom prst="rect">
            <a:avLst/>
          </a:prstGeom>
        </p:spPr>
      </p:pic>
      <p:sp>
        <p:nvSpPr>
          <p:cNvPr id="9" name="Rectangle 8">
            <a:extLst>
              <a:ext uri="{FF2B5EF4-FFF2-40B4-BE49-F238E27FC236}">
                <a16:creationId xmlns:a16="http://schemas.microsoft.com/office/drawing/2014/main" id="{F1E559AB-E1E2-EB4E-95B1-78FFDCF0B8F7}"/>
              </a:ext>
            </a:extLst>
          </p:cNvPr>
          <p:cNvSpPr/>
          <p:nvPr/>
        </p:nvSpPr>
        <p:spPr>
          <a:xfrm>
            <a:off x="980910" y="4820384"/>
            <a:ext cx="10940510" cy="2554545"/>
          </a:xfrm>
          <a:prstGeom prst="rect">
            <a:avLst/>
          </a:prstGeom>
        </p:spPr>
        <p:txBody>
          <a:bodyPr wrap="square">
            <a:spAutoFit/>
          </a:bodyPr>
          <a:lstStyle/>
          <a:p>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Jérôme </a:t>
            </a:r>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Cahuzac</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 précisé que </a:t>
            </a:r>
            <a:r>
              <a:rPr lang="fr-CH" sz="2000" b="1" i="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deux versements des laboratoires Pfizer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avaient été effectués en 1993 sur ce compte ouvert en Suisse</a:t>
            </a:r>
            <a:r>
              <a:rPr lang="fr-CH" sz="2000" b="1" dirty="0">
                <a:latin typeface="Helvetica Neue" panose="02000503000000020004" pitchFamily="2" charset="0"/>
                <a:ea typeface="Helvetica Neue" panose="02000503000000020004" pitchFamily="2" charset="0"/>
                <a:cs typeface="Helvetica Neue" panose="02000503000000020004" pitchFamily="2" charset="0"/>
              </a:rPr>
              <a:t> </a:t>
            </a:r>
            <a:r>
              <a:rPr lang="fr-CH" sz="2000" dirty="0">
                <a:latin typeface="Helvetica Neue" panose="02000503000000020004" pitchFamily="2" charset="0"/>
                <a:ea typeface="Helvetica Neue" panose="02000503000000020004" pitchFamily="2" charset="0"/>
                <a:cs typeface="Helvetica Neue" panose="02000503000000020004" pitchFamily="2" charset="0"/>
              </a:rPr>
              <a:t>et qu’il avait rencontré par l’intermédiaire de la famille de son épouse, Patricia. </a:t>
            </a:r>
            <a:r>
              <a:rPr lang="fr-CH" sz="2000" b="1" i="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L’argent ne pouvait pas venir des comptes officiels du laboratoire »</a:t>
            </a:r>
            <a:r>
              <a:rPr lang="fr-CH" sz="2000" dirty="0">
                <a:latin typeface="Helvetica Neue" panose="02000503000000020004" pitchFamily="2" charset="0"/>
                <a:ea typeface="Helvetica Neue" panose="02000503000000020004" pitchFamily="2" charset="0"/>
                <a:cs typeface="Helvetica Neue" panose="02000503000000020004" pitchFamily="2" charset="0"/>
              </a:rPr>
              <a:t>, </a:t>
            </a:r>
            <a:r>
              <a:rPr lang="fr-CH" sz="2000" dirty="0" err="1">
                <a:latin typeface="Helvetica Neue" panose="02000503000000020004" pitchFamily="2" charset="0"/>
                <a:ea typeface="Helvetica Neue" panose="02000503000000020004" pitchFamily="2" charset="0"/>
                <a:cs typeface="Helvetica Neue" panose="02000503000000020004" pitchFamily="2" charset="0"/>
              </a:rPr>
              <a:t>a-t-il</a:t>
            </a:r>
            <a:r>
              <a:rPr lang="fr-CH" sz="2000" dirty="0">
                <a:latin typeface="Helvetica Neue" panose="02000503000000020004" pitchFamily="2" charset="0"/>
                <a:ea typeface="Helvetica Neue" panose="02000503000000020004" pitchFamily="2" charset="0"/>
                <a:cs typeface="Helvetica Neue" panose="02000503000000020004" pitchFamily="2" charset="0"/>
              </a:rPr>
              <a:t> ajouté.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Cet argent devait </a:t>
            </a:r>
            <a:r>
              <a:rPr lang="fr-CH" sz="2000" b="1" i="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servir à financer la campagne de 1995, on espérait que Rocard se présenterait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à la présidentielle, </a:t>
            </a:r>
            <a:r>
              <a:rPr lang="fr-CH" sz="2000" dirty="0">
                <a:latin typeface="Helvetica Neue" panose="02000503000000020004" pitchFamily="2" charset="0"/>
                <a:ea typeface="Helvetica Neue" panose="02000503000000020004" pitchFamily="2" charset="0"/>
                <a:cs typeface="Helvetica Neue" panose="02000503000000020004" pitchFamily="2" charset="0"/>
              </a:rPr>
              <a:t>a déclaré M. </a:t>
            </a:r>
            <a:r>
              <a:rPr lang="fr-CH" sz="2000" dirty="0" err="1">
                <a:latin typeface="Helvetica Neue" panose="02000503000000020004" pitchFamily="2" charset="0"/>
                <a:ea typeface="Helvetica Neue" panose="02000503000000020004" pitchFamily="2" charset="0"/>
                <a:cs typeface="Helvetica Neue" panose="02000503000000020004" pitchFamily="2" charset="0"/>
              </a:rPr>
              <a:t>Cahuzac</a:t>
            </a:r>
            <a:r>
              <a:rPr lang="fr-CH" sz="2000" dirty="0">
                <a:latin typeface="Helvetica Neue" panose="02000503000000020004" pitchFamily="2" charset="0"/>
                <a:ea typeface="Helvetica Neue" panose="02000503000000020004" pitchFamily="2" charset="0"/>
                <a:cs typeface="Helvetica Neue" panose="02000503000000020004" pitchFamily="2" charset="0"/>
              </a:rPr>
              <a:t> à la barre. </a:t>
            </a:r>
          </a:p>
          <a:p>
            <a:br>
              <a:rPr lang="fr-CH" sz="2000" dirty="0">
                <a:latin typeface="Helvetica Neue" panose="02000503000000020004" pitchFamily="2" charset="0"/>
                <a:ea typeface="Helvetica Neue" panose="02000503000000020004" pitchFamily="2" charset="0"/>
                <a:cs typeface="Helvetica Neue" panose="02000503000000020004" pitchFamily="2" charset="0"/>
              </a:rPr>
            </a:br>
            <a:endParaRPr lang="fr-FR"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Image 9">
            <a:extLst>
              <a:ext uri="{FF2B5EF4-FFF2-40B4-BE49-F238E27FC236}">
                <a16:creationId xmlns:a16="http://schemas.microsoft.com/office/drawing/2014/main" id="{F08E09E2-30E8-2E4C-84F5-5AA7B31BB388}"/>
              </a:ext>
            </a:extLst>
          </p:cNvPr>
          <p:cNvPicPr>
            <a:picLocks noChangeAspect="1"/>
          </p:cNvPicPr>
          <p:nvPr/>
        </p:nvPicPr>
        <p:blipFill>
          <a:blip r:embed="rId4"/>
          <a:stretch>
            <a:fillRect/>
          </a:stretch>
        </p:blipFill>
        <p:spPr>
          <a:xfrm>
            <a:off x="1020304" y="4436507"/>
            <a:ext cx="2400300" cy="317500"/>
          </a:xfrm>
          <a:prstGeom prst="rect">
            <a:avLst/>
          </a:prstGeom>
        </p:spPr>
      </p:pic>
    </p:spTree>
    <p:extLst>
      <p:ext uri="{BB962C8B-B14F-4D97-AF65-F5344CB8AC3E}">
        <p14:creationId xmlns:p14="http://schemas.microsoft.com/office/powerpoint/2010/main" val="40403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ppt_x</p:attrName>
                                        </p:attrNameLst>
                                      </p:cBhvr>
                                      <p:tavLst>
                                        <p:tav tm="0">
                                          <p:val>
                                            <p:strVal val="#ppt_x-#ppt_w*1.125000"/>
                                          </p:val>
                                        </p:tav>
                                        <p:tav tm="100000">
                                          <p:val>
                                            <p:strVal val="#ppt_x"/>
                                          </p:val>
                                        </p:tav>
                                      </p:tavLst>
                                    </p:anim>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838200" y="365126"/>
            <a:ext cx="7964837" cy="797248"/>
          </a:xfrm>
        </p:spPr>
        <p:txBody>
          <a:bodyPr/>
          <a:lstStyle/>
          <a:p>
            <a:r>
              <a:rPr lang="fr-FR" b="1" dirty="0">
                <a:latin typeface="+mn-lt"/>
              </a:rPr>
              <a:t>Les contrats de PFIZER-Nestlé </a:t>
            </a:r>
          </a:p>
        </p:txBody>
      </p:sp>
      <p:sp>
        <p:nvSpPr>
          <p:cNvPr id="3" name="Rectangle 2">
            <a:extLst>
              <a:ext uri="{FF2B5EF4-FFF2-40B4-BE49-F238E27FC236}">
                <a16:creationId xmlns:a16="http://schemas.microsoft.com/office/drawing/2014/main" id="{A36031D8-38F1-7142-B79D-50788E9E6DBA}"/>
              </a:ext>
            </a:extLst>
          </p:cNvPr>
          <p:cNvSpPr/>
          <p:nvPr/>
        </p:nvSpPr>
        <p:spPr>
          <a:xfrm>
            <a:off x="838200" y="2782341"/>
            <a:ext cx="6213529" cy="1938992"/>
          </a:xfrm>
          <a:prstGeom prst="rect">
            <a:avLst/>
          </a:prstGeom>
        </p:spPr>
        <p:txBody>
          <a:bodyPr wrap="square">
            <a:spAutoFit/>
          </a:bodyPr>
          <a:lstStyle/>
          <a:p>
            <a:r>
              <a:rPr lang="fr-CH" sz="20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 l’époque banquier chez Rothschild &amp; Cie, le candidat à l’élection présidentielle a conseillé Nestlé pour le rachat de la division nutrition de Pfizer (23 avril 2012). </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Une opération réalisée grâce à ses liens avec l’ex-patron du groupe suisse Peter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Brabeck</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endParaRPr lang="fr-FR"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Image 5">
            <a:extLst>
              <a:ext uri="{FF2B5EF4-FFF2-40B4-BE49-F238E27FC236}">
                <a16:creationId xmlns:a16="http://schemas.microsoft.com/office/drawing/2014/main" id="{B53048D2-EBB5-244F-9C9E-E56F02A51F5D}"/>
              </a:ext>
            </a:extLst>
          </p:cNvPr>
          <p:cNvPicPr>
            <a:picLocks noChangeAspect="1"/>
          </p:cNvPicPr>
          <p:nvPr/>
        </p:nvPicPr>
        <p:blipFill>
          <a:blip r:embed="rId2"/>
          <a:stretch>
            <a:fillRect/>
          </a:stretch>
        </p:blipFill>
        <p:spPr>
          <a:xfrm>
            <a:off x="947334" y="1933544"/>
            <a:ext cx="2362200" cy="520700"/>
          </a:xfrm>
          <a:prstGeom prst="rect">
            <a:avLst/>
          </a:prstGeom>
        </p:spPr>
      </p:pic>
      <p:pic>
        <p:nvPicPr>
          <p:cNvPr id="7" name="Image 6">
            <a:extLst>
              <a:ext uri="{FF2B5EF4-FFF2-40B4-BE49-F238E27FC236}">
                <a16:creationId xmlns:a16="http://schemas.microsoft.com/office/drawing/2014/main" id="{346D923B-F78A-D54B-9A4B-E91E7BD4D5C9}"/>
              </a:ext>
            </a:extLst>
          </p:cNvPr>
          <p:cNvPicPr>
            <a:picLocks noChangeAspect="1"/>
          </p:cNvPicPr>
          <p:nvPr/>
        </p:nvPicPr>
        <p:blipFill>
          <a:blip r:embed="rId3"/>
          <a:stretch>
            <a:fillRect/>
          </a:stretch>
        </p:blipFill>
        <p:spPr>
          <a:xfrm>
            <a:off x="7051729" y="1906940"/>
            <a:ext cx="4886946" cy="3051053"/>
          </a:xfrm>
          <a:prstGeom prst="rect">
            <a:avLst/>
          </a:prstGeom>
        </p:spPr>
      </p:pic>
      <p:pic>
        <p:nvPicPr>
          <p:cNvPr id="8" name="Image 7">
            <a:extLst>
              <a:ext uri="{FF2B5EF4-FFF2-40B4-BE49-F238E27FC236}">
                <a16:creationId xmlns:a16="http://schemas.microsoft.com/office/drawing/2014/main" id="{484B56DE-6F3E-F343-B8D6-118474A65A56}"/>
              </a:ext>
            </a:extLst>
          </p:cNvPr>
          <p:cNvPicPr>
            <a:picLocks noChangeAspect="1"/>
          </p:cNvPicPr>
          <p:nvPr/>
        </p:nvPicPr>
        <p:blipFill>
          <a:blip r:embed="rId4"/>
          <a:stretch>
            <a:fillRect/>
          </a:stretch>
        </p:blipFill>
        <p:spPr>
          <a:xfrm>
            <a:off x="3278214" y="2071414"/>
            <a:ext cx="1333500" cy="330200"/>
          </a:xfrm>
          <a:prstGeom prst="rect">
            <a:avLst/>
          </a:prstGeom>
        </p:spPr>
      </p:pic>
      <p:sp>
        <p:nvSpPr>
          <p:cNvPr id="9" name="Rectangle 8">
            <a:extLst>
              <a:ext uri="{FF2B5EF4-FFF2-40B4-BE49-F238E27FC236}">
                <a16:creationId xmlns:a16="http://schemas.microsoft.com/office/drawing/2014/main" id="{5B5A7DE5-E419-5B4B-939B-81C18FCB282D}"/>
              </a:ext>
            </a:extLst>
          </p:cNvPr>
          <p:cNvSpPr/>
          <p:nvPr/>
        </p:nvSpPr>
        <p:spPr>
          <a:xfrm>
            <a:off x="838200" y="1109692"/>
            <a:ext cx="7388497" cy="584775"/>
          </a:xfrm>
          <a:prstGeom prst="rect">
            <a:avLst/>
          </a:prstGeom>
        </p:spPr>
        <p:txBody>
          <a:bodyPr wrap="none">
            <a:spAutoFit/>
          </a:bodyPr>
          <a:lstStyle/>
          <a:p>
            <a:r>
              <a:rPr lang="fr-FR" sz="3200" b="1" dirty="0"/>
              <a:t>avec la banque Rothschild, via E. MACRON</a:t>
            </a:r>
            <a:endParaRPr lang="fr-FR" sz="3200" dirty="0"/>
          </a:p>
        </p:txBody>
      </p:sp>
      <p:sp>
        <p:nvSpPr>
          <p:cNvPr id="10" name="Rectangle 9">
            <a:extLst>
              <a:ext uri="{FF2B5EF4-FFF2-40B4-BE49-F238E27FC236}">
                <a16:creationId xmlns:a16="http://schemas.microsoft.com/office/drawing/2014/main" id="{7C11EFF4-F847-0348-9A59-630F4461BBD8}"/>
              </a:ext>
            </a:extLst>
          </p:cNvPr>
          <p:cNvSpPr/>
          <p:nvPr/>
        </p:nvSpPr>
        <p:spPr>
          <a:xfrm>
            <a:off x="838200" y="5150425"/>
            <a:ext cx="7388496" cy="830997"/>
          </a:xfrm>
          <a:prstGeom prst="rect">
            <a:avLst/>
          </a:prstGeom>
        </p:spPr>
        <p:txBody>
          <a:bodyPr wrap="square">
            <a:spAutoFit/>
          </a:bodyPr>
          <a:lstStyle/>
          <a:p>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Le deal scellé entre Nestlé et Pfizer aurait rapporté </a:t>
            </a:r>
            <a:r>
              <a:rPr lang="fr-CH" sz="24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près d'un million d'euros à Emmanuel Macron. </a:t>
            </a:r>
            <a:endParaRPr lang="fr-FR"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633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0.70"/>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strVal val="#ppt_w*0.70"/>
                                          </p:val>
                                        </p:tav>
                                        <p:tav tm="100000">
                                          <p:val>
                                            <p:strVal val="#ppt_w"/>
                                          </p:val>
                                        </p:tav>
                                      </p:tavLst>
                                    </p:anim>
                                    <p:anim calcmode="lin" valueType="num">
                                      <p:cBhvr>
                                        <p:cTn id="35" dur="1000" fill="hold"/>
                                        <p:tgtEl>
                                          <p:spTgt spid="10"/>
                                        </p:tgtEl>
                                        <p:attrNameLst>
                                          <p:attrName>ppt_h</p:attrName>
                                        </p:attrNameLst>
                                      </p:cBhvr>
                                      <p:tavLst>
                                        <p:tav tm="0">
                                          <p:val>
                                            <p:strVal val="#ppt_h"/>
                                          </p:val>
                                        </p:tav>
                                        <p:tav tm="100000">
                                          <p:val>
                                            <p:strVal val="#ppt_h"/>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569066" y="366866"/>
            <a:ext cx="10515600" cy="1325563"/>
          </a:xfrm>
        </p:spPr>
        <p:txBody>
          <a:bodyPr>
            <a:normAutofit/>
          </a:bodyPr>
          <a:lstStyle/>
          <a:p>
            <a:r>
              <a:rPr lang="fr-FR" b="1" dirty="0">
                <a:latin typeface="+mn-lt"/>
              </a:rPr>
              <a:t>2) MODERNA</a:t>
            </a:r>
            <a:br>
              <a:rPr lang="fr-FR" b="1" dirty="0">
                <a:latin typeface="+mn-lt"/>
              </a:rPr>
            </a:br>
            <a:r>
              <a:rPr lang="fr-FR" b="1" dirty="0">
                <a:latin typeface="+mn-lt"/>
              </a:rPr>
              <a:t>s’enrichit de </a:t>
            </a:r>
            <a:r>
              <a:rPr lang="fr-FR" b="1" dirty="0">
                <a:highlight>
                  <a:srgbClr val="FFFF00"/>
                </a:highlight>
                <a:latin typeface="+mn-lt"/>
              </a:rPr>
              <a:t>13,3 milliards 💲</a:t>
            </a:r>
            <a:r>
              <a:rPr lang="fr-FR" b="1" dirty="0">
                <a:latin typeface="+mn-lt"/>
              </a:rPr>
              <a:t> en 2021</a:t>
            </a:r>
          </a:p>
        </p:txBody>
      </p:sp>
      <p:pic>
        <p:nvPicPr>
          <p:cNvPr id="4" name="Image 3">
            <a:extLst>
              <a:ext uri="{FF2B5EF4-FFF2-40B4-BE49-F238E27FC236}">
                <a16:creationId xmlns:a16="http://schemas.microsoft.com/office/drawing/2014/main" id="{89E8E9E9-1C38-9245-89E1-B43989ACB397}"/>
              </a:ext>
            </a:extLst>
          </p:cNvPr>
          <p:cNvPicPr>
            <a:picLocks noChangeAspect="1"/>
          </p:cNvPicPr>
          <p:nvPr/>
        </p:nvPicPr>
        <p:blipFill>
          <a:blip r:embed="rId2"/>
          <a:stretch>
            <a:fillRect/>
          </a:stretch>
        </p:blipFill>
        <p:spPr>
          <a:xfrm>
            <a:off x="569066" y="2564898"/>
            <a:ext cx="8445500" cy="2806700"/>
          </a:xfrm>
          <a:prstGeom prst="rect">
            <a:avLst/>
          </a:prstGeom>
        </p:spPr>
      </p:pic>
      <p:pic>
        <p:nvPicPr>
          <p:cNvPr id="5" name="Image 4">
            <a:extLst>
              <a:ext uri="{FF2B5EF4-FFF2-40B4-BE49-F238E27FC236}">
                <a16:creationId xmlns:a16="http://schemas.microsoft.com/office/drawing/2014/main" id="{55DC1B32-C54F-CD4C-BA22-D2DF6D67D74D}"/>
              </a:ext>
            </a:extLst>
          </p:cNvPr>
          <p:cNvPicPr>
            <a:picLocks noChangeAspect="1"/>
          </p:cNvPicPr>
          <p:nvPr/>
        </p:nvPicPr>
        <p:blipFill>
          <a:blip r:embed="rId3"/>
          <a:stretch>
            <a:fillRect/>
          </a:stretch>
        </p:blipFill>
        <p:spPr>
          <a:xfrm>
            <a:off x="710580" y="1702211"/>
            <a:ext cx="2743200" cy="635000"/>
          </a:xfrm>
          <a:prstGeom prst="rect">
            <a:avLst/>
          </a:prstGeom>
        </p:spPr>
      </p:pic>
      <p:grpSp>
        <p:nvGrpSpPr>
          <p:cNvPr id="6" name="Groupe 5">
            <a:extLst>
              <a:ext uri="{FF2B5EF4-FFF2-40B4-BE49-F238E27FC236}">
                <a16:creationId xmlns:a16="http://schemas.microsoft.com/office/drawing/2014/main" id="{DB713C75-62DB-9145-BC9A-E66A01E5BC07}"/>
              </a:ext>
            </a:extLst>
          </p:cNvPr>
          <p:cNvGrpSpPr/>
          <p:nvPr/>
        </p:nvGrpSpPr>
        <p:grpSpPr>
          <a:xfrm>
            <a:off x="5534006" y="5436205"/>
            <a:ext cx="585720" cy="326160"/>
            <a:chOff x="5673429" y="4820383"/>
            <a:chExt cx="585720" cy="326160"/>
          </a:xfrm>
        </p:grpSpPr>
        <mc:AlternateContent xmlns:mc="http://schemas.openxmlformats.org/markup-compatibility/2006" xmlns:p14="http://schemas.microsoft.com/office/powerpoint/2010/main">
          <mc:Choice Requires="p14">
            <p:contentPart p14:bwMode="auto" r:id="rId4">
              <p14:nvContentPartPr>
                <p14:cNvPr id="7" name="Encre 6">
                  <a:extLst>
                    <a:ext uri="{FF2B5EF4-FFF2-40B4-BE49-F238E27FC236}">
                      <a16:creationId xmlns:a16="http://schemas.microsoft.com/office/drawing/2014/main" id="{A583F4FF-7134-4D47-99B8-C99B7628D279}"/>
                    </a:ext>
                  </a:extLst>
                </p14:cNvPr>
                <p14:cNvContentPartPr/>
                <p14:nvPr/>
              </p14:nvContentPartPr>
              <p14:xfrm>
                <a:off x="5673429" y="4820383"/>
                <a:ext cx="554040" cy="302040"/>
              </p14:xfrm>
            </p:contentPart>
          </mc:Choice>
          <mc:Fallback xmlns="">
            <p:pic>
              <p:nvPicPr>
                <p:cNvPr id="7" name="Encre 6">
                  <a:extLst>
                    <a:ext uri="{FF2B5EF4-FFF2-40B4-BE49-F238E27FC236}">
                      <a16:creationId xmlns:a16="http://schemas.microsoft.com/office/drawing/2014/main" id="{A583F4FF-7134-4D47-99B8-C99B7628D279}"/>
                    </a:ext>
                  </a:extLst>
                </p:cNvPr>
                <p:cNvPicPr/>
                <p:nvPr/>
              </p:nvPicPr>
              <p:blipFill>
                <a:blip r:embed="rId5"/>
                <a:stretch>
                  <a:fillRect/>
                </a:stretch>
              </p:blipFill>
              <p:spPr>
                <a:xfrm>
                  <a:off x="5664429" y="4811383"/>
                  <a:ext cx="57168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cre 7">
                  <a:extLst>
                    <a:ext uri="{FF2B5EF4-FFF2-40B4-BE49-F238E27FC236}">
                      <a16:creationId xmlns:a16="http://schemas.microsoft.com/office/drawing/2014/main" id="{CB9BF8BB-B486-CB4E-B596-197410FE1827}"/>
                    </a:ext>
                  </a:extLst>
                </p14:cNvPr>
                <p14:cNvContentPartPr/>
                <p14:nvPr/>
              </p14:nvContentPartPr>
              <p14:xfrm>
                <a:off x="6118389" y="5004703"/>
                <a:ext cx="118800" cy="31320"/>
              </p14:xfrm>
            </p:contentPart>
          </mc:Choice>
          <mc:Fallback xmlns="">
            <p:pic>
              <p:nvPicPr>
                <p:cNvPr id="8" name="Encre 7">
                  <a:extLst>
                    <a:ext uri="{FF2B5EF4-FFF2-40B4-BE49-F238E27FC236}">
                      <a16:creationId xmlns:a16="http://schemas.microsoft.com/office/drawing/2014/main" id="{CB9BF8BB-B486-CB4E-B596-197410FE1827}"/>
                    </a:ext>
                  </a:extLst>
                </p:cNvPr>
                <p:cNvPicPr/>
                <p:nvPr/>
              </p:nvPicPr>
              <p:blipFill>
                <a:blip r:embed="rId7"/>
                <a:stretch>
                  <a:fillRect/>
                </a:stretch>
              </p:blipFill>
              <p:spPr>
                <a:xfrm>
                  <a:off x="6109749" y="4995703"/>
                  <a:ext cx="1364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Encre 8">
                  <a:extLst>
                    <a:ext uri="{FF2B5EF4-FFF2-40B4-BE49-F238E27FC236}">
                      <a16:creationId xmlns:a16="http://schemas.microsoft.com/office/drawing/2014/main" id="{C90C1EE4-0CEC-AD4B-AC93-C3C3ED17341E}"/>
                    </a:ext>
                  </a:extLst>
                </p14:cNvPr>
                <p14:cNvContentPartPr/>
                <p14:nvPr/>
              </p14:nvContentPartPr>
              <p14:xfrm>
                <a:off x="6208389" y="5008663"/>
                <a:ext cx="50760" cy="137880"/>
              </p14:xfrm>
            </p:contentPart>
          </mc:Choice>
          <mc:Fallback xmlns="">
            <p:pic>
              <p:nvPicPr>
                <p:cNvPr id="9" name="Encre 8">
                  <a:extLst>
                    <a:ext uri="{FF2B5EF4-FFF2-40B4-BE49-F238E27FC236}">
                      <a16:creationId xmlns:a16="http://schemas.microsoft.com/office/drawing/2014/main" id="{C90C1EE4-0CEC-AD4B-AC93-C3C3ED17341E}"/>
                    </a:ext>
                  </a:extLst>
                </p:cNvPr>
                <p:cNvPicPr/>
                <p:nvPr/>
              </p:nvPicPr>
              <p:blipFill>
                <a:blip r:embed="rId9"/>
                <a:stretch>
                  <a:fillRect/>
                </a:stretch>
              </p:blipFill>
              <p:spPr>
                <a:xfrm>
                  <a:off x="6199389" y="5000023"/>
                  <a:ext cx="68400" cy="15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0" name="Encre 9">
                <a:extLst>
                  <a:ext uri="{FF2B5EF4-FFF2-40B4-BE49-F238E27FC236}">
                    <a16:creationId xmlns:a16="http://schemas.microsoft.com/office/drawing/2014/main" id="{FEDD153A-7EEE-B54A-8AE9-155C9421D8EB}"/>
                  </a:ext>
                </a:extLst>
              </p14:cNvPr>
              <p14:cNvContentPartPr/>
              <p14:nvPr/>
            </p14:nvContentPartPr>
            <p14:xfrm>
              <a:off x="6103886" y="4859210"/>
              <a:ext cx="857160" cy="676800"/>
            </p14:xfrm>
          </p:contentPart>
        </mc:Choice>
        <mc:Fallback xmlns="">
          <p:pic>
            <p:nvPicPr>
              <p:cNvPr id="10" name="Encre 9">
                <a:extLst>
                  <a:ext uri="{FF2B5EF4-FFF2-40B4-BE49-F238E27FC236}">
                    <a16:creationId xmlns:a16="http://schemas.microsoft.com/office/drawing/2014/main" id="{FEDD153A-7EEE-B54A-8AE9-155C9421D8EB}"/>
                  </a:ext>
                </a:extLst>
              </p:cNvPr>
              <p:cNvPicPr/>
              <p:nvPr/>
            </p:nvPicPr>
            <p:blipFill>
              <a:blip r:embed="rId11"/>
              <a:stretch>
                <a:fillRect/>
              </a:stretch>
            </p:blipFill>
            <p:spPr>
              <a:xfrm>
                <a:off x="6050246" y="4751570"/>
                <a:ext cx="964800" cy="892440"/>
              </a:xfrm>
              <a:prstGeom prst="rect">
                <a:avLst/>
              </a:prstGeom>
            </p:spPr>
          </p:pic>
        </mc:Fallback>
      </mc:AlternateContent>
      <p:sp>
        <p:nvSpPr>
          <p:cNvPr id="11" name="ZoneTexte 10">
            <a:extLst>
              <a:ext uri="{FF2B5EF4-FFF2-40B4-BE49-F238E27FC236}">
                <a16:creationId xmlns:a16="http://schemas.microsoft.com/office/drawing/2014/main" id="{2CE7895E-39C6-A048-8550-39F8C63FFC5F}"/>
              </a:ext>
            </a:extLst>
          </p:cNvPr>
          <p:cNvSpPr txBox="1"/>
          <p:nvPr/>
        </p:nvSpPr>
        <p:spPr>
          <a:xfrm>
            <a:off x="4886228" y="5830491"/>
            <a:ext cx="1881275" cy="369332"/>
          </a:xfrm>
          <a:prstGeom prst="rect">
            <a:avLst/>
          </a:prstGeom>
          <a:noFill/>
        </p:spPr>
        <p:txBody>
          <a:bodyPr wrap="square" rtlCol="0">
            <a:spAutoFit/>
          </a:bodyPr>
          <a:lstStyle/>
          <a:p>
            <a:r>
              <a:rPr lang="fr-FR" dirty="0"/>
              <a:t>+ 13,3 milliards 💲</a:t>
            </a:r>
          </a:p>
        </p:txBody>
      </p:sp>
    </p:spTree>
    <p:extLst>
      <p:ext uri="{BB962C8B-B14F-4D97-AF65-F5344CB8AC3E}">
        <p14:creationId xmlns:p14="http://schemas.microsoft.com/office/powerpoint/2010/main" val="26699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55"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par>
                                <p:cTn id="28" presetID="55"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7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Effect transition="in" filter="fade">
                                      <p:cBhvr>
                                        <p:cTn id="32" dur="1000"/>
                                        <p:tgtEl>
                                          <p:spTgt spid="6"/>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272144" y="365125"/>
            <a:ext cx="3048000" cy="972003"/>
          </a:xfrm>
        </p:spPr>
        <p:txBody>
          <a:bodyPr>
            <a:normAutofit/>
          </a:bodyPr>
          <a:lstStyle/>
          <a:p>
            <a:r>
              <a:rPr lang="fr-FR" b="1" dirty="0">
                <a:latin typeface="+mn-lt"/>
              </a:rPr>
              <a:t>MODERNA</a:t>
            </a:r>
          </a:p>
        </p:txBody>
      </p:sp>
      <p:pic>
        <p:nvPicPr>
          <p:cNvPr id="12" name="Image 11">
            <a:extLst>
              <a:ext uri="{FF2B5EF4-FFF2-40B4-BE49-F238E27FC236}">
                <a16:creationId xmlns:a16="http://schemas.microsoft.com/office/drawing/2014/main" id="{1EE75933-399A-7C46-9D0B-4294172573D9}"/>
              </a:ext>
            </a:extLst>
          </p:cNvPr>
          <p:cNvPicPr>
            <a:picLocks noChangeAspect="1"/>
          </p:cNvPicPr>
          <p:nvPr/>
        </p:nvPicPr>
        <p:blipFill>
          <a:blip r:embed="rId2"/>
          <a:stretch>
            <a:fillRect/>
          </a:stretch>
        </p:blipFill>
        <p:spPr>
          <a:xfrm>
            <a:off x="348343" y="5222875"/>
            <a:ext cx="8216900" cy="1270000"/>
          </a:xfrm>
          <a:prstGeom prst="rect">
            <a:avLst/>
          </a:prstGeom>
        </p:spPr>
      </p:pic>
      <p:pic>
        <p:nvPicPr>
          <p:cNvPr id="13" name="Image 12">
            <a:extLst>
              <a:ext uri="{FF2B5EF4-FFF2-40B4-BE49-F238E27FC236}">
                <a16:creationId xmlns:a16="http://schemas.microsoft.com/office/drawing/2014/main" id="{84FA1A18-4FFA-EF4B-B2F0-3A062F4436F4}"/>
              </a:ext>
            </a:extLst>
          </p:cNvPr>
          <p:cNvPicPr>
            <a:picLocks noChangeAspect="1"/>
          </p:cNvPicPr>
          <p:nvPr/>
        </p:nvPicPr>
        <p:blipFill>
          <a:blip r:embed="rId3"/>
          <a:stretch>
            <a:fillRect/>
          </a:stretch>
        </p:blipFill>
        <p:spPr>
          <a:xfrm>
            <a:off x="348343" y="4689251"/>
            <a:ext cx="5927520" cy="640102"/>
          </a:xfrm>
          <a:prstGeom prst="rect">
            <a:avLst/>
          </a:prstGeom>
        </p:spPr>
      </p:pic>
      <p:pic>
        <p:nvPicPr>
          <p:cNvPr id="14" name="Image 13">
            <a:extLst>
              <a:ext uri="{FF2B5EF4-FFF2-40B4-BE49-F238E27FC236}">
                <a16:creationId xmlns:a16="http://schemas.microsoft.com/office/drawing/2014/main" id="{A42695A4-4F25-A944-A64E-D7FCB592E5D9}"/>
              </a:ext>
            </a:extLst>
          </p:cNvPr>
          <p:cNvPicPr>
            <a:picLocks noChangeAspect="1"/>
          </p:cNvPicPr>
          <p:nvPr/>
        </p:nvPicPr>
        <p:blipFill>
          <a:blip r:embed="rId4"/>
          <a:stretch>
            <a:fillRect/>
          </a:stretch>
        </p:blipFill>
        <p:spPr>
          <a:xfrm>
            <a:off x="7899835" y="2213201"/>
            <a:ext cx="3810000" cy="2133600"/>
          </a:xfrm>
          <a:prstGeom prst="rect">
            <a:avLst/>
          </a:prstGeom>
        </p:spPr>
      </p:pic>
      <p:sp>
        <p:nvSpPr>
          <p:cNvPr id="15" name="Rectangle 14">
            <a:extLst>
              <a:ext uri="{FF2B5EF4-FFF2-40B4-BE49-F238E27FC236}">
                <a16:creationId xmlns:a16="http://schemas.microsoft.com/office/drawing/2014/main" id="{3440DFE1-EF24-3043-8C4B-DE45561D05EB}"/>
              </a:ext>
            </a:extLst>
          </p:cNvPr>
          <p:cNvSpPr/>
          <p:nvPr/>
        </p:nvSpPr>
        <p:spPr>
          <a:xfrm>
            <a:off x="1768457" y="2156617"/>
            <a:ext cx="5595257" cy="2246769"/>
          </a:xfrm>
          <a:prstGeom prst="rect">
            <a:avLst/>
          </a:prstGeom>
        </p:spPr>
        <p:txBody>
          <a:bodyPr wrap="square">
            <a:spAutoFit/>
          </a:bodyPr>
          <a:lstStyle/>
          <a:p>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Détenant 8% du capital de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Moderna</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Therapeutics</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société américaine en pointe dans la course aux vaccins anti-</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Covid</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son PDG français Stéphane Bancel fait une entrée directement à la 23e place du classement Forbes France</a:t>
            </a:r>
            <a:r>
              <a:rPr lang="fr-CH" sz="20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000"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avec une fortune estimée à 3,5 milliards d'euros.</a:t>
            </a:r>
            <a:endParaRPr lang="fr-FR" sz="20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Image 15">
            <a:extLst>
              <a:ext uri="{FF2B5EF4-FFF2-40B4-BE49-F238E27FC236}">
                <a16:creationId xmlns:a16="http://schemas.microsoft.com/office/drawing/2014/main" id="{61C165AC-1C44-6B42-A6F6-083842034751}"/>
              </a:ext>
            </a:extLst>
          </p:cNvPr>
          <p:cNvPicPr>
            <a:picLocks noChangeAspect="1"/>
          </p:cNvPicPr>
          <p:nvPr/>
        </p:nvPicPr>
        <p:blipFill>
          <a:blip r:embed="rId5"/>
          <a:stretch>
            <a:fillRect/>
          </a:stretch>
        </p:blipFill>
        <p:spPr>
          <a:xfrm>
            <a:off x="375594" y="2268654"/>
            <a:ext cx="1137520" cy="799643"/>
          </a:xfrm>
          <a:prstGeom prst="rect">
            <a:avLst/>
          </a:prstGeom>
        </p:spPr>
      </p:pic>
      <p:pic>
        <p:nvPicPr>
          <p:cNvPr id="17" name="Image 16">
            <a:extLst>
              <a:ext uri="{FF2B5EF4-FFF2-40B4-BE49-F238E27FC236}">
                <a16:creationId xmlns:a16="http://schemas.microsoft.com/office/drawing/2014/main" id="{F5148861-740F-054D-8385-74E42FC2DE81}"/>
              </a:ext>
            </a:extLst>
          </p:cNvPr>
          <p:cNvPicPr>
            <a:picLocks noChangeAspect="1"/>
          </p:cNvPicPr>
          <p:nvPr/>
        </p:nvPicPr>
        <p:blipFill>
          <a:blip r:embed="rId6"/>
          <a:stretch>
            <a:fillRect/>
          </a:stretch>
        </p:blipFill>
        <p:spPr>
          <a:xfrm>
            <a:off x="375594" y="3149600"/>
            <a:ext cx="990600" cy="279400"/>
          </a:xfrm>
          <a:prstGeom prst="rect">
            <a:avLst/>
          </a:prstGeom>
        </p:spPr>
      </p:pic>
      <p:sp>
        <p:nvSpPr>
          <p:cNvPr id="18" name="Rectangle 17">
            <a:extLst>
              <a:ext uri="{FF2B5EF4-FFF2-40B4-BE49-F238E27FC236}">
                <a16:creationId xmlns:a16="http://schemas.microsoft.com/office/drawing/2014/main" id="{E5253380-7D00-3548-B32B-1B19AD10CD23}"/>
              </a:ext>
            </a:extLst>
          </p:cNvPr>
          <p:cNvSpPr/>
          <p:nvPr/>
        </p:nvSpPr>
        <p:spPr>
          <a:xfrm>
            <a:off x="6520543" y="4461672"/>
            <a:ext cx="6096000" cy="646331"/>
          </a:xfrm>
          <a:prstGeom prst="rect">
            <a:avLst/>
          </a:prstGeom>
        </p:spPr>
        <p:txBody>
          <a:bodyPr>
            <a:spAutoFit/>
          </a:bodyPr>
          <a:lstStyle/>
          <a:p>
            <a:r>
              <a:rPr lang="fr-CH" b="1"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En 2009</a:t>
            </a:r>
            <a:r>
              <a:rPr lang="fr-CH"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 </a:t>
            </a:r>
            <a:r>
              <a:rPr lang="fr-CH"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il intègre la communauté </a:t>
            </a:r>
            <a:r>
              <a:rPr lang="fr-CH"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des Young Global Leaders du </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Forum économique mondial (WEF).</a:t>
            </a:r>
            <a:endParaRPr lang="fr-FR"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9" name="Image 18">
            <a:extLst>
              <a:ext uri="{FF2B5EF4-FFF2-40B4-BE49-F238E27FC236}">
                <a16:creationId xmlns:a16="http://schemas.microsoft.com/office/drawing/2014/main" id="{6917EF4C-548B-5843-BA2F-8CF105C8F4D8}"/>
              </a:ext>
            </a:extLst>
          </p:cNvPr>
          <p:cNvPicPr>
            <a:picLocks noChangeAspect="1"/>
          </p:cNvPicPr>
          <p:nvPr/>
        </p:nvPicPr>
        <p:blipFill>
          <a:blip r:embed="rId7"/>
          <a:stretch>
            <a:fillRect/>
          </a:stretch>
        </p:blipFill>
        <p:spPr>
          <a:xfrm>
            <a:off x="9195235" y="5222874"/>
            <a:ext cx="2514600" cy="774700"/>
          </a:xfrm>
          <a:prstGeom prst="rect">
            <a:avLst/>
          </a:prstGeom>
        </p:spPr>
      </p:pic>
      <p:sp>
        <p:nvSpPr>
          <p:cNvPr id="20" name="Rectangle 19">
            <a:extLst>
              <a:ext uri="{FF2B5EF4-FFF2-40B4-BE49-F238E27FC236}">
                <a16:creationId xmlns:a16="http://schemas.microsoft.com/office/drawing/2014/main" id="{9E33C0CE-5690-FD44-A713-719CB528A364}"/>
              </a:ext>
            </a:extLst>
          </p:cNvPr>
          <p:cNvSpPr/>
          <p:nvPr/>
        </p:nvSpPr>
        <p:spPr>
          <a:xfrm>
            <a:off x="264102" y="1090355"/>
            <a:ext cx="11742841" cy="1077218"/>
          </a:xfrm>
          <a:prstGeom prst="rect">
            <a:avLst/>
          </a:prstGeom>
        </p:spPr>
        <p:txBody>
          <a:bodyPr wrap="square">
            <a:spAutoFit/>
          </a:bodyPr>
          <a:lstStyle/>
          <a:p>
            <a:r>
              <a:rPr lang="fr-FR" sz="3200" b="1" dirty="0"/>
              <a:t>Le PDG Stéphane BANCEL (depuis 2011), nouveau milliardaire en 2020 ! </a:t>
            </a:r>
            <a:endParaRPr lang="fr-FR" sz="3200" dirty="0"/>
          </a:p>
        </p:txBody>
      </p:sp>
      <p:sp>
        <p:nvSpPr>
          <p:cNvPr id="21" name="Rectangle 20">
            <a:extLst>
              <a:ext uri="{FF2B5EF4-FFF2-40B4-BE49-F238E27FC236}">
                <a16:creationId xmlns:a16="http://schemas.microsoft.com/office/drawing/2014/main" id="{D3B74613-B53F-E240-8858-531F4D126D0A}"/>
              </a:ext>
            </a:extLst>
          </p:cNvPr>
          <p:cNvSpPr/>
          <p:nvPr/>
        </p:nvSpPr>
        <p:spPr>
          <a:xfrm>
            <a:off x="1513114" y="1581673"/>
            <a:ext cx="8308300" cy="584775"/>
          </a:xfrm>
          <a:prstGeom prst="rect">
            <a:avLst/>
          </a:prstGeom>
        </p:spPr>
        <p:txBody>
          <a:bodyPr wrap="none">
            <a:spAutoFit/>
          </a:bodyPr>
          <a:lstStyle/>
          <a:p>
            <a:r>
              <a:rPr lang="fr-FR" sz="3200" b="1" dirty="0"/>
              <a:t>Et il gagne entre 2020 et 2021 : 10,2 milliards 💲</a:t>
            </a:r>
            <a:endParaRPr lang="fr-FR" sz="3200" dirty="0"/>
          </a:p>
        </p:txBody>
      </p:sp>
    </p:spTree>
    <p:extLst>
      <p:ext uri="{BB962C8B-B14F-4D97-AF65-F5344CB8AC3E}">
        <p14:creationId xmlns:p14="http://schemas.microsoft.com/office/powerpoint/2010/main" val="255106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par>
                                <p:cTn id="9" presetID="1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ppt_x</p:attrName>
                                        </p:attrNameLst>
                                      </p:cBhvr>
                                      <p:tavLst>
                                        <p:tav tm="0">
                                          <p:val>
                                            <p:strVal val="#ppt_x-#ppt_w*1.125000"/>
                                          </p:val>
                                        </p:tav>
                                        <p:tav tm="100000">
                                          <p:val>
                                            <p:strVal val="#ppt_x"/>
                                          </p:val>
                                        </p:tav>
                                      </p:tavLst>
                                    </p:anim>
                                    <p:animEffect transition="in" filter="wipe(righ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par>
                                <p:cTn id="26" presetID="55"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par>
                                <p:cTn id="43" presetID="55"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strVal val="#ppt_w*0.70"/>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Effect transition="in" filter="fade">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0.70"/>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par>
                                <p:cTn id="55" presetID="55"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1000" fill="hold"/>
                                        <p:tgtEl>
                                          <p:spTgt spid="19"/>
                                        </p:tgtEl>
                                        <p:attrNameLst>
                                          <p:attrName>ppt_w</p:attrName>
                                        </p:attrNameLst>
                                      </p:cBhvr>
                                      <p:tavLst>
                                        <p:tav tm="0">
                                          <p:val>
                                            <p:strVal val="#ppt_w*0.70"/>
                                          </p:val>
                                        </p:tav>
                                        <p:tav tm="100000">
                                          <p:val>
                                            <p:strVal val="#ppt_w"/>
                                          </p:val>
                                        </p:tav>
                                      </p:tavLst>
                                    </p:anim>
                                    <p:anim calcmode="lin" valueType="num">
                                      <p:cBhvr>
                                        <p:cTn id="58" dur="1000" fill="hold"/>
                                        <p:tgtEl>
                                          <p:spTgt spid="19"/>
                                        </p:tgtEl>
                                        <p:attrNameLst>
                                          <p:attrName>ppt_h</p:attrName>
                                        </p:attrNameLst>
                                      </p:cBhvr>
                                      <p:tavLst>
                                        <p:tav tm="0">
                                          <p:val>
                                            <p:strVal val="#ppt_h"/>
                                          </p:val>
                                        </p:tav>
                                        <p:tav tm="100000">
                                          <p:val>
                                            <p:strVal val="#ppt_h"/>
                                          </p:val>
                                        </p:tav>
                                      </p:tavLst>
                                    </p:anim>
                                    <p:animEffect transition="in" filter="fade">
                                      <p:cBhvr>
                                        <p:cTn id="5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a:t>
            </a:r>
            <a:r>
              <a:rPr lang="fr-FR" b="1" dirty="0" err="1">
                <a:latin typeface="+mn-lt"/>
              </a:rPr>
              <a:t>bizzareries</a:t>
            </a:r>
            <a:r>
              <a:rPr lang="fr-FR" b="1" dirty="0">
                <a:latin typeface="+mn-lt"/>
              </a:rPr>
              <a:t> de MODERNA</a:t>
            </a:r>
          </a:p>
        </p:txBody>
      </p:sp>
      <p:pic>
        <p:nvPicPr>
          <p:cNvPr id="6" name="Image 5">
            <a:extLst>
              <a:ext uri="{FF2B5EF4-FFF2-40B4-BE49-F238E27FC236}">
                <a16:creationId xmlns:a16="http://schemas.microsoft.com/office/drawing/2014/main" id="{1CBE1A04-9F0B-B246-9E55-9CE9949B2859}"/>
              </a:ext>
            </a:extLst>
          </p:cNvPr>
          <p:cNvPicPr>
            <a:picLocks noChangeAspect="1"/>
          </p:cNvPicPr>
          <p:nvPr/>
        </p:nvPicPr>
        <p:blipFill>
          <a:blip r:embed="rId2"/>
          <a:stretch>
            <a:fillRect/>
          </a:stretch>
        </p:blipFill>
        <p:spPr>
          <a:xfrm>
            <a:off x="3606800" y="2112169"/>
            <a:ext cx="1981200" cy="241300"/>
          </a:xfrm>
          <a:prstGeom prst="rect">
            <a:avLst/>
          </a:prstGeom>
        </p:spPr>
      </p:pic>
      <p:pic>
        <p:nvPicPr>
          <p:cNvPr id="7" name="Image 6">
            <a:extLst>
              <a:ext uri="{FF2B5EF4-FFF2-40B4-BE49-F238E27FC236}">
                <a16:creationId xmlns:a16="http://schemas.microsoft.com/office/drawing/2014/main" id="{45CF5772-4A17-2442-B1E8-C3D20453B97A}"/>
              </a:ext>
            </a:extLst>
          </p:cNvPr>
          <p:cNvPicPr>
            <a:picLocks noChangeAspect="1"/>
          </p:cNvPicPr>
          <p:nvPr/>
        </p:nvPicPr>
        <p:blipFill>
          <a:blip r:embed="rId3"/>
          <a:stretch>
            <a:fillRect/>
          </a:stretch>
        </p:blipFill>
        <p:spPr>
          <a:xfrm>
            <a:off x="838200" y="1389758"/>
            <a:ext cx="2768600" cy="1054100"/>
          </a:xfrm>
          <a:prstGeom prst="rect">
            <a:avLst/>
          </a:prstGeom>
        </p:spPr>
      </p:pic>
      <p:sp>
        <p:nvSpPr>
          <p:cNvPr id="8" name="Rectangle 7">
            <a:extLst>
              <a:ext uri="{FF2B5EF4-FFF2-40B4-BE49-F238E27FC236}">
                <a16:creationId xmlns:a16="http://schemas.microsoft.com/office/drawing/2014/main" id="{131FCE53-BB23-ED47-BFA5-83A0F0EEE3E4}"/>
              </a:ext>
            </a:extLst>
          </p:cNvPr>
          <p:cNvSpPr/>
          <p:nvPr/>
        </p:nvSpPr>
        <p:spPr>
          <a:xfrm>
            <a:off x="838200" y="2684860"/>
            <a:ext cx="9573477" cy="3170099"/>
          </a:xfrm>
          <a:prstGeom prst="rect">
            <a:avLst/>
          </a:prstGeom>
        </p:spPr>
        <p:txBody>
          <a:bodyPr wrap="square">
            <a:spAutoFit/>
          </a:bodyPr>
          <a:lstStyle/>
          <a:p>
            <a:r>
              <a:rPr lang="fr-CH" sz="2000" dirty="0">
                <a:solidFill>
                  <a:srgbClr val="191919"/>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 11 janvier (2020), quand les autorités chinoises ont publié la séquence génétique des protéines du coronavirus</a:t>
            </a:r>
            <a:r>
              <a:rPr lang="fr-CH" sz="200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nos équipes et celles du docteur Anthony </a:t>
            </a:r>
            <a:r>
              <a:rPr lang="fr-CH" sz="2000" dirty="0" err="1">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Fauci</a:t>
            </a:r>
            <a:r>
              <a:rPr lang="fr-CH" sz="200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au NIH (National Institute of </a:t>
            </a:r>
            <a:r>
              <a:rPr lang="fr-CH" sz="2000" dirty="0" err="1">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Health</a:t>
            </a:r>
            <a:r>
              <a:rPr lang="fr-CH" sz="200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ont pu décider quelles protéines du virus ils voulaient produire. </a:t>
            </a:r>
          </a:p>
          <a:p>
            <a:r>
              <a:rPr lang="fr-CH" sz="2000" dirty="0">
                <a:solidFill>
                  <a:srgbClr val="191919"/>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Et le 13 janvier (2020), ils ont sélectionné la séquence et finalisé le design du produit. </a:t>
            </a:r>
          </a:p>
          <a:p>
            <a:r>
              <a:rPr lang="fr-CH" sz="2000" b="1" dirty="0">
                <a:solidFill>
                  <a:srgbClr val="191919"/>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Donc le vaccin a été fait en deux jours, sur ordinateur, sans jamais avoir le virus</a:t>
            </a:r>
            <a:r>
              <a:rPr lang="fr-CH" sz="2000" dirty="0">
                <a:solidFill>
                  <a:srgbClr val="191919"/>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t>
            </a:r>
            <a:r>
              <a:rPr lang="fr-CH" sz="200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C'est ça qui est extraordinaire : avec notre technologie, nous n'avons pas besoin des cellules du virus pour travailler, ni de passer des mois en usine avant de démarrer des essais cliniques.</a:t>
            </a:r>
            <a:endParaRPr lang="fr-FR"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850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86F556-5D40-E640-A18B-980DD933E081}"/>
              </a:ext>
            </a:extLst>
          </p:cNvPr>
          <p:cNvSpPr>
            <a:spLocks noGrp="1"/>
          </p:cNvSpPr>
          <p:nvPr>
            <p:ph type="title"/>
          </p:nvPr>
        </p:nvSpPr>
        <p:spPr>
          <a:xfrm>
            <a:off x="382858" y="378043"/>
            <a:ext cx="10515600" cy="1325563"/>
          </a:xfrm>
        </p:spPr>
        <p:txBody>
          <a:bodyPr/>
          <a:lstStyle/>
          <a:p>
            <a:r>
              <a:rPr lang="fr-FR" b="1" dirty="0">
                <a:latin typeface="+mn-lt"/>
              </a:rPr>
              <a:t>Connaissez-vous le DOLDER ?</a:t>
            </a:r>
          </a:p>
        </p:txBody>
      </p:sp>
      <p:pic>
        <p:nvPicPr>
          <p:cNvPr id="7" name="Image 6">
            <a:extLst>
              <a:ext uri="{FF2B5EF4-FFF2-40B4-BE49-F238E27FC236}">
                <a16:creationId xmlns:a16="http://schemas.microsoft.com/office/drawing/2014/main" id="{7D319EEB-0E89-D64A-BBA3-5A0FD64647C1}"/>
              </a:ext>
            </a:extLst>
          </p:cNvPr>
          <p:cNvPicPr>
            <a:picLocks noChangeAspect="1"/>
          </p:cNvPicPr>
          <p:nvPr/>
        </p:nvPicPr>
        <p:blipFill>
          <a:blip r:embed="rId2"/>
          <a:stretch>
            <a:fillRect/>
          </a:stretch>
        </p:blipFill>
        <p:spPr>
          <a:xfrm>
            <a:off x="525656" y="1374690"/>
            <a:ext cx="10655300" cy="4991100"/>
          </a:xfrm>
          <a:prstGeom prst="rect">
            <a:avLst/>
          </a:prstGeom>
        </p:spPr>
      </p:pic>
      <p:sp>
        <p:nvSpPr>
          <p:cNvPr id="8" name="Rectangle 7">
            <a:extLst>
              <a:ext uri="{FF2B5EF4-FFF2-40B4-BE49-F238E27FC236}">
                <a16:creationId xmlns:a16="http://schemas.microsoft.com/office/drawing/2014/main" id="{BA296437-DCD0-274F-AD0D-1FD9450606CC}"/>
              </a:ext>
            </a:extLst>
          </p:cNvPr>
          <p:cNvSpPr/>
          <p:nvPr/>
        </p:nvSpPr>
        <p:spPr>
          <a:xfrm>
            <a:off x="6891454" y="1374690"/>
            <a:ext cx="4774890" cy="3170099"/>
          </a:xfrm>
          <a:prstGeom prst="rect">
            <a:avLst/>
          </a:prstGeom>
          <a:solidFill>
            <a:schemeClr val="bg1"/>
          </a:solidFill>
        </p:spPr>
        <p:txBody>
          <a:bodyPr wrap="square">
            <a:spAutoFit/>
          </a:bodyPr>
          <a:lstStyle/>
          <a:p>
            <a:r>
              <a:rPr lang="fr-CH" sz="2000" b="1" dirty="0">
                <a:effectLst/>
                <a:latin typeface="Helvetica Neue" panose="02000503000000020004" pitchFamily="2" charset="0"/>
                <a:ea typeface="Helvetica Neue" panose="02000503000000020004" pitchFamily="2" charset="0"/>
                <a:cs typeface="Helvetica Neue" panose="02000503000000020004" pitchFamily="2" charset="0"/>
              </a:rPr>
              <a:t>Le </a:t>
            </a:r>
            <a:r>
              <a:rPr lang="fr-CH" sz="2000" b="1" dirty="0" err="1">
                <a:effectLst/>
                <a:latin typeface="Helvetica Neue" panose="02000503000000020004" pitchFamily="2" charset="0"/>
                <a:ea typeface="Helvetica Neue" panose="02000503000000020004" pitchFamily="2" charset="0"/>
                <a:cs typeface="Helvetica Neue" panose="02000503000000020004" pitchFamily="2" charset="0"/>
              </a:rPr>
              <a:t>Dolder</a:t>
            </a:r>
            <a:r>
              <a:rPr lang="fr-CH" sz="2000" b="1" dirty="0">
                <a:effectLst/>
                <a:latin typeface="Helvetica Neue" panose="02000503000000020004" pitchFamily="2" charset="0"/>
                <a:ea typeface="Helvetica Neue" panose="02000503000000020004" pitchFamily="2" charset="0"/>
                <a:cs typeface="Helvetica Neue" panose="02000503000000020004" pitchFamily="2" charset="0"/>
              </a:rPr>
              <a:t> Grand est un hôtel cinq étoiles situé dans la forêt,</a:t>
            </a:r>
            <a:r>
              <a:rPr lang="fr-CH" sz="2000" dirty="0">
                <a:effectLst/>
                <a:latin typeface="Helvetica Neue" panose="02000503000000020004" pitchFamily="2" charset="0"/>
                <a:ea typeface="Helvetica Neue" panose="02000503000000020004" pitchFamily="2" charset="0"/>
                <a:cs typeface="Helvetica Neue" panose="02000503000000020004" pitchFamily="2" charset="0"/>
              </a:rPr>
              <a:t> sur les hauteurs entourant la ville de Zurich (en Suisse). </a:t>
            </a:r>
          </a:p>
          <a:p>
            <a:endParaRPr lang="fr-CH" sz="2000" dirty="0">
              <a:effectLst/>
              <a:latin typeface="Helvetica Neue" panose="02000503000000020004" pitchFamily="2" charset="0"/>
              <a:ea typeface="Helvetica Neue" panose="02000503000000020004" pitchFamily="2" charset="0"/>
              <a:cs typeface="Helvetica Neue" panose="02000503000000020004" pitchFamily="2" charset="0"/>
            </a:endParaRPr>
          </a:p>
          <a:p>
            <a:r>
              <a:rPr lang="fr-CH" sz="2000" dirty="0">
                <a:effectLst/>
                <a:latin typeface="Helvetica Neue" panose="02000503000000020004" pitchFamily="2" charset="0"/>
                <a:ea typeface="Helvetica Neue" panose="02000503000000020004" pitchFamily="2" charset="0"/>
                <a:cs typeface="Helvetica Neue" panose="02000503000000020004" pitchFamily="2" charset="0"/>
              </a:rPr>
              <a:t>C’est en ce lieu, à la fois ultra luxueux et discret, qu’en 1970 une trentaine de hauts dirigeants de l’industrie pharmaceutique mondiale choisissent de se réunir pour la première fois.</a:t>
            </a:r>
          </a:p>
        </p:txBody>
      </p:sp>
    </p:spTree>
    <p:extLst>
      <p:ext uri="{BB962C8B-B14F-4D97-AF65-F5344CB8AC3E}">
        <p14:creationId xmlns:p14="http://schemas.microsoft.com/office/powerpoint/2010/main" val="119610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délits d’initiés présumés de MODERNA</a:t>
            </a:r>
          </a:p>
        </p:txBody>
      </p:sp>
      <p:sp>
        <p:nvSpPr>
          <p:cNvPr id="9" name="Rectangle 8">
            <a:extLst>
              <a:ext uri="{FF2B5EF4-FFF2-40B4-BE49-F238E27FC236}">
                <a16:creationId xmlns:a16="http://schemas.microsoft.com/office/drawing/2014/main" id="{F6979994-167F-DB43-811C-A2E5C7392144}"/>
              </a:ext>
            </a:extLst>
          </p:cNvPr>
          <p:cNvSpPr/>
          <p:nvPr/>
        </p:nvSpPr>
        <p:spPr>
          <a:xfrm>
            <a:off x="838199" y="3014127"/>
            <a:ext cx="10937489" cy="2308324"/>
          </a:xfrm>
          <a:prstGeom prst="rect">
            <a:avLst/>
          </a:prstGeom>
        </p:spPr>
        <p:txBody>
          <a:bodyPr wrap="square">
            <a:spAutoFit/>
          </a:bodyPr>
          <a:lstStyle/>
          <a:p>
            <a:r>
              <a:rPr lang="fr-CH" dirty="0">
                <a:latin typeface="Helvetica Neue" panose="02000503000000020004" pitchFamily="2" charset="0"/>
                <a:ea typeface="Helvetica Neue" panose="02000503000000020004" pitchFamily="2" charset="0"/>
                <a:cs typeface="Helvetica Neue" panose="02000503000000020004" pitchFamily="2" charset="0"/>
              </a:rPr>
              <a:t>Sur fond de spéculation boursière et d'intérêts financiers colossaux, la valeur de l'action </a:t>
            </a:r>
            <a:r>
              <a:rPr lang="fr-CH" dirty="0" err="1">
                <a:latin typeface="Helvetica Neue" panose="02000503000000020004" pitchFamily="2" charset="0"/>
                <a:ea typeface="Helvetica Neue" panose="02000503000000020004" pitchFamily="2" charset="0"/>
                <a:cs typeface="Helvetica Neue" panose="02000503000000020004" pitchFamily="2" charset="0"/>
              </a:rPr>
              <a:t>Moderna</a:t>
            </a:r>
            <a:r>
              <a:rPr lang="fr-CH" dirty="0">
                <a:latin typeface="Helvetica Neue" panose="02000503000000020004" pitchFamily="2" charset="0"/>
                <a:ea typeface="Helvetica Neue" panose="02000503000000020004" pitchFamily="2" charset="0"/>
                <a:cs typeface="Helvetica Neue" panose="02000503000000020004" pitchFamily="2" charset="0"/>
              </a:rPr>
              <a:t>, Inc. a quadruplé pendant la pandémie de COVID-19, passant de 20 dollars en février 2020 à un maximum de 94 dollars en juillet 2020. </a:t>
            </a:r>
          </a:p>
          <a:p>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À la suite de cette montée en flèche, certains dirigeants de </a:t>
            </a:r>
            <a:r>
              <a:rPr lang="fr-CH"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Moderna</a:t>
            </a:r>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ont vendu une partie de leurs actions de la société. </a:t>
            </a:r>
            <a:r>
              <a:rPr lang="fr-CH" dirty="0">
                <a:latin typeface="Helvetica Neue" panose="02000503000000020004" pitchFamily="2" charset="0"/>
                <a:ea typeface="Helvetica Neue" panose="02000503000000020004" pitchFamily="2" charset="0"/>
                <a:cs typeface="Helvetica Neue" panose="02000503000000020004" pitchFamily="2" charset="0"/>
              </a:rPr>
              <a:t>Cette attitude a déplu notamment en raison des importantes subventions dont bénéficie la société. </a:t>
            </a:r>
          </a:p>
          <a:p>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En juin 2020, des lanceurs d'alerte demandent à la Securities and Exchange Commission (SEC) d'ouvrir une enquête</a:t>
            </a:r>
            <a:endParaRPr lang="fr-FR"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Image 9">
            <a:extLst>
              <a:ext uri="{FF2B5EF4-FFF2-40B4-BE49-F238E27FC236}">
                <a16:creationId xmlns:a16="http://schemas.microsoft.com/office/drawing/2014/main" id="{72FB9B1F-9331-3C45-9992-895008FA2A8B}"/>
              </a:ext>
            </a:extLst>
          </p:cNvPr>
          <p:cNvPicPr>
            <a:picLocks noChangeAspect="1"/>
          </p:cNvPicPr>
          <p:nvPr/>
        </p:nvPicPr>
        <p:blipFill>
          <a:blip r:embed="rId2"/>
          <a:stretch>
            <a:fillRect/>
          </a:stretch>
        </p:blipFill>
        <p:spPr>
          <a:xfrm>
            <a:off x="731460" y="1877508"/>
            <a:ext cx="2514600" cy="774700"/>
          </a:xfrm>
          <a:prstGeom prst="rect">
            <a:avLst/>
          </a:prstGeom>
        </p:spPr>
      </p:pic>
    </p:spTree>
    <p:extLst>
      <p:ext uri="{BB962C8B-B14F-4D97-AF65-F5344CB8AC3E}">
        <p14:creationId xmlns:p14="http://schemas.microsoft.com/office/powerpoint/2010/main" val="24786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inculpations de MODERNA</a:t>
            </a:r>
          </a:p>
        </p:txBody>
      </p:sp>
      <p:sp>
        <p:nvSpPr>
          <p:cNvPr id="12" name="Rectangle 11">
            <a:extLst>
              <a:ext uri="{FF2B5EF4-FFF2-40B4-BE49-F238E27FC236}">
                <a16:creationId xmlns:a16="http://schemas.microsoft.com/office/drawing/2014/main" id="{0B59A57A-CA2A-234D-8707-9BD299A672EC}"/>
              </a:ext>
            </a:extLst>
          </p:cNvPr>
          <p:cNvSpPr/>
          <p:nvPr/>
        </p:nvSpPr>
        <p:spPr>
          <a:xfrm>
            <a:off x="838200" y="2490281"/>
            <a:ext cx="9274627" cy="1877437"/>
          </a:xfrm>
          <a:prstGeom prst="rect">
            <a:avLst/>
          </a:prstGeom>
        </p:spPr>
        <p:txBody>
          <a:bodyPr wrap="square">
            <a:spAutoFit/>
          </a:bodyPr>
          <a:lstStyle/>
          <a:p>
            <a:r>
              <a:rPr lang="fr-CH" sz="2400" b="1" dirty="0" err="1">
                <a:highlight>
                  <a:srgbClr val="FFFF00"/>
                </a:highlight>
                <a:latin typeface="Helvetica Neue" panose="02000503000000020004" pitchFamily="2" charset="0"/>
              </a:rPr>
              <a:t>Moderna</a:t>
            </a:r>
            <a:r>
              <a:rPr lang="fr-CH" sz="2400" b="1" dirty="0">
                <a:highlight>
                  <a:srgbClr val="FFFF00"/>
                </a:highlight>
                <a:latin typeface="Helvetica Neue" panose="02000503000000020004" pitchFamily="2" charset="0"/>
              </a:rPr>
              <a:t> a été inculpé 3 fois en 2014 pour des infractions pénales &amp; civiles et a payé plus de 300 000 $ d'amendes.</a:t>
            </a:r>
          </a:p>
          <a:p>
            <a:endParaRPr lang="fr-CH" sz="2000" dirty="0">
              <a:latin typeface="Helvetica Neue" panose="02000503000000020004" pitchFamily="2" charset="0"/>
            </a:endParaRPr>
          </a:p>
          <a:p>
            <a:r>
              <a:rPr lang="fr-CH" sz="2400" b="1" dirty="0">
                <a:latin typeface="Helvetica Neue" panose="02000503000000020004" pitchFamily="2" charset="0"/>
              </a:rPr>
              <a:t>Les infractions :</a:t>
            </a:r>
          </a:p>
          <a:p>
            <a:pPr marL="342900" indent="-342900">
              <a:buFont typeface="Wingdings" pitchFamily="2" charset="2"/>
              <a:buChar char="§"/>
            </a:pPr>
            <a:r>
              <a:rPr lang="fr-CH" sz="2400" dirty="0">
                <a:latin typeface="Helvetica Neue" panose="02000503000000020004" pitchFamily="2" charset="0"/>
              </a:rPr>
              <a:t>Violations de l’environnement</a:t>
            </a:r>
          </a:p>
        </p:txBody>
      </p:sp>
    </p:spTree>
    <p:extLst>
      <p:ext uri="{BB962C8B-B14F-4D97-AF65-F5344CB8AC3E}">
        <p14:creationId xmlns:p14="http://schemas.microsoft.com/office/powerpoint/2010/main" val="7990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p:tgtEl>
                                          <p:spTgt spid="1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p:cTn id="13" dur="1000" fill="hold"/>
                                        <p:tgtEl>
                                          <p:spTgt spid="12">
                                            <p:txEl>
                                              <p:pRg st="2" end="2"/>
                                            </p:txEl>
                                          </p:spTgt>
                                        </p:tgtEl>
                                        <p:attrNameLst>
                                          <p:attrName>ppt_w</p:attrName>
                                        </p:attrNameLst>
                                      </p:cBhvr>
                                      <p:tavLst>
                                        <p:tav tm="0">
                                          <p:val>
                                            <p:strVal val="#ppt_w*0.70"/>
                                          </p:val>
                                        </p:tav>
                                        <p:tav tm="100000">
                                          <p:val>
                                            <p:strVal val="#ppt_w"/>
                                          </p:val>
                                        </p:tav>
                                      </p:tavLst>
                                    </p:anim>
                                    <p:anim calcmode="lin" valueType="num">
                                      <p:cBhvr>
                                        <p:cTn id="14"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12">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 calcmode="lin" valueType="num">
                                      <p:cBhvr>
                                        <p:cTn id="18" dur="1000" fill="hold"/>
                                        <p:tgtEl>
                                          <p:spTgt spid="12">
                                            <p:txEl>
                                              <p:pRg st="3" end="3"/>
                                            </p:txEl>
                                          </p:spTgt>
                                        </p:tgtEl>
                                        <p:attrNameLst>
                                          <p:attrName>ppt_w</p:attrName>
                                        </p:attrNameLst>
                                      </p:cBhvr>
                                      <p:tavLst>
                                        <p:tav tm="0">
                                          <p:val>
                                            <p:strVal val="#ppt_w*0.70"/>
                                          </p:val>
                                        </p:tav>
                                        <p:tav tm="100000">
                                          <p:val>
                                            <p:strVal val="#ppt_w"/>
                                          </p:val>
                                        </p:tav>
                                      </p:tavLst>
                                    </p:anim>
                                    <p:anim calcmode="lin" valueType="num">
                                      <p:cBhvr>
                                        <p:cTn id="19"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20"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inculpations de MODERNA</a:t>
            </a:r>
          </a:p>
        </p:txBody>
      </p:sp>
      <p:pic>
        <p:nvPicPr>
          <p:cNvPr id="3" name="Image 2">
            <a:extLst>
              <a:ext uri="{FF2B5EF4-FFF2-40B4-BE49-F238E27FC236}">
                <a16:creationId xmlns:a16="http://schemas.microsoft.com/office/drawing/2014/main" id="{2F5E8172-3E75-744C-8578-3042D6163F68}"/>
              </a:ext>
            </a:extLst>
          </p:cNvPr>
          <p:cNvPicPr>
            <a:picLocks noChangeAspect="1"/>
          </p:cNvPicPr>
          <p:nvPr/>
        </p:nvPicPr>
        <p:blipFill>
          <a:blip r:embed="rId2"/>
          <a:stretch>
            <a:fillRect/>
          </a:stretch>
        </p:blipFill>
        <p:spPr>
          <a:xfrm>
            <a:off x="260350" y="2846958"/>
            <a:ext cx="11671300" cy="2705100"/>
          </a:xfrm>
          <a:prstGeom prst="rect">
            <a:avLst/>
          </a:prstGeom>
        </p:spPr>
      </p:pic>
      <p:pic>
        <p:nvPicPr>
          <p:cNvPr id="9" name="Image 8">
            <a:extLst>
              <a:ext uri="{FF2B5EF4-FFF2-40B4-BE49-F238E27FC236}">
                <a16:creationId xmlns:a16="http://schemas.microsoft.com/office/drawing/2014/main" id="{E849307F-BC35-AD48-AD86-797B160691A7}"/>
              </a:ext>
            </a:extLst>
          </p:cNvPr>
          <p:cNvPicPr>
            <a:picLocks noChangeAspect="1"/>
          </p:cNvPicPr>
          <p:nvPr/>
        </p:nvPicPr>
        <p:blipFill>
          <a:blip r:embed="rId3"/>
          <a:stretch>
            <a:fillRect/>
          </a:stretch>
        </p:blipFill>
        <p:spPr>
          <a:xfrm>
            <a:off x="938561" y="1305942"/>
            <a:ext cx="2406805" cy="1031488"/>
          </a:xfrm>
          <a:prstGeom prst="rect">
            <a:avLst/>
          </a:prstGeom>
        </p:spPr>
      </p:pic>
      <p:pic>
        <p:nvPicPr>
          <p:cNvPr id="10" name="Image 9">
            <a:extLst>
              <a:ext uri="{FF2B5EF4-FFF2-40B4-BE49-F238E27FC236}">
                <a16:creationId xmlns:a16="http://schemas.microsoft.com/office/drawing/2014/main" id="{7CA6A434-5C26-C542-B6FD-98EEE7721419}"/>
              </a:ext>
            </a:extLst>
          </p:cNvPr>
          <p:cNvPicPr>
            <a:picLocks noChangeAspect="1"/>
          </p:cNvPicPr>
          <p:nvPr/>
        </p:nvPicPr>
        <p:blipFill>
          <a:blip r:embed="rId4"/>
          <a:stretch>
            <a:fillRect/>
          </a:stretch>
        </p:blipFill>
        <p:spPr>
          <a:xfrm>
            <a:off x="3618480" y="1305942"/>
            <a:ext cx="1079095" cy="1031488"/>
          </a:xfrm>
          <a:prstGeom prst="rect">
            <a:avLst/>
          </a:prstGeom>
        </p:spPr>
      </p:pic>
    </p:spTree>
    <p:extLst>
      <p:ext uri="{BB962C8B-B14F-4D97-AF65-F5344CB8AC3E}">
        <p14:creationId xmlns:p14="http://schemas.microsoft.com/office/powerpoint/2010/main" val="16989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AE8036E3-2CAF-964F-84EB-670FB966735F}"/>
              </a:ext>
            </a:extLst>
          </p:cNvPr>
          <p:cNvSpPr txBox="1">
            <a:spLocks/>
          </p:cNvSpPr>
          <p:nvPr/>
        </p:nvSpPr>
        <p:spPr>
          <a:xfrm>
            <a:off x="838201" y="365125"/>
            <a:ext cx="10057108" cy="111177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LONZA </a:t>
            </a:r>
            <a:r>
              <a:rPr lang="fr-FR" sz="3500" b="1" dirty="0">
                <a:latin typeface="+mn-lt"/>
              </a:rPr>
              <a:t>(le fabricant suisse du « vaccin » de MODERNA) </a:t>
            </a:r>
            <a:r>
              <a:rPr lang="fr-FR" b="1" dirty="0">
                <a:latin typeface="+mn-lt"/>
              </a:rPr>
              <a:t>aussi mise en cause… </a:t>
            </a:r>
          </a:p>
        </p:txBody>
      </p:sp>
      <p:sp>
        <p:nvSpPr>
          <p:cNvPr id="6" name="Rectangle 5">
            <a:extLst>
              <a:ext uri="{FF2B5EF4-FFF2-40B4-BE49-F238E27FC236}">
                <a16:creationId xmlns:a16="http://schemas.microsoft.com/office/drawing/2014/main" id="{F34AB8B6-C7A3-2841-B8FE-F6ED54227F7F}"/>
              </a:ext>
            </a:extLst>
          </p:cNvPr>
          <p:cNvSpPr/>
          <p:nvPr/>
        </p:nvSpPr>
        <p:spPr>
          <a:xfrm>
            <a:off x="838201" y="2278443"/>
            <a:ext cx="10692538" cy="4154984"/>
          </a:xfrm>
          <a:prstGeom prst="rect">
            <a:avLst/>
          </a:prstGeom>
        </p:spPr>
        <p:txBody>
          <a:bodyPr wrap="square">
            <a:spAutoFit/>
          </a:bodyPr>
          <a:lstStyle/>
          <a:p>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Le Haut-Valais est sous le choc. En février 2014, sur le chantier de l’autoroute, une pollution au mercure sans précédent est révélée, </a:t>
            </a:r>
            <a:r>
              <a:rPr lang="fr-CH" sz="24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impliquant en partie l’usine </a:t>
            </a:r>
            <a:r>
              <a:rPr lang="fr-CH" sz="2400" b="1" dirty="0" err="1">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Lonza</a:t>
            </a:r>
            <a:r>
              <a:rPr lang="fr-CH" sz="24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l'un des plus gros employeurs de la région.</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Des concentrations de mercure jamais vues en Suisse, et par endroits, l'une des plus élevées au monde ! </a:t>
            </a:r>
            <a:r>
              <a:rPr lang="fr-CH" sz="2400"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 contamination touche aussi des jardins privés et des terrains de sport. </a:t>
            </a:r>
            <a:r>
              <a:rPr lang="fr-CH"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L'entreprise a déversé 200 à 250 tonnes de mercure dans le </a:t>
            </a:r>
            <a:r>
              <a:rPr lang="fr-CH" sz="24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Grossgrundkanal</a:t>
            </a:r>
            <a:r>
              <a:rPr lang="fr-CH"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entre 1930 et le milieu des années 1970. </a:t>
            </a:r>
          </a:p>
          <a:p>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Quel impact sur la santé ? </a:t>
            </a:r>
          </a:p>
          <a:p>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Comment en est-on arrivé là ? </a:t>
            </a:r>
          </a:p>
          <a:p>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Et que savaient les autorités valaisannes de l’ampleur de ce désastre annoncé depuis des décennies?</a:t>
            </a:r>
            <a:endParaRPr lang="fr-FR" sz="2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Image 10">
            <a:extLst>
              <a:ext uri="{FF2B5EF4-FFF2-40B4-BE49-F238E27FC236}">
                <a16:creationId xmlns:a16="http://schemas.microsoft.com/office/drawing/2014/main" id="{F47C9066-017A-1146-9210-60178D731B40}"/>
              </a:ext>
            </a:extLst>
          </p:cNvPr>
          <p:cNvPicPr>
            <a:picLocks noChangeAspect="1"/>
          </p:cNvPicPr>
          <p:nvPr/>
        </p:nvPicPr>
        <p:blipFill>
          <a:blip r:embed="rId2"/>
          <a:stretch>
            <a:fillRect/>
          </a:stretch>
        </p:blipFill>
        <p:spPr>
          <a:xfrm>
            <a:off x="661261" y="1434968"/>
            <a:ext cx="2514600" cy="774700"/>
          </a:xfrm>
          <a:prstGeom prst="rect">
            <a:avLst/>
          </a:prstGeom>
        </p:spPr>
      </p:pic>
      <p:pic>
        <p:nvPicPr>
          <p:cNvPr id="7" name="Image 6">
            <a:extLst>
              <a:ext uri="{FF2B5EF4-FFF2-40B4-BE49-F238E27FC236}">
                <a16:creationId xmlns:a16="http://schemas.microsoft.com/office/drawing/2014/main" id="{5131D152-E1CD-014B-AF86-FB96B81BBF21}"/>
              </a:ext>
            </a:extLst>
          </p:cNvPr>
          <p:cNvPicPr>
            <a:picLocks noChangeAspect="1"/>
          </p:cNvPicPr>
          <p:nvPr/>
        </p:nvPicPr>
        <p:blipFill>
          <a:blip r:embed="rId3"/>
          <a:stretch>
            <a:fillRect/>
          </a:stretch>
        </p:blipFill>
        <p:spPr>
          <a:xfrm>
            <a:off x="3483243" y="1502746"/>
            <a:ext cx="1009173" cy="639143"/>
          </a:xfrm>
          <a:prstGeom prst="rect">
            <a:avLst/>
          </a:prstGeom>
        </p:spPr>
      </p:pic>
      <p:pic>
        <p:nvPicPr>
          <p:cNvPr id="12" name="Image 11">
            <a:extLst>
              <a:ext uri="{FF2B5EF4-FFF2-40B4-BE49-F238E27FC236}">
                <a16:creationId xmlns:a16="http://schemas.microsoft.com/office/drawing/2014/main" id="{719A1384-B2E2-9E4E-A58F-F8008B9CECCD}"/>
              </a:ext>
            </a:extLst>
          </p:cNvPr>
          <p:cNvPicPr>
            <a:picLocks noChangeAspect="1"/>
          </p:cNvPicPr>
          <p:nvPr/>
        </p:nvPicPr>
        <p:blipFill>
          <a:blip r:embed="rId4"/>
          <a:stretch>
            <a:fillRect/>
          </a:stretch>
        </p:blipFill>
        <p:spPr>
          <a:xfrm>
            <a:off x="4641204" y="1822317"/>
            <a:ext cx="1917700" cy="292100"/>
          </a:xfrm>
          <a:prstGeom prst="rect">
            <a:avLst/>
          </a:prstGeom>
        </p:spPr>
      </p:pic>
    </p:spTree>
    <p:extLst>
      <p:ext uri="{BB962C8B-B14F-4D97-AF65-F5344CB8AC3E}">
        <p14:creationId xmlns:p14="http://schemas.microsoft.com/office/powerpoint/2010/main" val="31455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ppt_x</p:attrName>
                                        </p:attrNameLst>
                                      </p:cBhvr>
                                      <p:tavLst>
                                        <p:tav tm="0">
                                          <p:val>
                                            <p:strVal val="#ppt_x-#ppt_w*1.125000"/>
                                          </p:val>
                                        </p:tav>
                                        <p:tav tm="100000">
                                          <p:val>
                                            <p:strVal val="#ppt_x"/>
                                          </p:val>
                                        </p:tav>
                                      </p:tavLst>
                                    </p:anim>
                                    <p:animEffect transition="in" filter="wipe(right)">
                                      <p:cBhvr>
                                        <p:cTn id="15" dur="500"/>
                                        <p:tgtEl>
                                          <p:spTgt spid="11"/>
                                        </p:tgtEl>
                                      </p:cBhvr>
                                    </p:animEffect>
                                  </p:childTnLst>
                                </p:cTn>
                              </p:par>
                              <p:par>
                                <p:cTn id="16" presetID="1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ppt_x</p:attrName>
                                        </p:attrNameLst>
                                      </p:cBhvr>
                                      <p:tavLst>
                                        <p:tav tm="0">
                                          <p:val>
                                            <p:strVal val="#ppt_x-#ppt_w*1.125000"/>
                                          </p:val>
                                        </p:tav>
                                        <p:tav tm="100000">
                                          <p:val>
                                            <p:strVal val="#ppt_x"/>
                                          </p:val>
                                        </p:tav>
                                      </p:tavLst>
                                    </p:anim>
                                    <p:animEffect transition="in" filter="wipe(right)">
                                      <p:cBhvr>
                                        <p:cTn id="19" dur="500"/>
                                        <p:tgtEl>
                                          <p:spTgt spid="7"/>
                                        </p:tgtEl>
                                      </p:cBhvr>
                                    </p:animEffect>
                                  </p:childTnLst>
                                </p:cTn>
                              </p:par>
                              <p:par>
                                <p:cTn id="20" presetID="1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0.70"/>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579952" y="379406"/>
            <a:ext cx="10515600" cy="1325563"/>
          </a:xfrm>
        </p:spPr>
        <p:txBody>
          <a:bodyPr>
            <a:normAutofit/>
          </a:bodyPr>
          <a:lstStyle/>
          <a:p>
            <a:r>
              <a:rPr lang="fr-FR" b="1" dirty="0">
                <a:latin typeface="+mn-lt"/>
              </a:rPr>
              <a:t>3) ASTRAZENECA</a:t>
            </a:r>
            <a:br>
              <a:rPr lang="fr-FR" b="1" dirty="0">
                <a:latin typeface="+mn-lt"/>
              </a:rPr>
            </a:br>
            <a:r>
              <a:rPr lang="fr-FR" b="1" dirty="0">
                <a:latin typeface="+mn-lt"/>
              </a:rPr>
              <a:t>s’enrichit de </a:t>
            </a:r>
            <a:r>
              <a:rPr lang="fr-FR" b="1" dirty="0">
                <a:highlight>
                  <a:srgbClr val="FFFF00"/>
                </a:highlight>
                <a:latin typeface="+mn-lt"/>
              </a:rPr>
              <a:t>1,7 milliard 💲</a:t>
            </a:r>
            <a:r>
              <a:rPr lang="fr-FR" b="1" dirty="0">
                <a:latin typeface="+mn-lt"/>
              </a:rPr>
              <a:t> en 2021 </a:t>
            </a:r>
          </a:p>
        </p:txBody>
      </p:sp>
      <p:pic>
        <p:nvPicPr>
          <p:cNvPr id="4" name="Image 3">
            <a:extLst>
              <a:ext uri="{FF2B5EF4-FFF2-40B4-BE49-F238E27FC236}">
                <a16:creationId xmlns:a16="http://schemas.microsoft.com/office/drawing/2014/main" id="{A74962D3-4397-D741-8DF9-1385E1D26DFE}"/>
              </a:ext>
            </a:extLst>
          </p:cNvPr>
          <p:cNvPicPr>
            <a:picLocks noChangeAspect="1"/>
          </p:cNvPicPr>
          <p:nvPr/>
        </p:nvPicPr>
        <p:blipFill>
          <a:blip r:embed="rId2"/>
          <a:stretch>
            <a:fillRect/>
          </a:stretch>
        </p:blipFill>
        <p:spPr>
          <a:xfrm>
            <a:off x="579952" y="2497111"/>
            <a:ext cx="8369300" cy="2882900"/>
          </a:xfrm>
          <a:prstGeom prst="rect">
            <a:avLst/>
          </a:prstGeom>
        </p:spPr>
      </p:pic>
      <p:pic>
        <p:nvPicPr>
          <p:cNvPr id="5" name="Image 4">
            <a:extLst>
              <a:ext uri="{FF2B5EF4-FFF2-40B4-BE49-F238E27FC236}">
                <a16:creationId xmlns:a16="http://schemas.microsoft.com/office/drawing/2014/main" id="{1382994D-9A00-424D-9FC1-656474F0D86F}"/>
              </a:ext>
            </a:extLst>
          </p:cNvPr>
          <p:cNvPicPr>
            <a:picLocks noChangeAspect="1"/>
          </p:cNvPicPr>
          <p:nvPr/>
        </p:nvPicPr>
        <p:blipFill>
          <a:blip r:embed="rId3"/>
          <a:stretch>
            <a:fillRect/>
          </a:stretch>
        </p:blipFill>
        <p:spPr>
          <a:xfrm>
            <a:off x="718458" y="1690688"/>
            <a:ext cx="2743200" cy="635000"/>
          </a:xfrm>
          <a:prstGeom prst="rect">
            <a:avLst/>
          </a:prstGeom>
        </p:spPr>
      </p:pic>
      <p:grpSp>
        <p:nvGrpSpPr>
          <p:cNvPr id="6" name="Groupe 5">
            <a:extLst>
              <a:ext uri="{FF2B5EF4-FFF2-40B4-BE49-F238E27FC236}">
                <a16:creationId xmlns:a16="http://schemas.microsoft.com/office/drawing/2014/main" id="{82C3D05F-046E-A44A-9700-97223CDDD5EF}"/>
              </a:ext>
            </a:extLst>
          </p:cNvPr>
          <p:cNvGrpSpPr/>
          <p:nvPr/>
        </p:nvGrpSpPr>
        <p:grpSpPr>
          <a:xfrm>
            <a:off x="5544892" y="5435976"/>
            <a:ext cx="585720" cy="326160"/>
            <a:chOff x="5673429" y="4820383"/>
            <a:chExt cx="585720" cy="326160"/>
          </a:xfrm>
        </p:grpSpPr>
        <mc:AlternateContent xmlns:mc="http://schemas.openxmlformats.org/markup-compatibility/2006" xmlns:p14="http://schemas.microsoft.com/office/powerpoint/2010/main">
          <mc:Choice Requires="p14">
            <p:contentPart p14:bwMode="auto" r:id="rId4">
              <p14:nvContentPartPr>
                <p14:cNvPr id="7" name="Encre 6">
                  <a:extLst>
                    <a:ext uri="{FF2B5EF4-FFF2-40B4-BE49-F238E27FC236}">
                      <a16:creationId xmlns:a16="http://schemas.microsoft.com/office/drawing/2014/main" id="{0243199B-4972-6F45-A5B7-4AE63C26D2AC}"/>
                    </a:ext>
                  </a:extLst>
                </p14:cNvPr>
                <p14:cNvContentPartPr/>
                <p14:nvPr/>
              </p14:nvContentPartPr>
              <p14:xfrm>
                <a:off x="5673429" y="4820383"/>
                <a:ext cx="554040" cy="302040"/>
              </p14:xfrm>
            </p:contentPart>
          </mc:Choice>
          <mc:Fallback xmlns="">
            <p:pic>
              <p:nvPicPr>
                <p:cNvPr id="7" name="Encre 6">
                  <a:extLst>
                    <a:ext uri="{FF2B5EF4-FFF2-40B4-BE49-F238E27FC236}">
                      <a16:creationId xmlns:a16="http://schemas.microsoft.com/office/drawing/2014/main" id="{0243199B-4972-6F45-A5B7-4AE63C26D2AC}"/>
                    </a:ext>
                  </a:extLst>
                </p:cNvPr>
                <p:cNvPicPr/>
                <p:nvPr/>
              </p:nvPicPr>
              <p:blipFill>
                <a:blip r:embed="rId5"/>
                <a:stretch>
                  <a:fillRect/>
                </a:stretch>
              </p:blipFill>
              <p:spPr>
                <a:xfrm>
                  <a:off x="5664429" y="4811383"/>
                  <a:ext cx="57168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cre 7">
                  <a:extLst>
                    <a:ext uri="{FF2B5EF4-FFF2-40B4-BE49-F238E27FC236}">
                      <a16:creationId xmlns:a16="http://schemas.microsoft.com/office/drawing/2014/main" id="{25F48D07-D1D3-5A45-B9B8-6C9EE291CF83}"/>
                    </a:ext>
                  </a:extLst>
                </p14:cNvPr>
                <p14:cNvContentPartPr/>
                <p14:nvPr/>
              </p14:nvContentPartPr>
              <p14:xfrm>
                <a:off x="6118389" y="5004703"/>
                <a:ext cx="118800" cy="31320"/>
              </p14:xfrm>
            </p:contentPart>
          </mc:Choice>
          <mc:Fallback xmlns="">
            <p:pic>
              <p:nvPicPr>
                <p:cNvPr id="8" name="Encre 7">
                  <a:extLst>
                    <a:ext uri="{FF2B5EF4-FFF2-40B4-BE49-F238E27FC236}">
                      <a16:creationId xmlns:a16="http://schemas.microsoft.com/office/drawing/2014/main" id="{25F48D07-D1D3-5A45-B9B8-6C9EE291CF83}"/>
                    </a:ext>
                  </a:extLst>
                </p:cNvPr>
                <p:cNvPicPr/>
                <p:nvPr/>
              </p:nvPicPr>
              <p:blipFill>
                <a:blip r:embed="rId7"/>
                <a:stretch>
                  <a:fillRect/>
                </a:stretch>
              </p:blipFill>
              <p:spPr>
                <a:xfrm>
                  <a:off x="6109749" y="4995703"/>
                  <a:ext cx="1364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Encre 8">
                  <a:extLst>
                    <a:ext uri="{FF2B5EF4-FFF2-40B4-BE49-F238E27FC236}">
                      <a16:creationId xmlns:a16="http://schemas.microsoft.com/office/drawing/2014/main" id="{9C82914D-FB09-DB4D-9A80-B3B324B0210B}"/>
                    </a:ext>
                  </a:extLst>
                </p14:cNvPr>
                <p14:cNvContentPartPr/>
                <p14:nvPr/>
              </p14:nvContentPartPr>
              <p14:xfrm>
                <a:off x="6208389" y="5008663"/>
                <a:ext cx="50760" cy="137880"/>
              </p14:xfrm>
            </p:contentPart>
          </mc:Choice>
          <mc:Fallback xmlns="">
            <p:pic>
              <p:nvPicPr>
                <p:cNvPr id="9" name="Encre 8">
                  <a:extLst>
                    <a:ext uri="{FF2B5EF4-FFF2-40B4-BE49-F238E27FC236}">
                      <a16:creationId xmlns:a16="http://schemas.microsoft.com/office/drawing/2014/main" id="{9C82914D-FB09-DB4D-9A80-B3B324B0210B}"/>
                    </a:ext>
                  </a:extLst>
                </p:cNvPr>
                <p:cNvPicPr/>
                <p:nvPr/>
              </p:nvPicPr>
              <p:blipFill>
                <a:blip r:embed="rId9"/>
                <a:stretch>
                  <a:fillRect/>
                </a:stretch>
              </p:blipFill>
              <p:spPr>
                <a:xfrm>
                  <a:off x="6199389" y="5000023"/>
                  <a:ext cx="68400" cy="15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0" name="Encre 9">
                <a:extLst>
                  <a:ext uri="{FF2B5EF4-FFF2-40B4-BE49-F238E27FC236}">
                    <a16:creationId xmlns:a16="http://schemas.microsoft.com/office/drawing/2014/main" id="{3B46A3BF-6384-3A4C-BA42-0E2588CB6971}"/>
                  </a:ext>
                </a:extLst>
              </p14:cNvPr>
              <p14:cNvContentPartPr/>
              <p14:nvPr/>
            </p14:nvContentPartPr>
            <p14:xfrm>
              <a:off x="6114772" y="4870677"/>
              <a:ext cx="857160" cy="676800"/>
            </p14:xfrm>
          </p:contentPart>
        </mc:Choice>
        <mc:Fallback xmlns="">
          <p:pic>
            <p:nvPicPr>
              <p:cNvPr id="10" name="Encre 9">
                <a:extLst>
                  <a:ext uri="{FF2B5EF4-FFF2-40B4-BE49-F238E27FC236}">
                    <a16:creationId xmlns:a16="http://schemas.microsoft.com/office/drawing/2014/main" id="{3B46A3BF-6384-3A4C-BA42-0E2588CB6971}"/>
                  </a:ext>
                </a:extLst>
              </p:cNvPr>
              <p:cNvPicPr/>
              <p:nvPr/>
            </p:nvPicPr>
            <p:blipFill>
              <a:blip r:embed="rId11"/>
              <a:stretch>
                <a:fillRect/>
              </a:stretch>
            </p:blipFill>
            <p:spPr>
              <a:xfrm>
                <a:off x="6061132" y="4763037"/>
                <a:ext cx="964800" cy="892440"/>
              </a:xfrm>
              <a:prstGeom prst="rect">
                <a:avLst/>
              </a:prstGeom>
            </p:spPr>
          </p:pic>
        </mc:Fallback>
      </mc:AlternateContent>
      <p:sp>
        <p:nvSpPr>
          <p:cNvPr id="11" name="ZoneTexte 10">
            <a:extLst>
              <a:ext uri="{FF2B5EF4-FFF2-40B4-BE49-F238E27FC236}">
                <a16:creationId xmlns:a16="http://schemas.microsoft.com/office/drawing/2014/main" id="{5203BC09-5BF1-384E-99CD-C3DBEE9BD883}"/>
              </a:ext>
            </a:extLst>
          </p:cNvPr>
          <p:cNvSpPr txBox="1"/>
          <p:nvPr/>
        </p:nvSpPr>
        <p:spPr>
          <a:xfrm>
            <a:off x="5049214" y="5821715"/>
            <a:ext cx="1881275" cy="369332"/>
          </a:xfrm>
          <a:prstGeom prst="rect">
            <a:avLst/>
          </a:prstGeom>
          <a:noFill/>
        </p:spPr>
        <p:txBody>
          <a:bodyPr wrap="square" rtlCol="0">
            <a:spAutoFit/>
          </a:bodyPr>
          <a:lstStyle/>
          <a:p>
            <a:r>
              <a:rPr lang="fr-FR" dirty="0"/>
              <a:t>+ 1,7 milliard 💲</a:t>
            </a:r>
          </a:p>
        </p:txBody>
      </p:sp>
    </p:spTree>
    <p:extLst>
      <p:ext uri="{BB962C8B-B14F-4D97-AF65-F5344CB8AC3E}">
        <p14:creationId xmlns:p14="http://schemas.microsoft.com/office/powerpoint/2010/main" val="20476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55"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par>
                                <p:cTn id="28" presetID="55"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7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Effect transition="in" filter="fade">
                                      <p:cBhvr>
                                        <p:cTn id="32" dur="1000"/>
                                        <p:tgtEl>
                                          <p:spTgt spid="6"/>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495300" y="354239"/>
            <a:ext cx="3641272" cy="774701"/>
          </a:xfrm>
        </p:spPr>
        <p:txBody>
          <a:bodyPr>
            <a:normAutofit/>
          </a:bodyPr>
          <a:lstStyle/>
          <a:p>
            <a:r>
              <a:rPr lang="fr-FR" b="1" dirty="0">
                <a:latin typeface="+mn-lt"/>
              </a:rPr>
              <a:t>ASTRAZENECA</a:t>
            </a:r>
          </a:p>
        </p:txBody>
      </p:sp>
      <p:pic>
        <p:nvPicPr>
          <p:cNvPr id="13" name="Image 12">
            <a:extLst>
              <a:ext uri="{FF2B5EF4-FFF2-40B4-BE49-F238E27FC236}">
                <a16:creationId xmlns:a16="http://schemas.microsoft.com/office/drawing/2014/main" id="{F41AB6FB-8222-C94A-AD5B-9EF2BFCF9130}"/>
              </a:ext>
            </a:extLst>
          </p:cNvPr>
          <p:cNvPicPr>
            <a:picLocks noChangeAspect="1"/>
          </p:cNvPicPr>
          <p:nvPr/>
        </p:nvPicPr>
        <p:blipFill>
          <a:blip r:embed="rId2"/>
          <a:stretch>
            <a:fillRect/>
          </a:stretch>
        </p:blipFill>
        <p:spPr>
          <a:xfrm>
            <a:off x="8695871" y="2088467"/>
            <a:ext cx="3289300" cy="2463800"/>
          </a:xfrm>
          <a:prstGeom prst="rect">
            <a:avLst/>
          </a:prstGeom>
        </p:spPr>
      </p:pic>
      <p:sp>
        <p:nvSpPr>
          <p:cNvPr id="14" name="Rectangle 13">
            <a:extLst>
              <a:ext uri="{FF2B5EF4-FFF2-40B4-BE49-F238E27FC236}">
                <a16:creationId xmlns:a16="http://schemas.microsoft.com/office/drawing/2014/main" id="{43DF173E-87A8-5941-A20C-B706F6202501}"/>
              </a:ext>
            </a:extLst>
          </p:cNvPr>
          <p:cNvSpPr/>
          <p:nvPr/>
        </p:nvSpPr>
        <p:spPr>
          <a:xfrm>
            <a:off x="495299" y="2300596"/>
            <a:ext cx="8278587" cy="1631216"/>
          </a:xfrm>
          <a:prstGeom prst="rect">
            <a:avLst/>
          </a:prstGeom>
        </p:spPr>
        <p:txBody>
          <a:bodyPr wrap="square">
            <a:spAutoFit/>
          </a:bodyPr>
          <a:lstStyle/>
          <a:p>
            <a:r>
              <a:rPr lang="fr-CH" sz="2000" b="1" dirty="0">
                <a:solidFill>
                  <a:srgbClr val="202122"/>
                </a:solidFill>
                <a:latin typeface="Arial" panose="020B0604020202020204" pitchFamily="34" charset="0"/>
              </a:rPr>
              <a:t>En septembre 2018</a:t>
            </a:r>
            <a:r>
              <a:rPr lang="fr-CH" sz="2000" dirty="0">
                <a:solidFill>
                  <a:srgbClr val="202122"/>
                </a:solidFill>
                <a:latin typeface="Arial" panose="020B0604020202020204" pitchFamily="34" charset="0"/>
              </a:rPr>
              <a:t>, il a fait la une des journaux en commentant </a:t>
            </a:r>
            <a:r>
              <a:rPr lang="fr-CH" sz="2000" b="1" dirty="0">
                <a:solidFill>
                  <a:srgbClr val="202122"/>
                </a:solidFill>
                <a:latin typeface="Arial" panose="020B0604020202020204" pitchFamily="34" charset="0"/>
              </a:rPr>
              <a:t>son salaire de 9,4 millions de livres sterling de salaire et de primes.</a:t>
            </a:r>
          </a:p>
          <a:p>
            <a:r>
              <a:rPr lang="fr-CH" sz="2000" b="1" dirty="0">
                <a:solidFill>
                  <a:srgbClr val="202122"/>
                </a:solidFill>
                <a:latin typeface="Arial" panose="020B0604020202020204" pitchFamily="34" charset="0"/>
              </a:rPr>
              <a:t> </a:t>
            </a:r>
            <a:r>
              <a:rPr lang="fr-CH" sz="2000" dirty="0">
                <a:solidFill>
                  <a:srgbClr val="202122"/>
                </a:solidFill>
                <a:highlight>
                  <a:srgbClr val="FFFF00"/>
                </a:highlight>
                <a:latin typeface="Arial" panose="020B0604020202020204" pitchFamily="34" charset="0"/>
              </a:rPr>
              <a:t>"La vérité, c'est que je suis le PDG le moins bien payé de toute l'industrie", </a:t>
            </a:r>
            <a:r>
              <a:rPr lang="fr-CH" sz="2000" dirty="0" err="1">
                <a:solidFill>
                  <a:srgbClr val="202122"/>
                </a:solidFill>
                <a:highlight>
                  <a:srgbClr val="FFFF00"/>
                </a:highlight>
                <a:latin typeface="Arial" panose="020B0604020202020204" pitchFamily="34" charset="0"/>
              </a:rPr>
              <a:t>a-t-il</a:t>
            </a:r>
            <a:r>
              <a:rPr lang="fr-CH" sz="2000" dirty="0">
                <a:solidFill>
                  <a:srgbClr val="202122"/>
                </a:solidFill>
                <a:highlight>
                  <a:srgbClr val="FFFF00"/>
                </a:highlight>
                <a:latin typeface="Arial" panose="020B0604020202020204" pitchFamily="34" charset="0"/>
              </a:rPr>
              <a:t> déclaré. «C'est ennuyeux dans une certaine mesure. </a:t>
            </a:r>
          </a:p>
          <a:p>
            <a:r>
              <a:rPr lang="fr-CH" sz="2000" dirty="0">
                <a:solidFill>
                  <a:srgbClr val="202122"/>
                </a:solidFill>
                <a:latin typeface="Arial" panose="020B0604020202020204" pitchFamily="34" charset="0"/>
              </a:rPr>
              <a:t>Mais en fin de compte, c'est ce que c'est.</a:t>
            </a:r>
            <a:endParaRPr lang="fr-FR" sz="2000" dirty="0"/>
          </a:p>
        </p:txBody>
      </p:sp>
      <p:sp>
        <p:nvSpPr>
          <p:cNvPr id="15" name="Rectangle 14">
            <a:extLst>
              <a:ext uri="{FF2B5EF4-FFF2-40B4-BE49-F238E27FC236}">
                <a16:creationId xmlns:a16="http://schemas.microsoft.com/office/drawing/2014/main" id="{AC3EB32B-96E4-C745-AE8E-0745222C7D0F}"/>
              </a:ext>
            </a:extLst>
          </p:cNvPr>
          <p:cNvSpPr/>
          <p:nvPr/>
        </p:nvSpPr>
        <p:spPr>
          <a:xfrm>
            <a:off x="495299" y="4934601"/>
            <a:ext cx="10016670" cy="1631216"/>
          </a:xfrm>
          <a:prstGeom prst="rect">
            <a:avLst/>
          </a:prstGeom>
        </p:spPr>
        <p:txBody>
          <a:bodyPr wrap="square">
            <a:spAutoFit/>
          </a:bodyPr>
          <a:lstStyle/>
          <a:p>
            <a:r>
              <a:rPr lang="fr-CH" sz="2000" dirty="0">
                <a:solidFill>
                  <a:srgbClr val="1B1B1B"/>
                </a:solidFill>
                <a:latin typeface="Helvetica Neue" panose="02000503000000020004" pitchFamily="2" charset="0"/>
                <a:ea typeface="Helvetica Neue" panose="02000503000000020004" pitchFamily="2" charset="0"/>
                <a:cs typeface="Helvetica Neue" panose="02000503000000020004" pitchFamily="2" charset="0"/>
              </a:rPr>
              <a:t>La rémunération de Pascal </a:t>
            </a:r>
            <a:r>
              <a:rPr lang="fr-CH" sz="2000" dirty="0" err="1">
                <a:solidFill>
                  <a:srgbClr val="1B1B1B"/>
                </a:solidFill>
                <a:latin typeface="Helvetica Neue" panose="02000503000000020004" pitchFamily="2" charset="0"/>
                <a:ea typeface="Helvetica Neue" panose="02000503000000020004" pitchFamily="2" charset="0"/>
                <a:cs typeface="Helvetica Neue" panose="02000503000000020004" pitchFamily="2" charset="0"/>
              </a:rPr>
              <a:t>Soriot</a:t>
            </a:r>
            <a:r>
              <a:rPr lang="fr-CH" sz="2000" dirty="0">
                <a:solidFill>
                  <a:srgbClr val="1B1B1B"/>
                </a:solidFill>
                <a:latin typeface="Helvetica Neue" panose="02000503000000020004" pitchFamily="2" charset="0"/>
                <a:ea typeface="Helvetica Neue" panose="02000503000000020004" pitchFamily="2" charset="0"/>
                <a:cs typeface="Helvetica Neue" panose="02000503000000020004" pitchFamily="2" charset="0"/>
              </a:rPr>
              <a:t>, en poste depuis 2012, </a:t>
            </a:r>
            <a:r>
              <a:rPr lang="fr-CH" sz="2000" b="1" dirty="0">
                <a:solidFill>
                  <a:srgbClr val="1B1B1B"/>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 atteint l'an dernier (2020) 15,4 millions de livres sterling</a:t>
            </a:r>
            <a:r>
              <a:rPr lang="fr-CH" sz="2000" dirty="0">
                <a:solidFill>
                  <a:srgbClr val="1B1B1B"/>
                </a:solidFill>
                <a:latin typeface="Helvetica Neue" panose="02000503000000020004" pitchFamily="2" charset="0"/>
                <a:ea typeface="Helvetica Neue" panose="02000503000000020004" pitchFamily="2" charset="0"/>
                <a:cs typeface="Helvetica Neue" panose="02000503000000020004" pitchFamily="2" charset="0"/>
              </a:rPr>
              <a:t> (17,9 millions d'euros), après 15,3 millions en 2019, des montants composés pour l'essentiel de primes et de rémunérations en actions à long terme, son salaire de base restant fixé à 1,3 million de livres.</a:t>
            </a:r>
            <a:br>
              <a:rPr lang="fr-CH" sz="2000" dirty="0">
                <a:latin typeface="Helvetica Neue" panose="02000503000000020004" pitchFamily="2" charset="0"/>
                <a:ea typeface="Helvetica Neue" panose="02000503000000020004" pitchFamily="2" charset="0"/>
                <a:cs typeface="Helvetica Neue" panose="02000503000000020004" pitchFamily="2" charset="0"/>
              </a:rPr>
            </a:br>
            <a:endParaRPr lang="fr-FR"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Image 15">
            <a:extLst>
              <a:ext uri="{FF2B5EF4-FFF2-40B4-BE49-F238E27FC236}">
                <a16:creationId xmlns:a16="http://schemas.microsoft.com/office/drawing/2014/main" id="{D070BD2B-DD68-3240-94DA-EE95C1FCC428}"/>
              </a:ext>
            </a:extLst>
          </p:cNvPr>
          <p:cNvPicPr>
            <a:picLocks noChangeAspect="1"/>
          </p:cNvPicPr>
          <p:nvPr/>
        </p:nvPicPr>
        <p:blipFill>
          <a:blip r:embed="rId3"/>
          <a:stretch>
            <a:fillRect/>
          </a:stretch>
        </p:blipFill>
        <p:spPr>
          <a:xfrm>
            <a:off x="495299" y="1576082"/>
            <a:ext cx="2514600" cy="774700"/>
          </a:xfrm>
          <a:prstGeom prst="rect">
            <a:avLst/>
          </a:prstGeom>
        </p:spPr>
      </p:pic>
      <p:pic>
        <p:nvPicPr>
          <p:cNvPr id="17" name="Image 16">
            <a:extLst>
              <a:ext uri="{FF2B5EF4-FFF2-40B4-BE49-F238E27FC236}">
                <a16:creationId xmlns:a16="http://schemas.microsoft.com/office/drawing/2014/main" id="{BA257D47-D91E-A34A-90A9-ABF114E30E89}"/>
              </a:ext>
            </a:extLst>
          </p:cNvPr>
          <p:cNvPicPr>
            <a:picLocks noChangeAspect="1"/>
          </p:cNvPicPr>
          <p:nvPr/>
        </p:nvPicPr>
        <p:blipFill>
          <a:blip r:embed="rId4"/>
          <a:stretch>
            <a:fillRect/>
          </a:stretch>
        </p:blipFill>
        <p:spPr>
          <a:xfrm>
            <a:off x="4433839" y="4628059"/>
            <a:ext cx="1752600" cy="292100"/>
          </a:xfrm>
          <a:prstGeom prst="rect">
            <a:avLst/>
          </a:prstGeom>
        </p:spPr>
      </p:pic>
      <p:pic>
        <p:nvPicPr>
          <p:cNvPr id="18" name="Image 17">
            <a:extLst>
              <a:ext uri="{FF2B5EF4-FFF2-40B4-BE49-F238E27FC236}">
                <a16:creationId xmlns:a16="http://schemas.microsoft.com/office/drawing/2014/main" id="{D9D00143-655C-2C49-BB4B-F33A7F4730A4}"/>
              </a:ext>
            </a:extLst>
          </p:cNvPr>
          <p:cNvPicPr>
            <a:picLocks noChangeAspect="1"/>
          </p:cNvPicPr>
          <p:nvPr/>
        </p:nvPicPr>
        <p:blipFill>
          <a:blip r:embed="rId5"/>
          <a:stretch>
            <a:fillRect/>
          </a:stretch>
        </p:blipFill>
        <p:spPr>
          <a:xfrm>
            <a:off x="573039" y="4245316"/>
            <a:ext cx="3860800" cy="660400"/>
          </a:xfrm>
          <a:prstGeom prst="rect">
            <a:avLst/>
          </a:prstGeom>
        </p:spPr>
      </p:pic>
      <p:sp>
        <p:nvSpPr>
          <p:cNvPr id="19" name="Rectangle 18">
            <a:extLst>
              <a:ext uri="{FF2B5EF4-FFF2-40B4-BE49-F238E27FC236}">
                <a16:creationId xmlns:a16="http://schemas.microsoft.com/office/drawing/2014/main" id="{06BB2663-89EE-E242-920F-77DC0C7BB343}"/>
              </a:ext>
            </a:extLst>
          </p:cNvPr>
          <p:cNvSpPr/>
          <p:nvPr/>
        </p:nvSpPr>
        <p:spPr>
          <a:xfrm>
            <a:off x="495299" y="970190"/>
            <a:ext cx="8773877" cy="584775"/>
          </a:xfrm>
          <a:prstGeom prst="rect">
            <a:avLst/>
          </a:prstGeom>
        </p:spPr>
        <p:txBody>
          <a:bodyPr wrap="none">
            <a:spAutoFit/>
          </a:bodyPr>
          <a:lstStyle/>
          <a:p>
            <a:r>
              <a:rPr lang="fr-FR" sz="3200" b="1" dirty="0"/>
              <a:t>Le PDG Pascal SORIOT (depuis 2012) et son salaire.</a:t>
            </a:r>
            <a:endParaRPr lang="fr-FR" sz="3200" dirty="0"/>
          </a:p>
        </p:txBody>
      </p:sp>
    </p:spTree>
    <p:extLst>
      <p:ext uri="{BB962C8B-B14F-4D97-AF65-F5344CB8AC3E}">
        <p14:creationId xmlns:p14="http://schemas.microsoft.com/office/powerpoint/2010/main" val="113989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strVal val="#ppt_w*0.70"/>
                                          </p:val>
                                        </p:tav>
                                        <p:tav tm="100000">
                                          <p:val>
                                            <p:strVal val="#ppt_w"/>
                                          </p:val>
                                        </p:tav>
                                      </p:tavLst>
                                    </p:anim>
                                    <p:anim calcmode="lin" valueType="num">
                                      <p:cBhvr>
                                        <p:cTn id="30" dur="1000" fill="hold"/>
                                        <p:tgtEl>
                                          <p:spTgt spid="18"/>
                                        </p:tgtEl>
                                        <p:attrNameLst>
                                          <p:attrName>ppt_h</p:attrName>
                                        </p:attrNameLst>
                                      </p:cBhvr>
                                      <p:tavLst>
                                        <p:tav tm="0">
                                          <p:val>
                                            <p:strVal val="#ppt_h"/>
                                          </p:val>
                                        </p:tav>
                                        <p:tav tm="100000">
                                          <p:val>
                                            <p:strVal val="#ppt_h"/>
                                          </p:val>
                                        </p:tav>
                                      </p:tavLst>
                                    </p:anim>
                                    <p:animEffect transition="in" filter="fade">
                                      <p:cBhvr>
                                        <p:cTn id="31" dur="1000"/>
                                        <p:tgtEl>
                                          <p:spTgt spid="18"/>
                                        </p:tgtEl>
                                      </p:cBhvr>
                                    </p:animEffect>
                                  </p:childTnLst>
                                </p:cTn>
                              </p:par>
                              <p:par>
                                <p:cTn id="32" presetID="55"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0.7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strVal val="#ppt_w*0.70"/>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inculpations de ASTRAZENECA</a:t>
            </a:r>
          </a:p>
        </p:txBody>
      </p:sp>
      <p:sp>
        <p:nvSpPr>
          <p:cNvPr id="15" name="Rectangle 14">
            <a:extLst>
              <a:ext uri="{FF2B5EF4-FFF2-40B4-BE49-F238E27FC236}">
                <a16:creationId xmlns:a16="http://schemas.microsoft.com/office/drawing/2014/main" id="{C58B9BE9-F65C-2542-A0E8-3AA7C2B9E8D9}"/>
              </a:ext>
            </a:extLst>
          </p:cNvPr>
          <p:cNvSpPr/>
          <p:nvPr/>
        </p:nvSpPr>
        <p:spPr>
          <a:xfrm>
            <a:off x="838200" y="1890543"/>
            <a:ext cx="9274627" cy="3724096"/>
          </a:xfrm>
          <a:prstGeom prst="rect">
            <a:avLst/>
          </a:prstGeom>
        </p:spPr>
        <p:txBody>
          <a:bodyPr wrap="square">
            <a:spAutoFit/>
          </a:bodyPr>
          <a:lstStyle/>
          <a:p>
            <a:r>
              <a:rPr lang="fr-CH" sz="2400" b="1" dirty="0" err="1">
                <a:highlight>
                  <a:srgbClr val="FFFF00"/>
                </a:highlight>
                <a:latin typeface="Helvetica Neue" panose="02000503000000020004" pitchFamily="2" charset="0"/>
              </a:rPr>
              <a:t>Astrazeneca</a:t>
            </a:r>
            <a:r>
              <a:rPr lang="fr-CH" sz="2400" b="1" dirty="0">
                <a:highlight>
                  <a:srgbClr val="FFFF00"/>
                </a:highlight>
                <a:latin typeface="Helvetica Neue" panose="02000503000000020004" pitchFamily="2" charset="0"/>
              </a:rPr>
              <a:t> a été inculpé 21 fois depuis 2000 pour des infractions pénales &amp; civiles et a payé plus de 1,1 milliard de $ d'amendes.</a:t>
            </a:r>
          </a:p>
          <a:p>
            <a:endParaRPr lang="fr-CH" sz="2000" dirty="0">
              <a:latin typeface="Helvetica Neue" panose="02000503000000020004" pitchFamily="2" charset="0"/>
            </a:endParaRPr>
          </a:p>
          <a:p>
            <a:r>
              <a:rPr lang="fr-CH" sz="2400" b="1" dirty="0">
                <a:latin typeface="Helvetica Neue" panose="02000503000000020004" pitchFamily="2" charset="0"/>
              </a:rPr>
              <a:t>Les principales infractions :</a:t>
            </a:r>
          </a:p>
          <a:p>
            <a:pPr marL="342900" indent="-342900">
              <a:buFont typeface="Wingdings" pitchFamily="2" charset="2"/>
              <a:buChar char="§"/>
            </a:pPr>
            <a:r>
              <a:rPr lang="fr-CH" sz="2400" dirty="0">
                <a:latin typeface="Helvetica Neue" panose="02000503000000020004" pitchFamily="2" charset="0"/>
              </a:rPr>
              <a:t>Commercialisation non approuvée de produits</a:t>
            </a:r>
          </a:p>
          <a:p>
            <a:pPr marL="342900" indent="-342900">
              <a:buFont typeface="Wingdings" pitchFamily="2" charset="2"/>
              <a:buChar char="§"/>
            </a:pPr>
            <a:r>
              <a:rPr lang="fr-CH" sz="2400" dirty="0">
                <a:latin typeface="Helvetica Neue" panose="02000503000000020004" pitchFamily="2" charset="0"/>
              </a:rPr>
              <a:t>Pots de vin / corruption</a:t>
            </a:r>
          </a:p>
          <a:p>
            <a:pPr marL="342900" indent="-342900">
              <a:buFont typeface="Wingdings" pitchFamily="2" charset="2"/>
              <a:buChar char="§"/>
            </a:pPr>
            <a:r>
              <a:rPr lang="fr-CH" sz="2400" dirty="0">
                <a:latin typeface="Helvetica Neue" panose="02000503000000020004" pitchFamily="2" charset="0"/>
              </a:rPr>
              <a:t>Fausses déclarations</a:t>
            </a:r>
          </a:p>
          <a:p>
            <a:pPr marL="342900" indent="-342900">
              <a:buFont typeface="Wingdings" pitchFamily="2" charset="2"/>
              <a:buChar char="§"/>
            </a:pPr>
            <a:r>
              <a:rPr lang="fr-CH" sz="2400" dirty="0">
                <a:latin typeface="Helvetica Neue" panose="02000503000000020004" pitchFamily="2" charset="0"/>
              </a:rPr>
              <a:t>Violations de sécurité</a:t>
            </a:r>
          </a:p>
          <a:p>
            <a:pPr marL="342900" indent="-342900">
              <a:buFont typeface="Wingdings" pitchFamily="2" charset="2"/>
              <a:buChar char="§"/>
            </a:pPr>
            <a:r>
              <a:rPr lang="fr-CH" sz="2400" dirty="0">
                <a:latin typeface="Helvetica Neue" panose="02000503000000020004" pitchFamily="2" charset="0"/>
              </a:rPr>
              <a:t>Discriminations sur l’emploi</a:t>
            </a:r>
          </a:p>
        </p:txBody>
      </p:sp>
    </p:spTree>
    <p:extLst>
      <p:ext uri="{BB962C8B-B14F-4D97-AF65-F5344CB8AC3E}">
        <p14:creationId xmlns:p14="http://schemas.microsoft.com/office/powerpoint/2010/main" val="215468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p:cTn id="13" dur="1000" fill="hold"/>
                                        <p:tgtEl>
                                          <p:spTgt spid="15">
                                            <p:txEl>
                                              <p:pRg st="2" end="2"/>
                                            </p:txEl>
                                          </p:spTgt>
                                        </p:tgtEl>
                                        <p:attrNameLst>
                                          <p:attrName>ppt_w</p:attrName>
                                        </p:attrNameLst>
                                      </p:cBhvr>
                                      <p:tavLst>
                                        <p:tav tm="0">
                                          <p:val>
                                            <p:strVal val="#ppt_w*0.70"/>
                                          </p:val>
                                        </p:tav>
                                        <p:tav tm="100000">
                                          <p:val>
                                            <p:strVal val="#ppt_w"/>
                                          </p:val>
                                        </p:tav>
                                      </p:tavLst>
                                    </p:anim>
                                    <p:anim calcmode="lin" valueType="num">
                                      <p:cBhvr>
                                        <p:cTn id="14" dur="1000" fill="hold"/>
                                        <p:tgtEl>
                                          <p:spTgt spid="15">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15">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 calcmode="lin" valueType="num">
                                      <p:cBhvr>
                                        <p:cTn id="18" dur="1000" fill="hold"/>
                                        <p:tgtEl>
                                          <p:spTgt spid="15">
                                            <p:txEl>
                                              <p:pRg st="3" end="3"/>
                                            </p:txEl>
                                          </p:spTgt>
                                        </p:tgtEl>
                                        <p:attrNameLst>
                                          <p:attrName>ppt_w</p:attrName>
                                        </p:attrNameLst>
                                      </p:cBhvr>
                                      <p:tavLst>
                                        <p:tav tm="0">
                                          <p:val>
                                            <p:strVal val="#ppt_w*0.70"/>
                                          </p:val>
                                        </p:tav>
                                        <p:tav tm="100000">
                                          <p:val>
                                            <p:strVal val="#ppt_w"/>
                                          </p:val>
                                        </p:tav>
                                      </p:tavLst>
                                    </p:anim>
                                    <p:anim calcmode="lin" valueType="num">
                                      <p:cBhvr>
                                        <p:cTn id="19" dur="1000" fill="hold"/>
                                        <p:tgtEl>
                                          <p:spTgt spid="15">
                                            <p:txEl>
                                              <p:pRg st="3" end="3"/>
                                            </p:txEl>
                                          </p:spTgt>
                                        </p:tgtEl>
                                        <p:attrNameLst>
                                          <p:attrName>ppt_h</p:attrName>
                                        </p:attrNameLst>
                                      </p:cBhvr>
                                      <p:tavLst>
                                        <p:tav tm="0">
                                          <p:val>
                                            <p:strVal val="#ppt_h"/>
                                          </p:val>
                                        </p:tav>
                                        <p:tav tm="100000">
                                          <p:val>
                                            <p:strVal val="#ppt_h"/>
                                          </p:val>
                                        </p:tav>
                                      </p:tavLst>
                                    </p:anim>
                                    <p:animEffect transition="in" filter="fade">
                                      <p:cBhvr>
                                        <p:cTn id="20" dur="1000"/>
                                        <p:tgtEl>
                                          <p:spTgt spid="15">
                                            <p:txEl>
                                              <p:pRg st="3" end="3"/>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 calcmode="lin" valueType="num">
                                      <p:cBhvr>
                                        <p:cTn id="23" dur="1000" fill="hold"/>
                                        <p:tgtEl>
                                          <p:spTgt spid="15">
                                            <p:txEl>
                                              <p:pRg st="4" end="4"/>
                                            </p:txEl>
                                          </p:spTgt>
                                        </p:tgtEl>
                                        <p:attrNameLst>
                                          <p:attrName>ppt_w</p:attrName>
                                        </p:attrNameLst>
                                      </p:cBhvr>
                                      <p:tavLst>
                                        <p:tav tm="0">
                                          <p:val>
                                            <p:strVal val="#ppt_w*0.70"/>
                                          </p:val>
                                        </p:tav>
                                        <p:tav tm="100000">
                                          <p:val>
                                            <p:strVal val="#ppt_w"/>
                                          </p:val>
                                        </p:tav>
                                      </p:tavLst>
                                    </p:anim>
                                    <p:anim calcmode="lin" valueType="num">
                                      <p:cBhvr>
                                        <p:cTn id="24" dur="1000" fill="hold"/>
                                        <p:tgtEl>
                                          <p:spTgt spid="15">
                                            <p:txEl>
                                              <p:pRg st="4" end="4"/>
                                            </p:txEl>
                                          </p:spTgt>
                                        </p:tgtEl>
                                        <p:attrNameLst>
                                          <p:attrName>ppt_h</p:attrName>
                                        </p:attrNameLst>
                                      </p:cBhvr>
                                      <p:tavLst>
                                        <p:tav tm="0">
                                          <p:val>
                                            <p:strVal val="#ppt_h"/>
                                          </p:val>
                                        </p:tav>
                                        <p:tav tm="100000">
                                          <p:val>
                                            <p:strVal val="#ppt_h"/>
                                          </p:val>
                                        </p:tav>
                                      </p:tavLst>
                                    </p:anim>
                                    <p:animEffect transition="in" filter="fade">
                                      <p:cBhvr>
                                        <p:cTn id="25" dur="1000"/>
                                        <p:tgtEl>
                                          <p:spTgt spid="15">
                                            <p:txEl>
                                              <p:pRg st="4" end="4"/>
                                            </p:txEl>
                                          </p:spTgt>
                                        </p:tgtEl>
                                      </p:cBhvr>
                                    </p:animEffect>
                                  </p:childTnLst>
                                </p:cTn>
                              </p:par>
                              <p:par>
                                <p:cTn id="26" presetID="55" presetClass="entr" presetSubtype="0" fill="hold" nodeType="with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 calcmode="lin" valueType="num">
                                      <p:cBhvr>
                                        <p:cTn id="28" dur="1000" fill="hold"/>
                                        <p:tgtEl>
                                          <p:spTgt spid="15">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5">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5">
                                            <p:txEl>
                                              <p:pRg st="5" end="5"/>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5">
                                            <p:txEl>
                                              <p:pRg st="6" end="6"/>
                                            </p:txEl>
                                          </p:spTgt>
                                        </p:tgtEl>
                                        <p:attrNameLst>
                                          <p:attrName>style.visibility</p:attrName>
                                        </p:attrNameLst>
                                      </p:cBhvr>
                                      <p:to>
                                        <p:strVal val="visible"/>
                                      </p:to>
                                    </p:set>
                                    <p:anim calcmode="lin" valueType="num">
                                      <p:cBhvr>
                                        <p:cTn id="33" dur="1000" fill="hold"/>
                                        <p:tgtEl>
                                          <p:spTgt spid="15">
                                            <p:txEl>
                                              <p:pRg st="6" end="6"/>
                                            </p:txEl>
                                          </p:spTgt>
                                        </p:tgtEl>
                                        <p:attrNameLst>
                                          <p:attrName>ppt_w</p:attrName>
                                        </p:attrNameLst>
                                      </p:cBhvr>
                                      <p:tavLst>
                                        <p:tav tm="0">
                                          <p:val>
                                            <p:strVal val="#ppt_w*0.70"/>
                                          </p:val>
                                        </p:tav>
                                        <p:tav tm="100000">
                                          <p:val>
                                            <p:strVal val="#ppt_w"/>
                                          </p:val>
                                        </p:tav>
                                      </p:tavLst>
                                    </p:anim>
                                    <p:anim calcmode="lin" valueType="num">
                                      <p:cBhvr>
                                        <p:cTn id="34" dur="1000" fill="hold"/>
                                        <p:tgtEl>
                                          <p:spTgt spid="15">
                                            <p:txEl>
                                              <p:pRg st="6" end="6"/>
                                            </p:txEl>
                                          </p:spTgt>
                                        </p:tgtEl>
                                        <p:attrNameLst>
                                          <p:attrName>ppt_h</p:attrName>
                                        </p:attrNameLst>
                                      </p:cBhvr>
                                      <p:tavLst>
                                        <p:tav tm="0">
                                          <p:val>
                                            <p:strVal val="#ppt_h"/>
                                          </p:val>
                                        </p:tav>
                                        <p:tav tm="100000">
                                          <p:val>
                                            <p:strVal val="#ppt_h"/>
                                          </p:val>
                                        </p:tav>
                                      </p:tavLst>
                                    </p:anim>
                                    <p:animEffect transition="in" filter="fade">
                                      <p:cBhvr>
                                        <p:cTn id="35" dur="1000"/>
                                        <p:tgtEl>
                                          <p:spTgt spid="15">
                                            <p:txEl>
                                              <p:pRg st="6" end="6"/>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15">
                                            <p:txEl>
                                              <p:pRg st="7" end="7"/>
                                            </p:txEl>
                                          </p:spTgt>
                                        </p:tgtEl>
                                        <p:attrNameLst>
                                          <p:attrName>style.visibility</p:attrName>
                                        </p:attrNameLst>
                                      </p:cBhvr>
                                      <p:to>
                                        <p:strVal val="visible"/>
                                      </p:to>
                                    </p:set>
                                    <p:anim calcmode="lin" valueType="num">
                                      <p:cBhvr>
                                        <p:cTn id="38" dur="1000" fill="hold"/>
                                        <p:tgtEl>
                                          <p:spTgt spid="15">
                                            <p:txEl>
                                              <p:pRg st="7" end="7"/>
                                            </p:txEl>
                                          </p:spTgt>
                                        </p:tgtEl>
                                        <p:attrNameLst>
                                          <p:attrName>ppt_w</p:attrName>
                                        </p:attrNameLst>
                                      </p:cBhvr>
                                      <p:tavLst>
                                        <p:tav tm="0">
                                          <p:val>
                                            <p:strVal val="#ppt_w*0.70"/>
                                          </p:val>
                                        </p:tav>
                                        <p:tav tm="100000">
                                          <p:val>
                                            <p:strVal val="#ppt_w"/>
                                          </p:val>
                                        </p:tav>
                                      </p:tavLst>
                                    </p:anim>
                                    <p:anim calcmode="lin" valueType="num">
                                      <p:cBhvr>
                                        <p:cTn id="39" dur="1000" fill="hold"/>
                                        <p:tgtEl>
                                          <p:spTgt spid="15">
                                            <p:txEl>
                                              <p:pRg st="7" end="7"/>
                                            </p:txEl>
                                          </p:spTgt>
                                        </p:tgtEl>
                                        <p:attrNameLst>
                                          <p:attrName>ppt_h</p:attrName>
                                        </p:attrNameLst>
                                      </p:cBhvr>
                                      <p:tavLst>
                                        <p:tav tm="0">
                                          <p:val>
                                            <p:strVal val="#ppt_h"/>
                                          </p:val>
                                        </p:tav>
                                        <p:tav tm="100000">
                                          <p:val>
                                            <p:strVal val="#ppt_h"/>
                                          </p:val>
                                        </p:tav>
                                      </p:tavLst>
                                    </p:anim>
                                    <p:animEffect transition="in" filter="fade">
                                      <p:cBhvr>
                                        <p:cTn id="40" dur="10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inculpations de </a:t>
            </a:r>
            <a:br>
              <a:rPr lang="fr-FR" b="1" dirty="0">
                <a:latin typeface="+mn-lt"/>
              </a:rPr>
            </a:br>
            <a:r>
              <a:rPr lang="fr-FR" b="1" dirty="0">
                <a:latin typeface="+mn-lt"/>
              </a:rPr>
              <a:t>ASTRAZENECA</a:t>
            </a:r>
          </a:p>
        </p:txBody>
      </p:sp>
      <p:pic>
        <p:nvPicPr>
          <p:cNvPr id="5" name="Image 4">
            <a:extLst>
              <a:ext uri="{FF2B5EF4-FFF2-40B4-BE49-F238E27FC236}">
                <a16:creationId xmlns:a16="http://schemas.microsoft.com/office/drawing/2014/main" id="{337C2BF8-FCCA-6041-92B8-D4F5B324199D}"/>
              </a:ext>
            </a:extLst>
          </p:cNvPr>
          <p:cNvPicPr>
            <a:picLocks noChangeAspect="1"/>
          </p:cNvPicPr>
          <p:nvPr/>
        </p:nvPicPr>
        <p:blipFill>
          <a:blip r:embed="rId2"/>
          <a:stretch>
            <a:fillRect/>
          </a:stretch>
        </p:blipFill>
        <p:spPr>
          <a:xfrm>
            <a:off x="838200" y="1821686"/>
            <a:ext cx="2406805" cy="1031488"/>
          </a:xfrm>
          <a:prstGeom prst="rect">
            <a:avLst/>
          </a:prstGeom>
        </p:spPr>
      </p:pic>
      <p:pic>
        <p:nvPicPr>
          <p:cNvPr id="7" name="Image 6">
            <a:extLst>
              <a:ext uri="{FF2B5EF4-FFF2-40B4-BE49-F238E27FC236}">
                <a16:creationId xmlns:a16="http://schemas.microsoft.com/office/drawing/2014/main" id="{562D479B-5896-7040-B924-41DA3BF77451}"/>
              </a:ext>
            </a:extLst>
          </p:cNvPr>
          <p:cNvPicPr>
            <a:picLocks noChangeAspect="1"/>
          </p:cNvPicPr>
          <p:nvPr/>
        </p:nvPicPr>
        <p:blipFill>
          <a:blip r:embed="rId3"/>
          <a:stretch>
            <a:fillRect/>
          </a:stretch>
        </p:blipFill>
        <p:spPr>
          <a:xfrm>
            <a:off x="3511772" y="1792122"/>
            <a:ext cx="1079095" cy="1031488"/>
          </a:xfrm>
          <a:prstGeom prst="rect">
            <a:avLst/>
          </a:prstGeom>
        </p:spPr>
      </p:pic>
      <p:pic>
        <p:nvPicPr>
          <p:cNvPr id="9" name="Image 8">
            <a:extLst>
              <a:ext uri="{FF2B5EF4-FFF2-40B4-BE49-F238E27FC236}">
                <a16:creationId xmlns:a16="http://schemas.microsoft.com/office/drawing/2014/main" id="{D178FB67-1D04-2241-8932-653CC266FBF8}"/>
              </a:ext>
            </a:extLst>
          </p:cNvPr>
          <p:cNvPicPr>
            <a:picLocks noChangeAspect="1"/>
          </p:cNvPicPr>
          <p:nvPr/>
        </p:nvPicPr>
        <p:blipFill>
          <a:blip r:embed="rId4"/>
          <a:stretch>
            <a:fillRect/>
          </a:stretch>
        </p:blipFill>
        <p:spPr>
          <a:xfrm>
            <a:off x="154983" y="3634230"/>
            <a:ext cx="11603064" cy="3223770"/>
          </a:xfrm>
          <a:prstGeom prst="rect">
            <a:avLst/>
          </a:prstGeom>
        </p:spPr>
      </p:pic>
      <p:pic>
        <p:nvPicPr>
          <p:cNvPr id="10" name="Image 9">
            <a:extLst>
              <a:ext uri="{FF2B5EF4-FFF2-40B4-BE49-F238E27FC236}">
                <a16:creationId xmlns:a16="http://schemas.microsoft.com/office/drawing/2014/main" id="{5DF3924C-EFE7-884B-ACD2-C5C01084C973}"/>
              </a:ext>
            </a:extLst>
          </p:cNvPr>
          <p:cNvPicPr>
            <a:picLocks noChangeAspect="1"/>
          </p:cNvPicPr>
          <p:nvPr/>
        </p:nvPicPr>
        <p:blipFill>
          <a:blip r:embed="rId5"/>
          <a:stretch>
            <a:fillRect/>
          </a:stretch>
        </p:blipFill>
        <p:spPr>
          <a:xfrm>
            <a:off x="6347594" y="511168"/>
            <a:ext cx="5410453" cy="2917832"/>
          </a:xfrm>
          <a:prstGeom prst="rect">
            <a:avLst/>
          </a:prstGeom>
        </p:spPr>
      </p:pic>
      <mc:AlternateContent xmlns:mc="http://schemas.openxmlformats.org/markup-compatibility/2006" xmlns:p14="http://schemas.microsoft.com/office/powerpoint/2010/main">
        <mc:Choice Requires="p14">
          <p:contentPart p14:bwMode="auto" r:id="rId6">
            <p14:nvContentPartPr>
              <p14:cNvPr id="13" name="Encre 12">
                <a:extLst>
                  <a:ext uri="{FF2B5EF4-FFF2-40B4-BE49-F238E27FC236}">
                    <a16:creationId xmlns:a16="http://schemas.microsoft.com/office/drawing/2014/main" id="{4BC135E0-11D5-5C40-8FD9-549FBFCFC16A}"/>
                  </a:ext>
                </a:extLst>
              </p14:cNvPr>
              <p14:cNvContentPartPr/>
              <p14:nvPr/>
            </p14:nvContentPartPr>
            <p14:xfrm>
              <a:off x="8755804" y="3020546"/>
              <a:ext cx="393840" cy="478080"/>
            </p14:xfrm>
          </p:contentPart>
        </mc:Choice>
        <mc:Fallback xmlns="">
          <p:pic>
            <p:nvPicPr>
              <p:cNvPr id="13" name="Encre 12">
                <a:extLst>
                  <a:ext uri="{FF2B5EF4-FFF2-40B4-BE49-F238E27FC236}">
                    <a16:creationId xmlns:a16="http://schemas.microsoft.com/office/drawing/2014/main" id="{4BC135E0-11D5-5C40-8FD9-549FBFCFC16A}"/>
                  </a:ext>
                </a:extLst>
              </p:cNvPr>
              <p:cNvPicPr/>
              <p:nvPr/>
            </p:nvPicPr>
            <p:blipFill>
              <a:blip r:embed="rId7"/>
              <a:stretch>
                <a:fillRect/>
              </a:stretch>
            </p:blipFill>
            <p:spPr>
              <a:xfrm>
                <a:off x="8701804" y="2912546"/>
                <a:ext cx="501480" cy="693720"/>
              </a:xfrm>
              <a:prstGeom prst="rect">
                <a:avLst/>
              </a:prstGeom>
            </p:spPr>
          </p:pic>
        </mc:Fallback>
      </mc:AlternateContent>
    </p:spTree>
    <p:extLst>
      <p:ext uri="{BB962C8B-B14F-4D97-AF65-F5344CB8AC3E}">
        <p14:creationId xmlns:p14="http://schemas.microsoft.com/office/powerpoint/2010/main" val="178905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5"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2D0CEE4B-A6BF-5C4D-913F-BE3F459CDA57}"/>
              </a:ext>
            </a:extLst>
          </p:cNvPr>
          <p:cNvSpPr>
            <a:spLocks noGrp="1"/>
          </p:cNvSpPr>
          <p:nvPr>
            <p:ph type="title"/>
          </p:nvPr>
        </p:nvSpPr>
        <p:spPr>
          <a:xfrm>
            <a:off x="838201" y="365125"/>
            <a:ext cx="10057108" cy="1111776"/>
          </a:xfrm>
        </p:spPr>
        <p:txBody>
          <a:bodyPr>
            <a:normAutofit fontScale="90000"/>
          </a:bodyPr>
          <a:lstStyle/>
          <a:p>
            <a:r>
              <a:rPr lang="fr-FR" b="1" dirty="0">
                <a:latin typeface="+mn-lt"/>
              </a:rPr>
              <a:t>Le détail des inculpations de ASTRAZENECA </a:t>
            </a:r>
          </a:p>
        </p:txBody>
      </p:sp>
      <p:sp>
        <p:nvSpPr>
          <p:cNvPr id="12" name="Rectangle 11">
            <a:extLst>
              <a:ext uri="{FF2B5EF4-FFF2-40B4-BE49-F238E27FC236}">
                <a16:creationId xmlns:a16="http://schemas.microsoft.com/office/drawing/2014/main" id="{1C849071-684E-014C-BF1F-D4FB348601EA}"/>
              </a:ext>
            </a:extLst>
          </p:cNvPr>
          <p:cNvSpPr/>
          <p:nvPr/>
        </p:nvSpPr>
        <p:spPr>
          <a:xfrm>
            <a:off x="732992" y="2409540"/>
            <a:ext cx="10766750" cy="1938992"/>
          </a:xfrm>
          <a:prstGeom prst="rect">
            <a:avLst/>
          </a:prstGeom>
        </p:spPr>
        <p:txBody>
          <a:bodyPr wrap="square">
            <a:spAutoFit/>
          </a:bodyPr>
          <a:lstStyle/>
          <a:p>
            <a:pPr fontAlgn="base"/>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AstraZeneca</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va payer 5,52 millions de dollars pour résoudre l'affaire de corruption transnationale SEC</a:t>
            </a:r>
          </a:p>
          <a:p>
            <a:pPr fontAlgn="base"/>
            <a:r>
              <a:rPr lang="fr-CH" sz="2000" dirty="0">
                <a:latin typeface="Helvetica Neue" panose="02000503000000020004" pitchFamily="2" charset="0"/>
                <a:ea typeface="Helvetica Neue" panose="02000503000000020004" pitchFamily="2" charset="0"/>
                <a:cs typeface="Helvetica Neue" panose="02000503000000020004" pitchFamily="2" charset="0"/>
              </a:rPr>
              <a:t>(Reuters) – Les régulateurs américains ont déclaré mardi qu'</a:t>
            </a:r>
            <a:r>
              <a:rPr lang="fr-CH" sz="2000" dirty="0" err="1">
                <a:latin typeface="Helvetica Neue" panose="02000503000000020004" pitchFamily="2" charset="0"/>
                <a:ea typeface="Helvetica Neue" panose="02000503000000020004" pitchFamily="2" charset="0"/>
                <a:cs typeface="Helvetica Neue" panose="02000503000000020004" pitchFamily="2" charset="0"/>
              </a:rPr>
              <a:t>AstraZeneca</a:t>
            </a:r>
            <a:r>
              <a:rPr lang="fr-CH" sz="2000" dirty="0">
                <a:latin typeface="Helvetica Neue" panose="02000503000000020004" pitchFamily="2" charset="0"/>
                <a:ea typeface="Helvetica Neue" panose="02000503000000020004" pitchFamily="2" charset="0"/>
                <a:cs typeface="Helvetica Neue" panose="02000503000000020004" pitchFamily="2" charset="0"/>
              </a:rPr>
              <a:t> Plc paierait 5,52 millions de dollars pour résoudre une enquête de corruption transnationale sur les paiements inappropriés de son personnel de vente et de marketing aux responsables de la santé employés par l'État en Chine et en Russie.</a:t>
            </a:r>
            <a:endParaRPr lang="fr-CH" sz="2000" b="0" i="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4" name="Image 13">
            <a:extLst>
              <a:ext uri="{FF2B5EF4-FFF2-40B4-BE49-F238E27FC236}">
                <a16:creationId xmlns:a16="http://schemas.microsoft.com/office/drawing/2014/main" id="{124B281A-66B9-3244-B779-CC623669E415}"/>
              </a:ext>
            </a:extLst>
          </p:cNvPr>
          <p:cNvPicPr>
            <a:picLocks noChangeAspect="1"/>
          </p:cNvPicPr>
          <p:nvPr/>
        </p:nvPicPr>
        <p:blipFill>
          <a:blip r:embed="rId2"/>
          <a:stretch>
            <a:fillRect/>
          </a:stretch>
        </p:blipFill>
        <p:spPr>
          <a:xfrm>
            <a:off x="3238501" y="1930595"/>
            <a:ext cx="1041400" cy="292100"/>
          </a:xfrm>
          <a:prstGeom prst="rect">
            <a:avLst/>
          </a:prstGeom>
        </p:spPr>
      </p:pic>
      <p:pic>
        <p:nvPicPr>
          <p:cNvPr id="15" name="Image 14">
            <a:extLst>
              <a:ext uri="{FF2B5EF4-FFF2-40B4-BE49-F238E27FC236}">
                <a16:creationId xmlns:a16="http://schemas.microsoft.com/office/drawing/2014/main" id="{6403665D-54D0-504F-88EC-3BE204120A8C}"/>
              </a:ext>
            </a:extLst>
          </p:cNvPr>
          <p:cNvPicPr>
            <a:picLocks noChangeAspect="1"/>
          </p:cNvPicPr>
          <p:nvPr/>
        </p:nvPicPr>
        <p:blipFill>
          <a:blip r:embed="rId3"/>
          <a:stretch>
            <a:fillRect/>
          </a:stretch>
        </p:blipFill>
        <p:spPr>
          <a:xfrm>
            <a:off x="838201" y="1622858"/>
            <a:ext cx="2400300" cy="762000"/>
          </a:xfrm>
          <a:prstGeom prst="rect">
            <a:avLst/>
          </a:prstGeom>
        </p:spPr>
      </p:pic>
      <p:sp>
        <p:nvSpPr>
          <p:cNvPr id="16" name="Rectangle 15">
            <a:extLst>
              <a:ext uri="{FF2B5EF4-FFF2-40B4-BE49-F238E27FC236}">
                <a16:creationId xmlns:a16="http://schemas.microsoft.com/office/drawing/2014/main" id="{C4E1C606-05A4-074D-9B0C-BC48E5DE6D22}"/>
              </a:ext>
            </a:extLst>
          </p:cNvPr>
          <p:cNvSpPr/>
          <p:nvPr/>
        </p:nvSpPr>
        <p:spPr>
          <a:xfrm>
            <a:off x="838201" y="5414390"/>
            <a:ext cx="11177937" cy="1631216"/>
          </a:xfrm>
          <a:prstGeom prst="rect">
            <a:avLst/>
          </a:prstGeom>
        </p:spPr>
        <p:txBody>
          <a:bodyPr wrap="square">
            <a:spAutoFit/>
          </a:bodyPr>
          <a:lstStyle/>
          <a:p>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AstraZeneca</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écope d'une amende de 520 millions d'euros aux Etats-Unis</a:t>
            </a:r>
          </a:p>
          <a:p>
            <a:r>
              <a:rPr lang="fr-CH" sz="2000" dirty="0">
                <a:latin typeface="Helvetica Neue" panose="02000503000000020004" pitchFamily="2" charset="0"/>
                <a:ea typeface="Helvetica Neue" panose="02000503000000020004" pitchFamily="2" charset="0"/>
                <a:cs typeface="Helvetica Neue" panose="02000503000000020004" pitchFamily="2" charset="0"/>
              </a:rPr>
              <a:t>le groupe pharmaceutique britannique </a:t>
            </a:r>
            <a:r>
              <a:rPr lang="fr-CH" sz="2000" dirty="0" err="1">
                <a:latin typeface="Helvetica Neue" panose="02000503000000020004" pitchFamily="2" charset="0"/>
                <a:ea typeface="Helvetica Neue" panose="02000503000000020004" pitchFamily="2" charset="0"/>
                <a:cs typeface="Helvetica Neue" panose="02000503000000020004" pitchFamily="2" charset="0"/>
              </a:rPr>
              <a:t>Astrazeneca</a:t>
            </a:r>
            <a:r>
              <a:rPr lang="fr-CH" sz="2000" dirty="0">
                <a:latin typeface="Helvetica Neue" panose="02000503000000020004" pitchFamily="2" charset="0"/>
                <a:ea typeface="Helvetica Neue" panose="02000503000000020004" pitchFamily="2" charset="0"/>
                <a:cs typeface="Helvetica Neue" panose="02000503000000020004" pitchFamily="2" charset="0"/>
              </a:rPr>
              <a:t> avait accepté de verser 520 millions de dollars (394 millions d'euros) d'amende pour solder des accusations selon lesquelles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il avait recommandé un usage non autorisé du neuroleptique </a:t>
            </a:r>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Seroquel</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br>
              <a:rPr lang="fr-CH" sz="2000" dirty="0">
                <a:latin typeface="Helvetica Neue" panose="02000503000000020004" pitchFamily="2" charset="0"/>
                <a:ea typeface="Helvetica Neue" panose="02000503000000020004" pitchFamily="2" charset="0"/>
                <a:cs typeface="Helvetica Neue" panose="02000503000000020004" pitchFamily="2" charset="0"/>
              </a:rPr>
            </a:br>
            <a:endParaRPr lang="fr-CH" sz="2000" b="0" i="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Image 16">
            <a:extLst>
              <a:ext uri="{FF2B5EF4-FFF2-40B4-BE49-F238E27FC236}">
                <a16:creationId xmlns:a16="http://schemas.microsoft.com/office/drawing/2014/main" id="{43074B95-2BED-DD49-AB99-950C684136B5}"/>
              </a:ext>
            </a:extLst>
          </p:cNvPr>
          <p:cNvPicPr>
            <a:picLocks noChangeAspect="1"/>
          </p:cNvPicPr>
          <p:nvPr/>
        </p:nvPicPr>
        <p:blipFill>
          <a:blip r:embed="rId4"/>
          <a:stretch>
            <a:fillRect/>
          </a:stretch>
        </p:blipFill>
        <p:spPr>
          <a:xfrm>
            <a:off x="3665345" y="5154171"/>
            <a:ext cx="1828800" cy="254000"/>
          </a:xfrm>
          <a:prstGeom prst="rect">
            <a:avLst/>
          </a:prstGeom>
        </p:spPr>
      </p:pic>
      <p:pic>
        <p:nvPicPr>
          <p:cNvPr id="18" name="Image 17">
            <a:extLst>
              <a:ext uri="{FF2B5EF4-FFF2-40B4-BE49-F238E27FC236}">
                <a16:creationId xmlns:a16="http://schemas.microsoft.com/office/drawing/2014/main" id="{2A67334D-161E-C549-A2E7-1E840F9735A5}"/>
              </a:ext>
            </a:extLst>
          </p:cNvPr>
          <p:cNvPicPr>
            <a:picLocks noChangeAspect="1"/>
          </p:cNvPicPr>
          <p:nvPr/>
        </p:nvPicPr>
        <p:blipFill>
          <a:blip r:embed="rId5"/>
          <a:stretch>
            <a:fillRect/>
          </a:stretch>
        </p:blipFill>
        <p:spPr>
          <a:xfrm>
            <a:off x="691069" y="4681430"/>
            <a:ext cx="2974276" cy="807711"/>
          </a:xfrm>
          <a:prstGeom prst="rect">
            <a:avLst/>
          </a:prstGeom>
        </p:spPr>
      </p:pic>
    </p:spTree>
    <p:extLst>
      <p:ext uri="{BB962C8B-B14F-4D97-AF65-F5344CB8AC3E}">
        <p14:creationId xmlns:p14="http://schemas.microsoft.com/office/powerpoint/2010/main" val="17001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par>
                                <p:cTn id="9" presetID="1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ppt_x</p:attrName>
                                        </p:attrNameLst>
                                      </p:cBhvr>
                                      <p:tavLst>
                                        <p:tav tm="0">
                                          <p:val>
                                            <p:strVal val="#ppt_x-#ppt_w*1.125000"/>
                                          </p:val>
                                        </p:tav>
                                        <p:tav tm="100000">
                                          <p:val>
                                            <p:strVal val="#ppt_x"/>
                                          </p:val>
                                        </p:tav>
                                      </p:tavLst>
                                    </p:anim>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555171" y="363145"/>
            <a:ext cx="10515600" cy="1325563"/>
          </a:xfrm>
        </p:spPr>
        <p:txBody>
          <a:bodyPr>
            <a:normAutofit/>
          </a:bodyPr>
          <a:lstStyle/>
          <a:p>
            <a:r>
              <a:rPr lang="fr-FR" b="1" dirty="0">
                <a:latin typeface="+mn-lt"/>
              </a:rPr>
              <a:t>4) JOHNSON &amp; JOHNSON</a:t>
            </a:r>
            <a:br>
              <a:rPr lang="fr-FR" b="1" dirty="0">
                <a:latin typeface="+mn-lt"/>
              </a:rPr>
            </a:br>
            <a:r>
              <a:rPr lang="fr-FR" b="1" dirty="0">
                <a:latin typeface="+mn-lt"/>
              </a:rPr>
              <a:t>s’enrichit de </a:t>
            </a:r>
            <a:r>
              <a:rPr lang="fr-FR" b="1" dirty="0">
                <a:highlight>
                  <a:srgbClr val="FFFF00"/>
                </a:highlight>
                <a:latin typeface="+mn-lt"/>
              </a:rPr>
              <a:t>8,1 milliards de 💲</a:t>
            </a:r>
            <a:r>
              <a:rPr lang="fr-FR" b="1" dirty="0">
                <a:latin typeface="+mn-lt"/>
              </a:rPr>
              <a:t> en 2021</a:t>
            </a:r>
          </a:p>
        </p:txBody>
      </p:sp>
      <p:pic>
        <p:nvPicPr>
          <p:cNvPr id="4" name="Image 3">
            <a:extLst>
              <a:ext uri="{FF2B5EF4-FFF2-40B4-BE49-F238E27FC236}">
                <a16:creationId xmlns:a16="http://schemas.microsoft.com/office/drawing/2014/main" id="{CEF60C7F-D194-E148-81A8-70996923503E}"/>
              </a:ext>
            </a:extLst>
          </p:cNvPr>
          <p:cNvPicPr>
            <a:picLocks noChangeAspect="1"/>
          </p:cNvPicPr>
          <p:nvPr/>
        </p:nvPicPr>
        <p:blipFill>
          <a:blip r:embed="rId2"/>
          <a:stretch>
            <a:fillRect/>
          </a:stretch>
        </p:blipFill>
        <p:spPr>
          <a:xfrm>
            <a:off x="707571" y="2537075"/>
            <a:ext cx="8343900" cy="28702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Encre 4">
                <a:extLst>
                  <a:ext uri="{FF2B5EF4-FFF2-40B4-BE49-F238E27FC236}">
                    <a16:creationId xmlns:a16="http://schemas.microsoft.com/office/drawing/2014/main" id="{E3724D96-63B4-D846-B19F-A42879217B98}"/>
                  </a:ext>
                </a:extLst>
              </p14:cNvPr>
              <p14:cNvContentPartPr/>
              <p14:nvPr/>
            </p14:nvContentPartPr>
            <p14:xfrm>
              <a:off x="6310946" y="4838889"/>
              <a:ext cx="857160" cy="676800"/>
            </p14:xfrm>
          </p:contentPart>
        </mc:Choice>
        <mc:Fallback xmlns="">
          <p:pic>
            <p:nvPicPr>
              <p:cNvPr id="5" name="Encre 4">
                <a:extLst>
                  <a:ext uri="{FF2B5EF4-FFF2-40B4-BE49-F238E27FC236}">
                    <a16:creationId xmlns:a16="http://schemas.microsoft.com/office/drawing/2014/main" id="{E3724D96-63B4-D846-B19F-A42879217B98}"/>
                  </a:ext>
                </a:extLst>
              </p:cNvPr>
              <p:cNvPicPr/>
              <p:nvPr/>
            </p:nvPicPr>
            <p:blipFill>
              <a:blip r:embed="rId4"/>
              <a:stretch>
                <a:fillRect/>
              </a:stretch>
            </p:blipFill>
            <p:spPr>
              <a:xfrm>
                <a:off x="6257306" y="4731249"/>
                <a:ext cx="964800" cy="892440"/>
              </a:xfrm>
              <a:prstGeom prst="rect">
                <a:avLst/>
              </a:prstGeom>
            </p:spPr>
          </p:pic>
        </mc:Fallback>
      </mc:AlternateContent>
      <p:grpSp>
        <p:nvGrpSpPr>
          <p:cNvPr id="13" name="Groupe 12">
            <a:extLst>
              <a:ext uri="{FF2B5EF4-FFF2-40B4-BE49-F238E27FC236}">
                <a16:creationId xmlns:a16="http://schemas.microsoft.com/office/drawing/2014/main" id="{BC8611E4-182C-D04A-8331-882C05AA4BC9}"/>
              </a:ext>
            </a:extLst>
          </p:cNvPr>
          <p:cNvGrpSpPr/>
          <p:nvPr/>
        </p:nvGrpSpPr>
        <p:grpSpPr>
          <a:xfrm>
            <a:off x="5725226" y="5407816"/>
            <a:ext cx="585720" cy="326160"/>
            <a:chOff x="5673429" y="4820383"/>
            <a:chExt cx="585720" cy="326160"/>
          </a:xfrm>
        </p:grpSpPr>
        <mc:AlternateContent xmlns:mc="http://schemas.openxmlformats.org/markup-compatibility/2006" xmlns:p14="http://schemas.microsoft.com/office/powerpoint/2010/main">
          <mc:Choice Requires="p14">
            <p:contentPart p14:bwMode="auto" r:id="rId5">
              <p14:nvContentPartPr>
                <p14:cNvPr id="9" name="Encre 8">
                  <a:extLst>
                    <a:ext uri="{FF2B5EF4-FFF2-40B4-BE49-F238E27FC236}">
                      <a16:creationId xmlns:a16="http://schemas.microsoft.com/office/drawing/2014/main" id="{C229F197-E752-014C-B6D8-B9448F6A80FF}"/>
                    </a:ext>
                  </a:extLst>
                </p14:cNvPr>
                <p14:cNvContentPartPr/>
                <p14:nvPr/>
              </p14:nvContentPartPr>
              <p14:xfrm>
                <a:off x="5673429" y="4820383"/>
                <a:ext cx="554040" cy="302040"/>
              </p14:xfrm>
            </p:contentPart>
          </mc:Choice>
          <mc:Fallback xmlns="">
            <p:pic>
              <p:nvPicPr>
                <p:cNvPr id="9" name="Encre 8">
                  <a:extLst>
                    <a:ext uri="{FF2B5EF4-FFF2-40B4-BE49-F238E27FC236}">
                      <a16:creationId xmlns:a16="http://schemas.microsoft.com/office/drawing/2014/main" id="{C229F197-E752-014C-B6D8-B9448F6A80FF}"/>
                    </a:ext>
                  </a:extLst>
                </p:cNvPr>
                <p:cNvPicPr/>
                <p:nvPr/>
              </p:nvPicPr>
              <p:blipFill>
                <a:blip r:embed="rId6"/>
                <a:stretch>
                  <a:fillRect/>
                </a:stretch>
              </p:blipFill>
              <p:spPr>
                <a:xfrm>
                  <a:off x="5664429" y="4811383"/>
                  <a:ext cx="57168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Encre 9">
                  <a:extLst>
                    <a:ext uri="{FF2B5EF4-FFF2-40B4-BE49-F238E27FC236}">
                      <a16:creationId xmlns:a16="http://schemas.microsoft.com/office/drawing/2014/main" id="{AEE53DE4-3115-EA4A-8099-ADBC75E0FCAE}"/>
                    </a:ext>
                  </a:extLst>
                </p14:cNvPr>
                <p14:cNvContentPartPr/>
                <p14:nvPr/>
              </p14:nvContentPartPr>
              <p14:xfrm>
                <a:off x="6118389" y="5004703"/>
                <a:ext cx="118800" cy="31320"/>
              </p14:xfrm>
            </p:contentPart>
          </mc:Choice>
          <mc:Fallback xmlns="">
            <p:pic>
              <p:nvPicPr>
                <p:cNvPr id="10" name="Encre 9">
                  <a:extLst>
                    <a:ext uri="{FF2B5EF4-FFF2-40B4-BE49-F238E27FC236}">
                      <a16:creationId xmlns:a16="http://schemas.microsoft.com/office/drawing/2014/main" id="{AEE53DE4-3115-EA4A-8099-ADBC75E0FCAE}"/>
                    </a:ext>
                  </a:extLst>
                </p:cNvPr>
                <p:cNvPicPr/>
                <p:nvPr/>
              </p:nvPicPr>
              <p:blipFill>
                <a:blip r:embed="rId8"/>
                <a:stretch>
                  <a:fillRect/>
                </a:stretch>
              </p:blipFill>
              <p:spPr>
                <a:xfrm>
                  <a:off x="6109749" y="4995703"/>
                  <a:ext cx="1364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Encre 11">
                  <a:extLst>
                    <a:ext uri="{FF2B5EF4-FFF2-40B4-BE49-F238E27FC236}">
                      <a16:creationId xmlns:a16="http://schemas.microsoft.com/office/drawing/2014/main" id="{DA1F06D5-1DBC-6043-A6D1-AC2EEE57A7BF}"/>
                    </a:ext>
                  </a:extLst>
                </p14:cNvPr>
                <p14:cNvContentPartPr/>
                <p14:nvPr/>
              </p14:nvContentPartPr>
              <p14:xfrm>
                <a:off x="6208389" y="5008663"/>
                <a:ext cx="50760" cy="137880"/>
              </p14:xfrm>
            </p:contentPart>
          </mc:Choice>
          <mc:Fallback xmlns="">
            <p:pic>
              <p:nvPicPr>
                <p:cNvPr id="12" name="Encre 11">
                  <a:extLst>
                    <a:ext uri="{FF2B5EF4-FFF2-40B4-BE49-F238E27FC236}">
                      <a16:creationId xmlns:a16="http://schemas.microsoft.com/office/drawing/2014/main" id="{DA1F06D5-1DBC-6043-A6D1-AC2EEE57A7BF}"/>
                    </a:ext>
                  </a:extLst>
                </p:cNvPr>
                <p:cNvPicPr/>
                <p:nvPr/>
              </p:nvPicPr>
              <p:blipFill>
                <a:blip r:embed="rId10"/>
                <a:stretch>
                  <a:fillRect/>
                </a:stretch>
              </p:blipFill>
              <p:spPr>
                <a:xfrm>
                  <a:off x="6199389" y="5000023"/>
                  <a:ext cx="68400" cy="155520"/>
                </a:xfrm>
                <a:prstGeom prst="rect">
                  <a:avLst/>
                </a:prstGeom>
              </p:spPr>
            </p:pic>
          </mc:Fallback>
        </mc:AlternateContent>
      </p:grpSp>
      <p:sp>
        <p:nvSpPr>
          <p:cNvPr id="14" name="ZoneTexte 13">
            <a:extLst>
              <a:ext uri="{FF2B5EF4-FFF2-40B4-BE49-F238E27FC236}">
                <a16:creationId xmlns:a16="http://schemas.microsoft.com/office/drawing/2014/main" id="{CB6BC088-8C42-AB4C-B5D6-36E72163FEC9}"/>
              </a:ext>
            </a:extLst>
          </p:cNvPr>
          <p:cNvSpPr txBox="1"/>
          <p:nvPr/>
        </p:nvSpPr>
        <p:spPr>
          <a:xfrm>
            <a:off x="5286831" y="5820890"/>
            <a:ext cx="1881275" cy="369332"/>
          </a:xfrm>
          <a:prstGeom prst="rect">
            <a:avLst/>
          </a:prstGeom>
          <a:noFill/>
        </p:spPr>
        <p:txBody>
          <a:bodyPr wrap="square" rtlCol="0">
            <a:spAutoFit/>
          </a:bodyPr>
          <a:lstStyle/>
          <a:p>
            <a:r>
              <a:rPr lang="fr-FR" dirty="0"/>
              <a:t>+ 8,1 milliards 💲</a:t>
            </a:r>
          </a:p>
        </p:txBody>
      </p:sp>
      <p:pic>
        <p:nvPicPr>
          <p:cNvPr id="28" name="Image 27">
            <a:extLst>
              <a:ext uri="{FF2B5EF4-FFF2-40B4-BE49-F238E27FC236}">
                <a16:creationId xmlns:a16="http://schemas.microsoft.com/office/drawing/2014/main" id="{ECCFFFD4-3DF8-5E4F-8BF5-09DDC9A0B98E}"/>
              </a:ext>
            </a:extLst>
          </p:cNvPr>
          <p:cNvPicPr>
            <a:picLocks noChangeAspect="1"/>
          </p:cNvPicPr>
          <p:nvPr/>
        </p:nvPicPr>
        <p:blipFill>
          <a:blip r:embed="rId11"/>
          <a:stretch>
            <a:fillRect/>
          </a:stretch>
        </p:blipFill>
        <p:spPr>
          <a:xfrm>
            <a:off x="707571" y="1688708"/>
            <a:ext cx="2743200" cy="635000"/>
          </a:xfrm>
          <a:prstGeom prst="rect">
            <a:avLst/>
          </a:prstGeom>
        </p:spPr>
      </p:pic>
    </p:spTree>
    <p:extLst>
      <p:ext uri="{BB962C8B-B14F-4D97-AF65-F5344CB8AC3E}">
        <p14:creationId xmlns:p14="http://schemas.microsoft.com/office/powerpoint/2010/main" val="270213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strVal val="#ppt_w*0.70"/>
                                          </p:val>
                                        </p:tav>
                                        <p:tav tm="100000">
                                          <p:val>
                                            <p:strVal val="#ppt_w"/>
                                          </p:val>
                                        </p:tav>
                                      </p:tavLst>
                                    </p:anim>
                                    <p:anim calcmode="lin" valueType="num">
                                      <p:cBhvr>
                                        <p:cTn id="14" dur="1000" fill="hold"/>
                                        <p:tgtEl>
                                          <p:spTgt spid="28"/>
                                        </p:tgtEl>
                                        <p:attrNameLst>
                                          <p:attrName>ppt_h</p:attrName>
                                        </p:attrNameLst>
                                      </p:cBhvr>
                                      <p:tavLst>
                                        <p:tav tm="0">
                                          <p:val>
                                            <p:strVal val="#ppt_h"/>
                                          </p:val>
                                        </p:tav>
                                        <p:tav tm="100000">
                                          <p:val>
                                            <p:strVal val="#ppt_h"/>
                                          </p:val>
                                        </p:tav>
                                      </p:tavLst>
                                    </p:anim>
                                    <p:animEffect transition="in" filter="fade">
                                      <p:cBhvr>
                                        <p:cTn id="15" dur="1000"/>
                                        <p:tgtEl>
                                          <p:spTgt spid="28"/>
                                        </p:tgtEl>
                                      </p:cBhvr>
                                    </p:animEffect>
                                  </p:childTnLst>
                                </p:cTn>
                              </p:par>
                              <p:par>
                                <p:cTn id="16" presetID="55"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0.70"/>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par>
                                <p:cTn id="33" presetID="55"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strVal val="#ppt_w*0.70"/>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86F556-5D40-E640-A18B-980DD933E081}"/>
              </a:ext>
            </a:extLst>
          </p:cNvPr>
          <p:cNvSpPr>
            <a:spLocks noGrp="1"/>
          </p:cNvSpPr>
          <p:nvPr>
            <p:ph type="title"/>
          </p:nvPr>
        </p:nvSpPr>
        <p:spPr>
          <a:xfrm>
            <a:off x="382858" y="378043"/>
            <a:ext cx="10515600" cy="1325563"/>
          </a:xfrm>
        </p:spPr>
        <p:txBody>
          <a:bodyPr/>
          <a:lstStyle/>
          <a:p>
            <a:r>
              <a:rPr lang="fr-FR" b="1" dirty="0">
                <a:latin typeface="+mn-lt"/>
              </a:rPr>
              <a:t>Connaissez-vous le DOLDER ?</a:t>
            </a:r>
          </a:p>
        </p:txBody>
      </p:sp>
      <p:sp>
        <p:nvSpPr>
          <p:cNvPr id="4" name="Rectangle 3">
            <a:extLst>
              <a:ext uri="{FF2B5EF4-FFF2-40B4-BE49-F238E27FC236}">
                <a16:creationId xmlns:a16="http://schemas.microsoft.com/office/drawing/2014/main" id="{7EACCBC2-3290-594A-9976-E139C1620F83}"/>
              </a:ext>
            </a:extLst>
          </p:cNvPr>
          <p:cNvSpPr/>
          <p:nvPr/>
        </p:nvSpPr>
        <p:spPr>
          <a:xfrm>
            <a:off x="382858" y="5345634"/>
            <a:ext cx="5504986" cy="1200329"/>
          </a:xfrm>
          <a:prstGeom prst="rect">
            <a:avLst/>
          </a:prstGeom>
        </p:spPr>
        <p:txBody>
          <a:bodyPr wrap="square">
            <a:spAutoFit/>
          </a:bodyPr>
          <a:lstStyle/>
          <a:p>
            <a:r>
              <a:rPr lang="fr-CH" sz="2400" b="1" dirty="0">
                <a:effectLst/>
                <a:latin typeface="Helvetica Neue" panose="02000503000000020004" pitchFamily="2" charset="0"/>
              </a:rPr>
              <a:t>La dernière réunion connue du </a:t>
            </a:r>
            <a:r>
              <a:rPr lang="fr-CH" sz="2400" b="1" dirty="0" err="1">
                <a:effectLst/>
                <a:latin typeface="Helvetica Neue" panose="02000503000000020004" pitchFamily="2" charset="0"/>
              </a:rPr>
              <a:t>Dolder</a:t>
            </a:r>
            <a:r>
              <a:rPr lang="fr-CH" sz="2400" b="1" dirty="0">
                <a:effectLst/>
                <a:latin typeface="Helvetica Neue" panose="02000503000000020004" pitchFamily="2" charset="0"/>
              </a:rPr>
              <a:t> Club s’est tenue à Paris les 7-8-9 juillet 2018.</a:t>
            </a:r>
          </a:p>
        </p:txBody>
      </p:sp>
      <p:sp>
        <p:nvSpPr>
          <p:cNvPr id="6" name="Rectangle 5">
            <a:extLst>
              <a:ext uri="{FF2B5EF4-FFF2-40B4-BE49-F238E27FC236}">
                <a16:creationId xmlns:a16="http://schemas.microsoft.com/office/drawing/2014/main" id="{C03D418F-AAC3-464E-85BC-9A81C3CA4D6A}"/>
              </a:ext>
            </a:extLst>
          </p:cNvPr>
          <p:cNvSpPr/>
          <p:nvPr/>
        </p:nvSpPr>
        <p:spPr>
          <a:xfrm>
            <a:off x="6096000" y="2667978"/>
            <a:ext cx="6096000" cy="2677656"/>
          </a:xfrm>
          <a:prstGeom prst="rect">
            <a:avLst/>
          </a:prstGeom>
        </p:spPr>
        <p:txBody>
          <a:bodyPr wrap="square">
            <a:spAutoFit/>
          </a:bodyPr>
          <a:lstStyle/>
          <a:p>
            <a:r>
              <a:rPr lang="fr-CH" sz="2400" dirty="0">
                <a:latin typeface="Helvetica Neue" panose="02000503000000020004" pitchFamily="2" charset="0"/>
              </a:rPr>
              <a:t>"</a:t>
            </a:r>
            <a:r>
              <a:rPr lang="fr-CH" sz="2400" dirty="0">
                <a:highlight>
                  <a:srgbClr val="FFFF00"/>
                </a:highlight>
                <a:latin typeface="Helvetica Neue" panose="02000503000000020004" pitchFamily="2" charset="0"/>
              </a:rPr>
              <a:t>Ce n'est pas une secte </a:t>
            </a:r>
            <a:r>
              <a:rPr lang="fr-CH" sz="2400" dirty="0">
                <a:latin typeface="Helvetica Neue" panose="02000503000000020004" pitchFamily="2" charset="0"/>
              </a:rPr>
              <a:t>!" défend avec ironie une source pharmaceutique française interrogée par l'AFP. "C'est un cercle de réflexion des grands patrons de la pharmacie mondiale, qui a lieu une ou deux fois par an".</a:t>
            </a:r>
            <a:br>
              <a:rPr lang="fr-CH" sz="2400" dirty="0">
                <a:latin typeface="Helvetica Neue" panose="02000503000000020004" pitchFamily="2" charset="0"/>
              </a:rPr>
            </a:br>
            <a:endParaRPr lang="fr-FR" sz="2400" dirty="0">
              <a:latin typeface="Helvetica Neue" panose="02000503000000020004" pitchFamily="2" charset="0"/>
            </a:endParaRPr>
          </a:p>
        </p:txBody>
      </p:sp>
      <p:sp>
        <p:nvSpPr>
          <p:cNvPr id="3" name="Rectangle 2">
            <a:extLst>
              <a:ext uri="{FF2B5EF4-FFF2-40B4-BE49-F238E27FC236}">
                <a16:creationId xmlns:a16="http://schemas.microsoft.com/office/drawing/2014/main" id="{68B5213D-2D00-0044-ADE6-DB5695DC00E7}"/>
              </a:ext>
            </a:extLst>
          </p:cNvPr>
          <p:cNvSpPr/>
          <p:nvPr/>
        </p:nvSpPr>
        <p:spPr>
          <a:xfrm>
            <a:off x="382858" y="1703606"/>
            <a:ext cx="5794917" cy="3416320"/>
          </a:xfrm>
          <a:prstGeom prst="rect">
            <a:avLst/>
          </a:prstGeom>
        </p:spPr>
        <p:txBody>
          <a:bodyPr wrap="square">
            <a:spAutoFit/>
          </a:bodyPr>
          <a:lstStyle/>
          <a:p>
            <a:r>
              <a:rPr lang="fr-CH" sz="2400" dirty="0">
                <a:latin typeface="Helvetica Neue" panose="02000503000000020004" pitchFamily="2" charset="0"/>
                <a:ea typeface="Helvetica Neue" panose="02000503000000020004" pitchFamily="2" charset="0"/>
                <a:cs typeface="Helvetica Neue" panose="02000503000000020004" pitchFamily="2" charset="0"/>
              </a:rPr>
              <a:t>« Les participants sont des PDG d'entreprises pharmaceutiques mondialement actives basées aux Etats-Unis, en Europe et au Japon, qui sont membres de </a:t>
            </a:r>
            <a:r>
              <a:rPr lang="fr-CH"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l'IFPMA</a:t>
            </a:r>
            <a:r>
              <a:rPr lang="fr-CH" sz="2400" b="1" dirty="0">
                <a:latin typeface="Helvetica Neue" panose="02000503000000020004" pitchFamily="2" charset="0"/>
                <a:ea typeface="Helvetica Neue" panose="02000503000000020004" pitchFamily="2" charset="0"/>
                <a:cs typeface="Helvetica Neue" panose="02000503000000020004" pitchFamily="2" charset="0"/>
              </a:rPr>
              <a:t> »</a:t>
            </a:r>
            <a:r>
              <a:rPr lang="fr-CH" sz="2400" dirty="0">
                <a:latin typeface="Helvetica Neue" panose="02000503000000020004" pitchFamily="2" charset="0"/>
                <a:ea typeface="Helvetica Neue" panose="02000503000000020004" pitchFamily="2" charset="0"/>
                <a:cs typeface="Helvetica Neue" panose="02000503000000020004" pitchFamily="2" charset="0"/>
              </a:rPr>
              <a:t> (</a:t>
            </a:r>
            <a:r>
              <a:rPr lang="fr-CH" sz="2400" b="1" dirty="0">
                <a:latin typeface="Helvetica Neue" panose="02000503000000020004" pitchFamily="2" charset="0"/>
                <a:ea typeface="Helvetica Neue" panose="02000503000000020004" pitchFamily="2" charset="0"/>
                <a:cs typeface="Helvetica Neue" panose="02000503000000020004" pitchFamily="2" charset="0"/>
              </a:rPr>
              <a:t>Fédération internationale des fabricants pharmaceutiques</a:t>
            </a:r>
            <a:r>
              <a:rPr lang="fr-CH" sz="2400" dirty="0">
                <a:latin typeface="Helvetica Neue" panose="02000503000000020004" pitchFamily="2" charset="0"/>
                <a:ea typeface="Helvetica Neue" panose="02000503000000020004" pitchFamily="2" charset="0"/>
                <a:cs typeface="Helvetica Neue" panose="02000503000000020004" pitchFamily="2" charset="0"/>
              </a:rPr>
              <a:t>, basée à Genève), en 2018 </a:t>
            </a:r>
            <a:r>
              <a:rPr lang="fr-CH"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présidée par Ian Read, le patron de Pfizer de l’époque</a:t>
            </a:r>
            <a:r>
              <a:rPr lang="fr-CH" sz="2400" b="1" dirty="0">
                <a:latin typeface="Helvetica Neue" panose="02000503000000020004" pitchFamily="2" charset="0"/>
                <a:ea typeface="Helvetica Neue" panose="02000503000000020004" pitchFamily="2" charset="0"/>
                <a:cs typeface="Helvetica Neue" panose="02000503000000020004" pitchFamily="2" charset="0"/>
              </a:rPr>
              <a:t>.</a:t>
            </a:r>
            <a:endParaRPr lang="fr-FR" sz="24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ctangle 4">
            <a:extLst>
              <a:ext uri="{FF2B5EF4-FFF2-40B4-BE49-F238E27FC236}">
                <a16:creationId xmlns:a16="http://schemas.microsoft.com/office/drawing/2014/main" id="{48EB52A8-F2CA-1C4B-B326-37852F2D7071}"/>
              </a:ext>
            </a:extLst>
          </p:cNvPr>
          <p:cNvSpPr/>
          <p:nvPr/>
        </p:nvSpPr>
        <p:spPr>
          <a:xfrm>
            <a:off x="6096000" y="1702461"/>
            <a:ext cx="6096000" cy="923330"/>
          </a:xfrm>
          <a:prstGeom prst="rect">
            <a:avLst/>
          </a:prstGeom>
        </p:spPr>
        <p:txBody>
          <a:bodyPr>
            <a:spAutoFit/>
          </a:bodyPr>
          <a:lstStyle/>
          <a:p>
            <a:r>
              <a:rPr lang="fr-CH"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Par ailleurs, </a:t>
            </a:r>
            <a:r>
              <a:rPr lang="fr-CH"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les PDG du </a:t>
            </a:r>
            <a:r>
              <a:rPr lang="fr-CH" b="1"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Dolder</a:t>
            </a:r>
            <a:r>
              <a:rPr lang="fr-CH"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ont été reçus à dîner par Emmanuel Macron lundi 9 juillet</a:t>
            </a:r>
            <a:r>
              <a:rPr lang="fr-CH"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 indiqué l'Elysée à l'AFP.</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5AB516F4-6165-D343-A150-6F5D3FE52240}"/>
              </a:ext>
            </a:extLst>
          </p:cNvPr>
          <p:cNvSpPr/>
          <p:nvPr/>
        </p:nvSpPr>
        <p:spPr>
          <a:xfrm>
            <a:off x="6177775" y="5019856"/>
            <a:ext cx="6096000" cy="1938992"/>
          </a:xfrm>
          <a:prstGeom prst="rect">
            <a:avLst/>
          </a:prstGeom>
        </p:spPr>
        <p:txBody>
          <a:bodyPr>
            <a:spAutoFit/>
          </a:bodyPr>
          <a:lstStyle/>
          <a:p>
            <a:r>
              <a:rPr lang="fr-CH" sz="20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Cette réunion privée "sert de forum pour une discussion sur</a:t>
            </a:r>
            <a:r>
              <a:rPr lang="fr-CH" sz="2000"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0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les défis de la santé mondiale et les politiques de santé publique ayant un impact sur l'innovation biomédicale</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ajoute la porte-parole.</a:t>
            </a:r>
            <a:br>
              <a:rPr lang="fr-CH" sz="2000" dirty="0">
                <a:latin typeface="Helvetica Neue" panose="02000503000000020004" pitchFamily="2" charset="0"/>
                <a:ea typeface="Helvetica Neue" panose="02000503000000020004" pitchFamily="2" charset="0"/>
                <a:cs typeface="Helvetica Neue" panose="02000503000000020004" pitchFamily="2" charset="0"/>
              </a:rPr>
            </a:br>
            <a:endParaRPr lang="fr-FR"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422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strVal val="#ppt_w*0.70"/>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571500" y="365126"/>
            <a:ext cx="5524500" cy="952046"/>
          </a:xfrm>
        </p:spPr>
        <p:txBody>
          <a:bodyPr>
            <a:normAutofit/>
          </a:bodyPr>
          <a:lstStyle/>
          <a:p>
            <a:r>
              <a:rPr lang="fr-FR" b="1" dirty="0">
                <a:latin typeface="+mn-lt"/>
              </a:rPr>
              <a:t>JOHNSON &amp; JOHNSON</a:t>
            </a:r>
          </a:p>
        </p:txBody>
      </p:sp>
      <p:pic>
        <p:nvPicPr>
          <p:cNvPr id="3" name="Image 2">
            <a:extLst>
              <a:ext uri="{FF2B5EF4-FFF2-40B4-BE49-F238E27FC236}">
                <a16:creationId xmlns:a16="http://schemas.microsoft.com/office/drawing/2014/main" id="{EE31FEBE-CA59-5945-BD62-DF013E322086}"/>
              </a:ext>
            </a:extLst>
          </p:cNvPr>
          <p:cNvPicPr>
            <a:picLocks noChangeAspect="1"/>
          </p:cNvPicPr>
          <p:nvPr/>
        </p:nvPicPr>
        <p:blipFill>
          <a:blip r:embed="rId2"/>
          <a:stretch>
            <a:fillRect/>
          </a:stretch>
        </p:blipFill>
        <p:spPr>
          <a:xfrm>
            <a:off x="669471" y="2063750"/>
            <a:ext cx="2971800" cy="2730500"/>
          </a:xfrm>
          <a:prstGeom prst="rect">
            <a:avLst/>
          </a:prstGeom>
        </p:spPr>
      </p:pic>
      <p:sp>
        <p:nvSpPr>
          <p:cNvPr id="6" name="Rectangle 5">
            <a:extLst>
              <a:ext uri="{FF2B5EF4-FFF2-40B4-BE49-F238E27FC236}">
                <a16:creationId xmlns:a16="http://schemas.microsoft.com/office/drawing/2014/main" id="{DEC16322-313B-AA43-8500-020F2310B764}"/>
              </a:ext>
            </a:extLst>
          </p:cNvPr>
          <p:cNvSpPr/>
          <p:nvPr/>
        </p:nvSpPr>
        <p:spPr>
          <a:xfrm>
            <a:off x="4049485" y="2694589"/>
            <a:ext cx="7184572" cy="3416320"/>
          </a:xfrm>
          <a:prstGeom prst="rect">
            <a:avLst/>
          </a:prstGeom>
        </p:spPr>
        <p:txBody>
          <a:bodyPr wrap="square">
            <a:spAutoFit/>
          </a:bodyPr>
          <a:lstStyle/>
          <a:p>
            <a:r>
              <a:rPr lang="fr-CH"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 ministère de la Justice ouvre en 2015 une enquête criminelle sur les agissements de Johnson &amp; Johnson. </a:t>
            </a:r>
            <a:r>
              <a:rPr lang="fr-CH"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D'après des éléments rassemblés par des journalistes, l'entreprise connaissait les </a:t>
            </a:r>
            <a:r>
              <a:rPr lang="fr-CH" dirty="0">
                <a:latin typeface="Helvetica Neue" panose="02000503000000020004" pitchFamily="2" charset="0"/>
                <a:ea typeface="Helvetica Neue" panose="02000503000000020004" pitchFamily="2" charset="0"/>
                <a:cs typeface="Helvetica Neue" panose="02000503000000020004" pitchFamily="2" charset="0"/>
              </a:rPr>
              <a:t>conséquences</a:t>
            </a:r>
            <a:r>
              <a:rPr lang="fr-CH"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 que pouvaient entrainer la prise de certains de ses médicaments, mais, en raison des bénéfices qu'ils représentaient, a tout de même accentué les campagnes publicitaires réalisées par ses commerciaux en direction de catégories de personnes à risque (personnes âgées, enfants) </a:t>
            </a:r>
            <a:r>
              <a:rPr lang="fr-CH" b="1"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sans mentionner les risques.</a:t>
            </a:r>
            <a:r>
              <a:rPr lang="fr-CH"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p>
          <a:p>
            <a:r>
              <a:rPr lang="fr-CH" b="1" dirty="0">
                <a:solidFill>
                  <a:srgbClr val="202122"/>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De nombreux patients âgés ont été sujets de graves affections cardio-vasculaires, provoquant souvent des décès, et de jeunes garçons ont développé une forte poitrine.</a:t>
            </a:r>
            <a:endParaRPr lang="fr-FR"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Image 14">
            <a:extLst>
              <a:ext uri="{FF2B5EF4-FFF2-40B4-BE49-F238E27FC236}">
                <a16:creationId xmlns:a16="http://schemas.microsoft.com/office/drawing/2014/main" id="{5DB460E0-1C4A-E840-9B37-F25782011C36}"/>
              </a:ext>
            </a:extLst>
          </p:cNvPr>
          <p:cNvPicPr>
            <a:picLocks noChangeAspect="1"/>
          </p:cNvPicPr>
          <p:nvPr/>
        </p:nvPicPr>
        <p:blipFill>
          <a:blip r:embed="rId3"/>
          <a:stretch>
            <a:fillRect/>
          </a:stretch>
        </p:blipFill>
        <p:spPr>
          <a:xfrm>
            <a:off x="3935185" y="1924425"/>
            <a:ext cx="2514600" cy="774700"/>
          </a:xfrm>
          <a:prstGeom prst="rect">
            <a:avLst/>
          </a:prstGeom>
        </p:spPr>
      </p:pic>
      <p:sp>
        <p:nvSpPr>
          <p:cNvPr id="7" name="Rectangle 6">
            <a:extLst>
              <a:ext uri="{FF2B5EF4-FFF2-40B4-BE49-F238E27FC236}">
                <a16:creationId xmlns:a16="http://schemas.microsoft.com/office/drawing/2014/main" id="{7A0E5A71-C5C2-D34E-93FE-731EDA9F521E}"/>
              </a:ext>
            </a:extLst>
          </p:cNvPr>
          <p:cNvSpPr/>
          <p:nvPr/>
        </p:nvSpPr>
        <p:spPr>
          <a:xfrm>
            <a:off x="571500" y="1105685"/>
            <a:ext cx="10517751" cy="584775"/>
          </a:xfrm>
          <a:prstGeom prst="rect">
            <a:avLst/>
          </a:prstGeom>
        </p:spPr>
        <p:txBody>
          <a:bodyPr wrap="none">
            <a:spAutoFit/>
          </a:bodyPr>
          <a:lstStyle/>
          <a:p>
            <a:r>
              <a:rPr lang="fr-FR" sz="3200" b="1" dirty="0"/>
              <a:t>Le PDG Alex GORSKY (depuis 2012 jusqu’au 2 janvier 2022)</a:t>
            </a:r>
            <a:endParaRPr lang="fr-FR" sz="3200" dirty="0"/>
          </a:p>
        </p:txBody>
      </p:sp>
    </p:spTree>
    <p:extLst>
      <p:ext uri="{BB962C8B-B14F-4D97-AF65-F5344CB8AC3E}">
        <p14:creationId xmlns:p14="http://schemas.microsoft.com/office/powerpoint/2010/main" val="4556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inculpations de JOHNSON &amp; JOHNSON</a:t>
            </a:r>
          </a:p>
        </p:txBody>
      </p:sp>
      <p:sp>
        <p:nvSpPr>
          <p:cNvPr id="7" name="Rectangle 6">
            <a:extLst>
              <a:ext uri="{FF2B5EF4-FFF2-40B4-BE49-F238E27FC236}">
                <a16:creationId xmlns:a16="http://schemas.microsoft.com/office/drawing/2014/main" id="{BA8CB7B8-3EF1-304B-9FAB-1C0D84869C9C}"/>
              </a:ext>
            </a:extLst>
          </p:cNvPr>
          <p:cNvSpPr/>
          <p:nvPr/>
        </p:nvSpPr>
        <p:spPr>
          <a:xfrm>
            <a:off x="838200" y="1890543"/>
            <a:ext cx="9274627" cy="3354765"/>
          </a:xfrm>
          <a:prstGeom prst="rect">
            <a:avLst/>
          </a:prstGeom>
        </p:spPr>
        <p:txBody>
          <a:bodyPr wrap="square">
            <a:spAutoFit/>
          </a:bodyPr>
          <a:lstStyle/>
          <a:p>
            <a:r>
              <a:rPr lang="fr-CH" sz="2400" b="1" dirty="0">
                <a:highlight>
                  <a:srgbClr val="FFFF00"/>
                </a:highlight>
                <a:latin typeface="Helvetica Neue" panose="02000503000000020004" pitchFamily="2" charset="0"/>
              </a:rPr>
              <a:t>Johnson &amp; Johnson a été inculpé 1 fois en 2009 pour une infractions pénale &amp; civile et a payé plus de 4,4 millions de $ d'amende… + 5 milliards de $ pour les opiacées + 2,1 milliards pour son talc à l’amiante.</a:t>
            </a:r>
          </a:p>
          <a:p>
            <a:endParaRPr lang="fr-CH" sz="2000" dirty="0">
              <a:latin typeface="Helvetica Neue" panose="02000503000000020004" pitchFamily="2" charset="0"/>
            </a:endParaRPr>
          </a:p>
          <a:p>
            <a:r>
              <a:rPr lang="fr-CH" sz="2400" b="1" dirty="0">
                <a:latin typeface="Helvetica Neue" panose="02000503000000020004" pitchFamily="2" charset="0"/>
              </a:rPr>
              <a:t>Les infractions :</a:t>
            </a:r>
          </a:p>
          <a:p>
            <a:pPr marL="342900" indent="-342900">
              <a:buFont typeface="Wingdings" pitchFamily="2" charset="2"/>
              <a:buChar char="§"/>
            </a:pPr>
            <a:r>
              <a:rPr lang="fr-CH" sz="2400" dirty="0">
                <a:latin typeface="Helvetica Neue" panose="02000503000000020004" pitchFamily="2" charset="0"/>
              </a:rPr>
              <a:t>Violations de la protection des consommateurs</a:t>
            </a:r>
          </a:p>
          <a:p>
            <a:pPr marL="342900" indent="-342900">
              <a:buFont typeface="Wingdings" pitchFamily="2" charset="2"/>
              <a:buChar char="§"/>
            </a:pPr>
            <a:r>
              <a:rPr lang="fr-CH" sz="2400" dirty="0">
                <a:latin typeface="Helvetica Neue" panose="02000503000000020004" pitchFamily="2" charset="0"/>
              </a:rPr>
              <a:t>…</a:t>
            </a:r>
          </a:p>
          <a:p>
            <a:pPr marL="342900" indent="-342900">
              <a:buFont typeface="Wingdings" pitchFamily="2" charset="2"/>
              <a:buChar char="§"/>
            </a:pPr>
            <a:endParaRPr lang="fr-CH" sz="2400" dirty="0">
              <a:latin typeface="Helvetica Neue" panose="02000503000000020004" pitchFamily="2" charset="0"/>
            </a:endParaRPr>
          </a:p>
        </p:txBody>
      </p:sp>
    </p:spTree>
    <p:extLst>
      <p:ext uri="{BB962C8B-B14F-4D97-AF65-F5344CB8AC3E}">
        <p14:creationId xmlns:p14="http://schemas.microsoft.com/office/powerpoint/2010/main" val="288669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4"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7">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 calcmode="lin" valueType="num">
                                      <p:cBhvr>
                                        <p:cTn id="18"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19"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20" dur="1000"/>
                                        <p:tgtEl>
                                          <p:spTgt spid="7">
                                            <p:txEl>
                                              <p:pRg st="3" end="3"/>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p:cTn id="23"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24"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25"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p:txBody>
          <a:bodyPr/>
          <a:lstStyle/>
          <a:p>
            <a:r>
              <a:rPr lang="fr-FR" b="1" dirty="0">
                <a:latin typeface="+mn-lt"/>
              </a:rPr>
              <a:t>Les inculpations de JOHNSON &amp; JOHNSON</a:t>
            </a:r>
          </a:p>
        </p:txBody>
      </p:sp>
      <p:pic>
        <p:nvPicPr>
          <p:cNvPr id="4" name="Image 3">
            <a:extLst>
              <a:ext uri="{FF2B5EF4-FFF2-40B4-BE49-F238E27FC236}">
                <a16:creationId xmlns:a16="http://schemas.microsoft.com/office/drawing/2014/main" id="{6C3F5ECD-00A5-7644-B883-A3B3ED314617}"/>
              </a:ext>
            </a:extLst>
          </p:cNvPr>
          <p:cNvPicPr>
            <a:picLocks noChangeAspect="1"/>
          </p:cNvPicPr>
          <p:nvPr/>
        </p:nvPicPr>
        <p:blipFill>
          <a:blip r:embed="rId2"/>
          <a:stretch>
            <a:fillRect/>
          </a:stretch>
        </p:blipFill>
        <p:spPr>
          <a:xfrm>
            <a:off x="215900" y="3034671"/>
            <a:ext cx="11760200" cy="1485900"/>
          </a:xfrm>
          <a:prstGeom prst="rect">
            <a:avLst/>
          </a:prstGeom>
        </p:spPr>
      </p:pic>
      <p:pic>
        <p:nvPicPr>
          <p:cNvPr id="5" name="Image 4">
            <a:extLst>
              <a:ext uri="{FF2B5EF4-FFF2-40B4-BE49-F238E27FC236}">
                <a16:creationId xmlns:a16="http://schemas.microsoft.com/office/drawing/2014/main" id="{6DCFA57E-7BC4-ED4F-BFAA-7D7F6BF0F042}"/>
              </a:ext>
            </a:extLst>
          </p:cNvPr>
          <p:cNvPicPr>
            <a:picLocks noChangeAspect="1"/>
          </p:cNvPicPr>
          <p:nvPr/>
        </p:nvPicPr>
        <p:blipFill>
          <a:blip r:embed="rId3"/>
          <a:stretch>
            <a:fillRect/>
          </a:stretch>
        </p:blipFill>
        <p:spPr>
          <a:xfrm>
            <a:off x="938561" y="1305942"/>
            <a:ext cx="2406805" cy="1031488"/>
          </a:xfrm>
          <a:prstGeom prst="rect">
            <a:avLst/>
          </a:prstGeom>
        </p:spPr>
      </p:pic>
      <p:pic>
        <p:nvPicPr>
          <p:cNvPr id="6" name="Image 5">
            <a:extLst>
              <a:ext uri="{FF2B5EF4-FFF2-40B4-BE49-F238E27FC236}">
                <a16:creationId xmlns:a16="http://schemas.microsoft.com/office/drawing/2014/main" id="{F8DA18A5-C699-1249-86E0-07209A555829}"/>
              </a:ext>
            </a:extLst>
          </p:cNvPr>
          <p:cNvPicPr>
            <a:picLocks noChangeAspect="1"/>
          </p:cNvPicPr>
          <p:nvPr/>
        </p:nvPicPr>
        <p:blipFill>
          <a:blip r:embed="rId4"/>
          <a:stretch>
            <a:fillRect/>
          </a:stretch>
        </p:blipFill>
        <p:spPr>
          <a:xfrm>
            <a:off x="3618480" y="1305942"/>
            <a:ext cx="1079095" cy="1031488"/>
          </a:xfrm>
          <a:prstGeom prst="rect">
            <a:avLst/>
          </a:prstGeom>
        </p:spPr>
      </p:pic>
    </p:spTree>
    <p:extLst>
      <p:ext uri="{BB962C8B-B14F-4D97-AF65-F5344CB8AC3E}">
        <p14:creationId xmlns:p14="http://schemas.microsoft.com/office/powerpoint/2010/main" val="187572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11487BC9-9B61-0745-96EC-33F298DE3DDC}"/>
              </a:ext>
            </a:extLst>
          </p:cNvPr>
          <p:cNvSpPr txBox="1">
            <a:spLocks/>
          </p:cNvSpPr>
          <p:nvPr/>
        </p:nvSpPr>
        <p:spPr>
          <a:xfrm>
            <a:off x="838201" y="365125"/>
            <a:ext cx="10057108" cy="111177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Le détail des inculpations </a:t>
            </a:r>
          </a:p>
          <a:p>
            <a:r>
              <a:rPr lang="fr-FR" b="1" dirty="0">
                <a:latin typeface="+mn-lt"/>
              </a:rPr>
              <a:t>de JOHNSON &amp; JOHNSON </a:t>
            </a:r>
          </a:p>
        </p:txBody>
      </p:sp>
      <p:sp>
        <p:nvSpPr>
          <p:cNvPr id="9" name="Rectangle 8">
            <a:extLst>
              <a:ext uri="{FF2B5EF4-FFF2-40B4-BE49-F238E27FC236}">
                <a16:creationId xmlns:a16="http://schemas.microsoft.com/office/drawing/2014/main" id="{890D1FE6-F37D-644A-9878-11AE3274EC7B}"/>
              </a:ext>
            </a:extLst>
          </p:cNvPr>
          <p:cNvSpPr/>
          <p:nvPr/>
        </p:nvSpPr>
        <p:spPr>
          <a:xfrm>
            <a:off x="838201" y="2683218"/>
            <a:ext cx="11178259" cy="1938992"/>
          </a:xfrm>
          <a:prstGeom prst="rect">
            <a:avLst/>
          </a:prstGeom>
        </p:spPr>
        <p:txBody>
          <a:bodyPr wrap="square">
            <a:spAutoFit/>
          </a:bodyPr>
          <a:lstStyle/>
          <a:p>
            <a:r>
              <a:rPr lang="fr-CH"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Johnson &amp; Johnson écope d'une amende de 8 milliards de dollars aux Etats-Unis</a:t>
            </a:r>
          </a:p>
          <a:p>
            <a:r>
              <a:rPr lang="fr-CH" sz="2400" dirty="0">
                <a:latin typeface="Helvetica Neue" panose="02000503000000020004" pitchFamily="2" charset="0"/>
                <a:ea typeface="Helvetica Neue" panose="02000503000000020004" pitchFamily="2" charset="0"/>
                <a:cs typeface="Helvetica Neue" panose="02000503000000020004" pitchFamily="2" charset="0"/>
              </a:rPr>
              <a:t>La multinationale a été condamnée pour n'avoir pas prévenu qu'un de ses médicaments </a:t>
            </a:r>
            <a:r>
              <a:rPr lang="fr-CH" sz="24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(Risperdal) faisait pousser la poitrine chez les hommes. </a:t>
            </a:r>
          </a:p>
          <a:p>
            <a:r>
              <a:rPr lang="fr-CH" sz="2400" dirty="0">
                <a:latin typeface="Helvetica Neue" panose="02000503000000020004" pitchFamily="2" charset="0"/>
                <a:ea typeface="Helvetica Neue" panose="02000503000000020004" pitchFamily="2" charset="0"/>
                <a:cs typeface="Helvetica Neue" panose="02000503000000020004" pitchFamily="2" charset="0"/>
              </a:rPr>
              <a:t>                                      </a:t>
            </a:r>
            <a:r>
              <a:rPr lang="fr-CH" sz="24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Elle a fait appel.</a:t>
            </a:r>
            <a:endParaRPr lang="fr-CH" sz="2400" b="0"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Image 9">
            <a:extLst>
              <a:ext uri="{FF2B5EF4-FFF2-40B4-BE49-F238E27FC236}">
                <a16:creationId xmlns:a16="http://schemas.microsoft.com/office/drawing/2014/main" id="{E6F084B0-B47E-F247-85C4-70A36D41B059}"/>
              </a:ext>
            </a:extLst>
          </p:cNvPr>
          <p:cNvPicPr>
            <a:picLocks noChangeAspect="1"/>
          </p:cNvPicPr>
          <p:nvPr/>
        </p:nvPicPr>
        <p:blipFill>
          <a:blip r:embed="rId2"/>
          <a:stretch>
            <a:fillRect/>
          </a:stretch>
        </p:blipFill>
        <p:spPr>
          <a:xfrm>
            <a:off x="636508" y="1771892"/>
            <a:ext cx="3403600" cy="914400"/>
          </a:xfrm>
          <a:prstGeom prst="rect">
            <a:avLst/>
          </a:prstGeom>
        </p:spPr>
      </p:pic>
      <p:pic>
        <p:nvPicPr>
          <p:cNvPr id="11" name="Image 10">
            <a:extLst>
              <a:ext uri="{FF2B5EF4-FFF2-40B4-BE49-F238E27FC236}">
                <a16:creationId xmlns:a16="http://schemas.microsoft.com/office/drawing/2014/main" id="{8607871B-7C34-AD41-B27D-76D49417360C}"/>
              </a:ext>
            </a:extLst>
          </p:cNvPr>
          <p:cNvPicPr>
            <a:picLocks noChangeAspect="1"/>
          </p:cNvPicPr>
          <p:nvPr/>
        </p:nvPicPr>
        <p:blipFill>
          <a:blip r:embed="rId3"/>
          <a:stretch>
            <a:fillRect/>
          </a:stretch>
        </p:blipFill>
        <p:spPr>
          <a:xfrm>
            <a:off x="3932805" y="2321022"/>
            <a:ext cx="1562100" cy="254000"/>
          </a:xfrm>
          <a:prstGeom prst="rect">
            <a:avLst/>
          </a:prstGeom>
        </p:spPr>
      </p:pic>
      <p:sp>
        <p:nvSpPr>
          <p:cNvPr id="12" name="Rectangle 11">
            <a:extLst>
              <a:ext uri="{FF2B5EF4-FFF2-40B4-BE49-F238E27FC236}">
                <a16:creationId xmlns:a16="http://schemas.microsoft.com/office/drawing/2014/main" id="{E26ABAA7-B694-2C4F-A446-A3DC13142F3E}"/>
              </a:ext>
            </a:extLst>
          </p:cNvPr>
          <p:cNvSpPr/>
          <p:nvPr/>
        </p:nvSpPr>
        <p:spPr>
          <a:xfrm>
            <a:off x="838201" y="5306492"/>
            <a:ext cx="11178259" cy="1323439"/>
          </a:xfrm>
          <a:prstGeom prst="rect">
            <a:avLst/>
          </a:prstGeom>
        </p:spPr>
        <p:txBody>
          <a:bodyPr wrap="square">
            <a:spAutoFit/>
          </a:bodyPr>
          <a:lstStyle/>
          <a:p>
            <a:r>
              <a:rPr lang="fr-CH" sz="2000" dirty="0">
                <a:latin typeface="Helvetica Neue" panose="02000503000000020004" pitchFamily="2" charset="0"/>
                <a:ea typeface="Helvetica Neue" panose="02000503000000020004" pitchFamily="2" charset="0"/>
                <a:cs typeface="Helvetica Neue" panose="02000503000000020004" pitchFamily="2" charset="0"/>
              </a:rPr>
              <a:t>La crise américaine des opiacés, déclenchée par la promotion agressive de médicaments antidouleur très addictifs tels que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t>
            </a:r>
            <a:r>
              <a:rPr lang="fr-CH" sz="20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oxycodone</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dans les années 1990, a fait plus de 500’000 morts par overdose aux États-Unis en deux décennies. </a:t>
            </a:r>
            <a:r>
              <a:rPr lang="fr-CH" sz="20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 laboratoire Johnson &amp; Johnson a accepté de payer </a:t>
            </a:r>
            <a:r>
              <a:rPr lang="fr-CH"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5 milliards sur neuf ans.</a:t>
            </a:r>
            <a:endParaRPr lang="fr-FR" sz="20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3" name="Image 12">
            <a:extLst>
              <a:ext uri="{FF2B5EF4-FFF2-40B4-BE49-F238E27FC236}">
                <a16:creationId xmlns:a16="http://schemas.microsoft.com/office/drawing/2014/main" id="{4C420ECF-8C94-A844-94CF-DD5071418025}"/>
              </a:ext>
            </a:extLst>
          </p:cNvPr>
          <p:cNvPicPr>
            <a:picLocks noChangeAspect="1"/>
          </p:cNvPicPr>
          <p:nvPr/>
        </p:nvPicPr>
        <p:blipFill>
          <a:blip r:embed="rId4"/>
          <a:stretch>
            <a:fillRect/>
          </a:stretch>
        </p:blipFill>
        <p:spPr>
          <a:xfrm>
            <a:off x="992108" y="4474625"/>
            <a:ext cx="2692400" cy="774700"/>
          </a:xfrm>
          <a:prstGeom prst="rect">
            <a:avLst/>
          </a:prstGeom>
        </p:spPr>
      </p:pic>
      <p:pic>
        <p:nvPicPr>
          <p:cNvPr id="14" name="Image 13">
            <a:extLst>
              <a:ext uri="{FF2B5EF4-FFF2-40B4-BE49-F238E27FC236}">
                <a16:creationId xmlns:a16="http://schemas.microsoft.com/office/drawing/2014/main" id="{68744997-89B0-1747-90D4-9BF277D5C50E}"/>
              </a:ext>
            </a:extLst>
          </p:cNvPr>
          <p:cNvPicPr>
            <a:picLocks noChangeAspect="1"/>
          </p:cNvPicPr>
          <p:nvPr/>
        </p:nvPicPr>
        <p:blipFill>
          <a:blip r:embed="rId5"/>
          <a:stretch>
            <a:fillRect/>
          </a:stretch>
        </p:blipFill>
        <p:spPr>
          <a:xfrm>
            <a:off x="3684508" y="4989858"/>
            <a:ext cx="1714500" cy="254000"/>
          </a:xfrm>
          <a:prstGeom prst="rect">
            <a:avLst/>
          </a:prstGeom>
        </p:spPr>
      </p:pic>
    </p:spTree>
    <p:extLst>
      <p:ext uri="{BB962C8B-B14F-4D97-AF65-F5344CB8AC3E}">
        <p14:creationId xmlns:p14="http://schemas.microsoft.com/office/powerpoint/2010/main" val="384257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ppt_x</p:attrName>
                                        </p:attrNameLst>
                                      </p:cBhvr>
                                      <p:tavLst>
                                        <p:tav tm="0">
                                          <p:val>
                                            <p:strVal val="#ppt_x-#ppt_w*1.125000"/>
                                          </p:val>
                                        </p:tav>
                                        <p:tav tm="100000">
                                          <p:val>
                                            <p:strVal val="#ppt_x"/>
                                          </p:val>
                                        </p:tav>
                                      </p:tavLst>
                                    </p:anim>
                                    <p:animEffect transition="in" filter="wipe(righ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strVal val="#ppt_w*0.70"/>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11487BC9-9B61-0745-96EC-33F298DE3DDC}"/>
              </a:ext>
            </a:extLst>
          </p:cNvPr>
          <p:cNvSpPr txBox="1">
            <a:spLocks/>
          </p:cNvSpPr>
          <p:nvPr/>
        </p:nvSpPr>
        <p:spPr>
          <a:xfrm>
            <a:off x="838201" y="365125"/>
            <a:ext cx="10057108" cy="111177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Le détail des inculpations </a:t>
            </a:r>
          </a:p>
          <a:p>
            <a:r>
              <a:rPr lang="fr-FR" b="1" dirty="0">
                <a:latin typeface="+mn-lt"/>
              </a:rPr>
              <a:t>de JOHNSON &amp; JOHNSON </a:t>
            </a:r>
          </a:p>
        </p:txBody>
      </p:sp>
      <p:pic>
        <p:nvPicPr>
          <p:cNvPr id="3" name="Image 2">
            <a:extLst>
              <a:ext uri="{FF2B5EF4-FFF2-40B4-BE49-F238E27FC236}">
                <a16:creationId xmlns:a16="http://schemas.microsoft.com/office/drawing/2014/main" id="{28E7846B-941D-D543-BDAC-B1A58CEC8E88}"/>
              </a:ext>
            </a:extLst>
          </p:cNvPr>
          <p:cNvPicPr>
            <a:picLocks noChangeAspect="1"/>
          </p:cNvPicPr>
          <p:nvPr/>
        </p:nvPicPr>
        <p:blipFill>
          <a:blip r:embed="rId2"/>
          <a:stretch>
            <a:fillRect/>
          </a:stretch>
        </p:blipFill>
        <p:spPr>
          <a:xfrm>
            <a:off x="683324" y="1881860"/>
            <a:ext cx="3975100" cy="1079500"/>
          </a:xfrm>
          <a:prstGeom prst="rect">
            <a:avLst/>
          </a:prstGeom>
        </p:spPr>
      </p:pic>
      <p:pic>
        <p:nvPicPr>
          <p:cNvPr id="4" name="Image 3">
            <a:extLst>
              <a:ext uri="{FF2B5EF4-FFF2-40B4-BE49-F238E27FC236}">
                <a16:creationId xmlns:a16="http://schemas.microsoft.com/office/drawing/2014/main" id="{D8D22B3E-1EE6-294C-B077-CFA32B6ED65E}"/>
              </a:ext>
            </a:extLst>
          </p:cNvPr>
          <p:cNvPicPr>
            <a:picLocks noChangeAspect="1"/>
          </p:cNvPicPr>
          <p:nvPr/>
        </p:nvPicPr>
        <p:blipFill>
          <a:blip r:embed="rId3"/>
          <a:stretch>
            <a:fillRect/>
          </a:stretch>
        </p:blipFill>
        <p:spPr>
          <a:xfrm>
            <a:off x="905574" y="2961360"/>
            <a:ext cx="1765300" cy="304800"/>
          </a:xfrm>
          <a:prstGeom prst="rect">
            <a:avLst/>
          </a:prstGeom>
        </p:spPr>
      </p:pic>
      <p:sp>
        <p:nvSpPr>
          <p:cNvPr id="5" name="Rectangle 4">
            <a:extLst>
              <a:ext uri="{FF2B5EF4-FFF2-40B4-BE49-F238E27FC236}">
                <a16:creationId xmlns:a16="http://schemas.microsoft.com/office/drawing/2014/main" id="{9F026DEC-8300-2245-A78F-0ADA750EE012}"/>
              </a:ext>
            </a:extLst>
          </p:cNvPr>
          <p:cNvSpPr/>
          <p:nvPr/>
        </p:nvSpPr>
        <p:spPr>
          <a:xfrm>
            <a:off x="905573" y="3591841"/>
            <a:ext cx="10547673" cy="1569660"/>
          </a:xfrm>
          <a:prstGeom prst="rect">
            <a:avLst/>
          </a:prstGeom>
        </p:spPr>
        <p:txBody>
          <a:bodyPr wrap="square">
            <a:spAutoFit/>
          </a:bodyPr>
          <a:lstStyle/>
          <a:p>
            <a:r>
              <a:rPr lang="fr-CH" sz="2400" dirty="0">
                <a:latin typeface="Helvetica Neue" panose="02000503000000020004" pitchFamily="2" charset="0"/>
                <a:ea typeface="Helvetica Neue" panose="02000503000000020004" pitchFamily="2" charset="0"/>
                <a:cs typeface="Helvetica Neue" panose="02000503000000020004" pitchFamily="2" charset="0"/>
              </a:rPr>
              <a:t>Cancer : Johnson &amp; Johnson définitivement condamné pour son talc</a:t>
            </a:r>
          </a:p>
          <a:p>
            <a:r>
              <a:rPr lang="fr-CH" sz="2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L’entreprise pharmaceutique américaine doit payer 2,1 milliards de dollars de dommages et intérêts pour la vente de son talc, accusé de contenir de l’amiante qui aurait causé des cancers des ovaires.</a:t>
            </a:r>
          </a:p>
        </p:txBody>
      </p:sp>
    </p:spTree>
    <p:extLst>
      <p:ext uri="{BB962C8B-B14F-4D97-AF65-F5344CB8AC3E}">
        <p14:creationId xmlns:p14="http://schemas.microsoft.com/office/powerpoint/2010/main" val="315066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par>
                                <p:cTn id="9" presetID="1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81735-FAA9-DB4A-94BF-E3D231775E7C}"/>
              </a:ext>
            </a:extLst>
          </p:cNvPr>
          <p:cNvSpPr>
            <a:spLocks noGrp="1"/>
          </p:cNvSpPr>
          <p:nvPr>
            <p:ph type="title"/>
          </p:nvPr>
        </p:nvSpPr>
        <p:spPr>
          <a:xfrm>
            <a:off x="780585" y="966904"/>
            <a:ext cx="5170764" cy="1264852"/>
          </a:xfrm>
        </p:spPr>
        <p:txBody>
          <a:bodyPr>
            <a:normAutofit fontScale="90000"/>
          </a:bodyPr>
          <a:lstStyle/>
          <a:p>
            <a:r>
              <a:rPr lang="fr-FR" b="1" dirty="0">
                <a:latin typeface="+mn-lt"/>
              </a:rPr>
              <a:t>Soyons donc rassurés,</a:t>
            </a:r>
          </a:p>
        </p:txBody>
      </p:sp>
      <p:pic>
        <p:nvPicPr>
          <p:cNvPr id="4" name="Image 3">
            <a:extLst>
              <a:ext uri="{FF2B5EF4-FFF2-40B4-BE49-F238E27FC236}">
                <a16:creationId xmlns:a16="http://schemas.microsoft.com/office/drawing/2014/main" id="{3A267F91-4086-7247-98F3-EF3268566AFA}"/>
              </a:ext>
            </a:extLst>
          </p:cNvPr>
          <p:cNvPicPr>
            <a:picLocks noChangeAspect="1"/>
          </p:cNvPicPr>
          <p:nvPr/>
        </p:nvPicPr>
        <p:blipFill>
          <a:blip r:embed="rId2"/>
          <a:stretch>
            <a:fillRect/>
          </a:stretch>
        </p:blipFill>
        <p:spPr>
          <a:xfrm>
            <a:off x="6912026" y="942045"/>
            <a:ext cx="4511340" cy="2369881"/>
          </a:xfrm>
          <a:prstGeom prst="rect">
            <a:avLst/>
          </a:prstGeom>
        </p:spPr>
      </p:pic>
      <p:sp>
        <p:nvSpPr>
          <p:cNvPr id="5" name="Rectangle 4">
            <a:extLst>
              <a:ext uri="{FF2B5EF4-FFF2-40B4-BE49-F238E27FC236}">
                <a16:creationId xmlns:a16="http://schemas.microsoft.com/office/drawing/2014/main" id="{55B8C75C-0576-3A46-82AC-3BD1F140B464}"/>
              </a:ext>
            </a:extLst>
          </p:cNvPr>
          <p:cNvSpPr/>
          <p:nvPr/>
        </p:nvSpPr>
        <p:spPr>
          <a:xfrm>
            <a:off x="768634" y="3312987"/>
            <a:ext cx="7361224" cy="1754326"/>
          </a:xfrm>
          <a:prstGeom prst="rect">
            <a:avLst/>
          </a:prstGeom>
        </p:spPr>
        <p:txBody>
          <a:bodyPr wrap="square">
            <a:spAutoFit/>
          </a:bodyPr>
          <a:lstStyle/>
          <a:p>
            <a:r>
              <a:rPr lang="fr-FR" sz="5400" b="1" dirty="0"/>
              <a:t>sur lesquels </a:t>
            </a:r>
          </a:p>
          <a:p>
            <a:r>
              <a:rPr lang="fr-FR" sz="5400" b="1" dirty="0"/>
              <a:t>nous pouvons compter… </a:t>
            </a:r>
            <a:endParaRPr lang="fr-FR" sz="5400" dirty="0"/>
          </a:p>
        </p:txBody>
      </p:sp>
      <p:sp>
        <p:nvSpPr>
          <p:cNvPr id="6" name="Rectangle 5">
            <a:extLst>
              <a:ext uri="{FF2B5EF4-FFF2-40B4-BE49-F238E27FC236}">
                <a16:creationId xmlns:a16="http://schemas.microsoft.com/office/drawing/2014/main" id="{3ADA6952-F827-964E-B842-6D8FCEE35E54}"/>
              </a:ext>
            </a:extLst>
          </p:cNvPr>
          <p:cNvSpPr/>
          <p:nvPr/>
        </p:nvSpPr>
        <p:spPr>
          <a:xfrm>
            <a:off x="3738036" y="5295900"/>
            <a:ext cx="3828292" cy="707886"/>
          </a:xfrm>
          <a:prstGeom prst="rect">
            <a:avLst/>
          </a:prstGeom>
        </p:spPr>
        <p:txBody>
          <a:bodyPr wrap="none">
            <a:spAutoFit/>
          </a:bodyPr>
          <a:lstStyle/>
          <a:p>
            <a:r>
              <a:rPr lang="fr-FR" sz="4000" b="1" dirty="0"/>
              <a:t>Les yeux fermés. </a:t>
            </a:r>
            <a:endParaRPr lang="fr-FR" sz="5400" dirty="0"/>
          </a:p>
        </p:txBody>
      </p:sp>
      <p:pic>
        <p:nvPicPr>
          <p:cNvPr id="3" name="Image 2">
            <a:extLst>
              <a:ext uri="{FF2B5EF4-FFF2-40B4-BE49-F238E27FC236}">
                <a16:creationId xmlns:a16="http://schemas.microsoft.com/office/drawing/2014/main" id="{23D151CF-2051-B44E-B82B-E97902756753}"/>
              </a:ext>
            </a:extLst>
          </p:cNvPr>
          <p:cNvPicPr>
            <a:picLocks noChangeAspect="1"/>
          </p:cNvPicPr>
          <p:nvPr/>
        </p:nvPicPr>
        <p:blipFill>
          <a:blip r:embed="rId3"/>
          <a:stretch>
            <a:fillRect/>
          </a:stretch>
        </p:blipFill>
        <p:spPr>
          <a:xfrm>
            <a:off x="8129859" y="3733800"/>
            <a:ext cx="2603500" cy="3124200"/>
          </a:xfrm>
          <a:prstGeom prst="rect">
            <a:avLst/>
          </a:prstGeom>
        </p:spPr>
      </p:pic>
      <p:sp>
        <p:nvSpPr>
          <p:cNvPr id="7" name="Rectangle 6">
            <a:extLst>
              <a:ext uri="{FF2B5EF4-FFF2-40B4-BE49-F238E27FC236}">
                <a16:creationId xmlns:a16="http://schemas.microsoft.com/office/drawing/2014/main" id="{195E2B11-2C3A-8E46-B2AC-17806638A267}"/>
              </a:ext>
            </a:extLst>
          </p:cNvPr>
          <p:cNvSpPr/>
          <p:nvPr/>
        </p:nvSpPr>
        <p:spPr>
          <a:xfrm>
            <a:off x="768634" y="1972064"/>
            <a:ext cx="5938805" cy="584775"/>
          </a:xfrm>
          <a:prstGeom prst="rect">
            <a:avLst/>
          </a:prstGeom>
        </p:spPr>
        <p:txBody>
          <a:bodyPr wrap="none">
            <a:spAutoFit/>
          </a:bodyPr>
          <a:lstStyle/>
          <a:p>
            <a:r>
              <a:rPr lang="fr-FR" sz="3200" b="1" dirty="0"/>
              <a:t>les Laboratoires pharmaceutiques</a:t>
            </a:r>
            <a:endParaRPr lang="fr-FR" sz="3200" dirty="0"/>
          </a:p>
        </p:txBody>
      </p:sp>
      <p:sp>
        <p:nvSpPr>
          <p:cNvPr id="8" name="Rectangle 7">
            <a:extLst>
              <a:ext uri="{FF2B5EF4-FFF2-40B4-BE49-F238E27FC236}">
                <a16:creationId xmlns:a16="http://schemas.microsoft.com/office/drawing/2014/main" id="{07E1E23C-2C5B-8D46-B31E-4CEA3FEC1588}"/>
              </a:ext>
            </a:extLst>
          </p:cNvPr>
          <p:cNvSpPr/>
          <p:nvPr/>
        </p:nvSpPr>
        <p:spPr>
          <a:xfrm>
            <a:off x="776537" y="2556839"/>
            <a:ext cx="4626588" cy="707886"/>
          </a:xfrm>
          <a:prstGeom prst="rect">
            <a:avLst/>
          </a:prstGeom>
        </p:spPr>
        <p:txBody>
          <a:bodyPr wrap="none">
            <a:spAutoFit/>
          </a:bodyPr>
          <a:lstStyle/>
          <a:p>
            <a:r>
              <a:rPr lang="fr-FR" sz="4000" b="1" dirty="0"/>
              <a:t>sont des organismes </a:t>
            </a:r>
          </a:p>
        </p:txBody>
      </p:sp>
    </p:spTree>
    <p:extLst>
      <p:ext uri="{BB962C8B-B14F-4D97-AF65-F5344CB8AC3E}">
        <p14:creationId xmlns:p14="http://schemas.microsoft.com/office/powerpoint/2010/main" val="184597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ppt_x</p:attrName>
                                        </p:attrNameLst>
                                      </p:cBhvr>
                                      <p:tavLst>
                                        <p:tav tm="0">
                                          <p:val>
                                            <p:strVal val="#ppt_x-#ppt_w*1.125000"/>
                                          </p:val>
                                        </p:tav>
                                        <p:tav tm="100000">
                                          <p:val>
                                            <p:strVal val="#ppt_x"/>
                                          </p:val>
                                        </p:tav>
                                      </p:tavLst>
                                    </p:anim>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par>
                                <p:cTn id="28" presetID="55"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strVal val="#ppt_w*0.70"/>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0.7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par>
                                <p:cTn id="40" presetID="55"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strVal val="#ppt_w*0.7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86F556-5D40-E640-A18B-980DD933E081}"/>
              </a:ext>
            </a:extLst>
          </p:cNvPr>
          <p:cNvSpPr>
            <a:spLocks noGrp="1"/>
          </p:cNvSpPr>
          <p:nvPr>
            <p:ph type="title"/>
          </p:nvPr>
        </p:nvSpPr>
        <p:spPr>
          <a:xfrm>
            <a:off x="382858" y="378043"/>
            <a:ext cx="10515600" cy="1325563"/>
          </a:xfrm>
        </p:spPr>
        <p:txBody>
          <a:bodyPr/>
          <a:lstStyle/>
          <a:p>
            <a:r>
              <a:rPr lang="fr-FR" b="1" dirty="0">
                <a:latin typeface="+mn-lt"/>
              </a:rPr>
              <a:t>Connaissez-vous le DOLDER ?</a:t>
            </a:r>
          </a:p>
        </p:txBody>
      </p:sp>
      <p:sp>
        <p:nvSpPr>
          <p:cNvPr id="8" name="Rectangle 7">
            <a:extLst>
              <a:ext uri="{FF2B5EF4-FFF2-40B4-BE49-F238E27FC236}">
                <a16:creationId xmlns:a16="http://schemas.microsoft.com/office/drawing/2014/main" id="{C4C5E6B2-35BF-5C42-8E2A-9E170CB60768}"/>
              </a:ext>
            </a:extLst>
          </p:cNvPr>
          <p:cNvSpPr/>
          <p:nvPr/>
        </p:nvSpPr>
        <p:spPr>
          <a:xfrm>
            <a:off x="763858" y="2595091"/>
            <a:ext cx="11180957" cy="3416320"/>
          </a:xfrm>
          <a:prstGeom prst="rect">
            <a:avLst/>
          </a:prstGeom>
        </p:spPr>
        <p:txBody>
          <a:bodyPr wrap="square">
            <a:spAutoFit/>
          </a:bodyPr>
          <a:lstStyle/>
          <a:p>
            <a:pPr marL="285750" indent="-285750">
              <a:buFont typeface="Wingdings" pitchFamily="2" charset="2"/>
              <a:buChar char="§"/>
            </a:pP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Pascal </a:t>
            </a:r>
            <a:r>
              <a:rPr lang="fr-CH" sz="2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Soriot</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PDG de </a:t>
            </a:r>
            <a:r>
              <a:rPr lang="fr-CH" sz="2400" b="1" dirty="0" err="1">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AstraZeneca</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(GB/Suède)</a:t>
            </a:r>
          </a:p>
          <a:p>
            <a:pPr marL="285750" indent="-285750">
              <a:buFont typeface="Wingdings" pitchFamily="2" charset="2"/>
              <a:buChar char="§"/>
            </a:pPr>
            <a:r>
              <a:rPr lang="fr-CH" sz="2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Jaquin</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Duato</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le vice-président du comité exécutif de </a:t>
            </a:r>
            <a:r>
              <a:rPr lang="fr-CH" sz="24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Johnson &amp; Johnson</a:t>
            </a:r>
            <a:r>
              <a:rPr lang="fr-CH" sz="2400"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(USA) [et futur PDG dès le 3 janvier 2022]</a:t>
            </a:r>
          </a:p>
          <a:p>
            <a:pPr marL="285750" indent="-285750">
              <a:buFont typeface="Wingdings" pitchFamily="2" charset="2"/>
              <a:buChar char="§"/>
            </a:pP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Kenneth </a:t>
            </a:r>
            <a:r>
              <a:rPr lang="fr-CH" sz="2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Frazier</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PDG de </a:t>
            </a:r>
            <a:r>
              <a:rPr lang="fr-CH" sz="2400" b="1"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Merck</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Co (USA)</a:t>
            </a:r>
          </a:p>
          <a:p>
            <a:pPr marL="285750" indent="-285750">
              <a:buFont typeface="Wingdings" pitchFamily="2" charset="2"/>
              <a:buChar char="§"/>
            </a:pPr>
            <a:r>
              <a:rPr lang="fr-CH" sz="2400" dirty="0">
                <a:latin typeface="Helvetica Neue" panose="02000503000000020004" pitchFamily="2" charset="0"/>
                <a:ea typeface="Helvetica Neue" panose="02000503000000020004" pitchFamily="2" charset="0"/>
                <a:cs typeface="Helvetica Neue" panose="02000503000000020004" pitchFamily="2" charset="0"/>
              </a:rPr>
              <a:t>Stefan </a:t>
            </a:r>
            <a:r>
              <a:rPr lang="fr-CH" sz="2400" dirty="0" err="1">
                <a:latin typeface="Helvetica Neue" panose="02000503000000020004" pitchFamily="2" charset="0"/>
                <a:ea typeface="Helvetica Neue" panose="02000503000000020004" pitchFamily="2" charset="0"/>
                <a:cs typeface="Helvetica Neue" panose="02000503000000020004" pitchFamily="2" charset="0"/>
              </a:rPr>
              <a:t>Oschmann</a:t>
            </a:r>
            <a:r>
              <a:rPr lang="fr-CH" sz="2400" dirty="0">
                <a:latin typeface="Helvetica Neue" panose="02000503000000020004" pitchFamily="2" charset="0"/>
                <a:ea typeface="Helvetica Neue" panose="02000503000000020004" pitchFamily="2" charset="0"/>
                <a:cs typeface="Helvetica Neue" panose="02000503000000020004" pitchFamily="2" charset="0"/>
              </a:rPr>
              <a:t>, de </a:t>
            </a:r>
            <a:r>
              <a:rPr lang="fr-CH" sz="2400" b="1" dirty="0" err="1">
                <a:latin typeface="Helvetica Neue" panose="02000503000000020004" pitchFamily="2" charset="0"/>
                <a:ea typeface="Helvetica Neue" panose="02000503000000020004" pitchFamily="2" charset="0"/>
                <a:cs typeface="Helvetica Neue" panose="02000503000000020004" pitchFamily="2" charset="0"/>
              </a:rPr>
              <a:t>Merck</a:t>
            </a:r>
            <a:r>
              <a:rPr lang="fr-CH" sz="2400" dirty="0">
                <a:latin typeface="Helvetica Neue" panose="02000503000000020004" pitchFamily="2" charset="0"/>
                <a:ea typeface="Helvetica Neue" panose="02000503000000020004" pitchFamily="2" charset="0"/>
                <a:cs typeface="Helvetica Neue" panose="02000503000000020004" pitchFamily="2" charset="0"/>
              </a:rPr>
              <a:t> </a:t>
            </a:r>
            <a:r>
              <a:rPr lang="fr-CH" sz="2400" dirty="0" err="1">
                <a:latin typeface="Helvetica Neue" panose="02000503000000020004" pitchFamily="2" charset="0"/>
                <a:ea typeface="Helvetica Neue" panose="02000503000000020004" pitchFamily="2" charset="0"/>
                <a:cs typeface="Helvetica Neue" panose="02000503000000020004" pitchFamily="2" charset="0"/>
              </a:rPr>
              <a:t>KGaA</a:t>
            </a:r>
            <a:endParaRPr lang="fr-CH" sz="24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
            </a:pPr>
            <a:r>
              <a:rPr lang="fr-CH" sz="2400" dirty="0">
                <a:latin typeface="Helvetica Neue" panose="02000503000000020004" pitchFamily="2" charset="0"/>
                <a:ea typeface="Helvetica Neue" panose="02000503000000020004" pitchFamily="2" charset="0"/>
                <a:cs typeface="Helvetica Neue" panose="02000503000000020004" pitchFamily="2" charset="0"/>
              </a:rPr>
              <a:t>Emma </a:t>
            </a:r>
            <a:r>
              <a:rPr lang="fr-CH" sz="2400" dirty="0" err="1">
                <a:latin typeface="Helvetica Neue" panose="02000503000000020004" pitchFamily="2" charset="0"/>
                <a:ea typeface="Helvetica Neue" panose="02000503000000020004" pitchFamily="2" charset="0"/>
                <a:cs typeface="Helvetica Neue" panose="02000503000000020004" pitchFamily="2" charset="0"/>
              </a:rPr>
              <a:t>Walmsley</a:t>
            </a:r>
            <a:r>
              <a:rPr lang="fr-CH" sz="2400" dirty="0">
                <a:latin typeface="Helvetica Neue" panose="02000503000000020004" pitchFamily="2" charset="0"/>
                <a:ea typeface="Helvetica Neue" panose="02000503000000020004" pitchFamily="2" charset="0"/>
                <a:cs typeface="Helvetica Neue" panose="02000503000000020004" pitchFamily="2" charset="0"/>
              </a:rPr>
              <a:t>, de </a:t>
            </a:r>
            <a:r>
              <a:rPr lang="fr-CH" sz="2400" b="1" dirty="0">
                <a:latin typeface="Helvetica Neue" panose="02000503000000020004" pitchFamily="2" charset="0"/>
                <a:ea typeface="Helvetica Neue" panose="02000503000000020004" pitchFamily="2" charset="0"/>
                <a:cs typeface="Helvetica Neue" panose="02000503000000020004" pitchFamily="2" charset="0"/>
              </a:rPr>
              <a:t>GSK</a:t>
            </a:r>
          </a:p>
          <a:p>
            <a:pPr marL="285750" indent="-285750">
              <a:buFont typeface="Wingdings" pitchFamily="2" charset="2"/>
              <a:buChar char="§"/>
            </a:pPr>
            <a:r>
              <a:rPr lang="fr-CH" sz="2400" dirty="0">
                <a:latin typeface="Helvetica Neue" panose="02000503000000020004" pitchFamily="2" charset="0"/>
                <a:ea typeface="Helvetica Neue" panose="02000503000000020004" pitchFamily="2" charset="0"/>
                <a:cs typeface="Helvetica Neue" panose="02000503000000020004" pitchFamily="2" charset="0"/>
              </a:rPr>
              <a:t>Michel </a:t>
            </a:r>
            <a:r>
              <a:rPr lang="fr-CH" sz="2400" dirty="0" err="1">
                <a:latin typeface="Helvetica Neue" panose="02000503000000020004" pitchFamily="2" charset="0"/>
                <a:ea typeface="Helvetica Neue" panose="02000503000000020004" pitchFamily="2" charset="0"/>
                <a:cs typeface="Helvetica Neue" panose="02000503000000020004" pitchFamily="2" charset="0"/>
              </a:rPr>
              <a:t>Vounatsos</a:t>
            </a:r>
            <a:r>
              <a:rPr lang="fr-CH" sz="2400" dirty="0">
                <a:latin typeface="Helvetica Neue" panose="02000503000000020004" pitchFamily="2" charset="0"/>
                <a:ea typeface="Helvetica Neue" panose="02000503000000020004" pitchFamily="2" charset="0"/>
                <a:cs typeface="Helvetica Neue" panose="02000503000000020004" pitchFamily="2" charset="0"/>
              </a:rPr>
              <a:t> de </a:t>
            </a:r>
            <a:r>
              <a:rPr lang="fr-CH" sz="2400" b="1" dirty="0" err="1">
                <a:latin typeface="Helvetica Neue" panose="02000503000000020004" pitchFamily="2" charset="0"/>
                <a:ea typeface="Helvetica Neue" panose="02000503000000020004" pitchFamily="2" charset="0"/>
                <a:cs typeface="Helvetica Neue" panose="02000503000000020004" pitchFamily="2" charset="0"/>
              </a:rPr>
              <a:t>Biogen</a:t>
            </a:r>
            <a:br>
              <a:rPr lang="fr-CH" sz="2400" dirty="0">
                <a:latin typeface="Helvetica Neue" panose="02000503000000020004" pitchFamily="2" charset="0"/>
                <a:ea typeface="Helvetica Neue" panose="02000503000000020004" pitchFamily="2" charset="0"/>
                <a:cs typeface="Helvetica Neue" panose="02000503000000020004" pitchFamily="2" charset="0"/>
              </a:rPr>
            </a:br>
            <a:endParaRPr lang="fr-CH"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fr-FR" sz="24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94B7BC57-640D-8641-8229-DAD240E8C33D}"/>
              </a:ext>
            </a:extLst>
          </p:cNvPr>
          <p:cNvSpPr/>
          <p:nvPr/>
        </p:nvSpPr>
        <p:spPr>
          <a:xfrm>
            <a:off x="472067" y="1547852"/>
            <a:ext cx="10426391" cy="830997"/>
          </a:xfrm>
          <a:prstGeom prst="rect">
            <a:avLst/>
          </a:prstGeom>
        </p:spPr>
        <p:txBody>
          <a:bodyPr wrap="square">
            <a:spAutoFit/>
          </a:bodyPr>
          <a:lstStyle/>
          <a:p>
            <a:r>
              <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L’AFP a pu se procurer la liste des 25 participants au </a:t>
            </a:r>
            <a:r>
              <a:rPr lang="fr-CH" sz="2400" b="1"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Dolder</a:t>
            </a:r>
            <a:r>
              <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Club </a:t>
            </a:r>
          </a:p>
          <a:p>
            <a:r>
              <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 2018, dont :</a:t>
            </a:r>
          </a:p>
        </p:txBody>
      </p:sp>
    </p:spTree>
    <p:extLst>
      <p:ext uri="{BB962C8B-B14F-4D97-AF65-F5344CB8AC3E}">
        <p14:creationId xmlns:p14="http://schemas.microsoft.com/office/powerpoint/2010/main" val="190193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p:tgtEl>
                                          <p:spTgt spid="8">
                                            <p:txEl>
                                              <p:pRg st="3" end="3"/>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p:tgtEl>
                                          <p:spTgt spid="8">
                                            <p:txEl>
                                              <p:pRg st="4" end="4"/>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p:tgtEl>
                                          <p:spTgt spid="8">
                                            <p:txEl>
                                              <p:pRg st="5" end="5"/>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86F556-5D40-E640-A18B-980DD933E081}"/>
              </a:ext>
            </a:extLst>
          </p:cNvPr>
          <p:cNvSpPr>
            <a:spLocks noGrp="1"/>
          </p:cNvSpPr>
          <p:nvPr>
            <p:ph type="title"/>
          </p:nvPr>
        </p:nvSpPr>
        <p:spPr>
          <a:xfrm>
            <a:off x="371284" y="297020"/>
            <a:ext cx="10515600" cy="1325563"/>
          </a:xfrm>
        </p:spPr>
        <p:txBody>
          <a:bodyPr/>
          <a:lstStyle/>
          <a:p>
            <a:r>
              <a:rPr lang="fr-FR" b="1" dirty="0">
                <a:latin typeface="+mn-lt"/>
              </a:rPr>
              <a:t>Connaissez-vous le DOLDER ?</a:t>
            </a:r>
          </a:p>
        </p:txBody>
      </p:sp>
      <p:sp>
        <p:nvSpPr>
          <p:cNvPr id="3" name="Rectangle 2">
            <a:extLst>
              <a:ext uri="{FF2B5EF4-FFF2-40B4-BE49-F238E27FC236}">
                <a16:creationId xmlns:a16="http://schemas.microsoft.com/office/drawing/2014/main" id="{4F4B7A0D-EBD6-5347-8FEF-86FCA3759DA8}"/>
              </a:ext>
            </a:extLst>
          </p:cNvPr>
          <p:cNvSpPr/>
          <p:nvPr/>
        </p:nvSpPr>
        <p:spPr>
          <a:xfrm>
            <a:off x="888495" y="1241042"/>
            <a:ext cx="10123714" cy="5386090"/>
          </a:xfrm>
          <a:prstGeom prst="rect">
            <a:avLst/>
          </a:prstGeom>
        </p:spPr>
        <p:txBody>
          <a:bodyPr wrap="square">
            <a:spAutoFit/>
          </a:bodyPr>
          <a:lstStyle/>
          <a:p>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La réunion est présidée par </a:t>
            </a:r>
            <a:r>
              <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Serge Weinberg :</a:t>
            </a:r>
          </a:p>
          <a:p>
            <a:endPar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fr-CH" sz="2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Président du Conseil d’Administration de Sanofi</a:t>
            </a:r>
          </a:p>
          <a:p>
            <a:pPr marL="342900" indent="-342900">
              <a:buFont typeface="Arial" panose="020B0604020202020204" pitchFamily="34" charset="0"/>
              <a:buChar char="•"/>
            </a:pP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Ex-chef de cabinet de Laurent Fabius (1981-1982)</a:t>
            </a:r>
          </a:p>
          <a:p>
            <a:pPr marL="342900" indent="-342900">
              <a:buFont typeface="Arial" panose="020B0604020202020204" pitchFamily="34" charset="0"/>
              <a:buChar char="•"/>
            </a:pP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Ex-directeur général adjoint aux finances de FR3 (1982-1983)</a:t>
            </a:r>
          </a:p>
          <a:p>
            <a:pPr marL="342900" indent="-342900">
              <a:buFont typeface="Arial" panose="020B0604020202020204" pitchFamily="34" charset="0"/>
              <a:buChar char="•"/>
            </a:pP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Ex-p</a:t>
            </a:r>
            <a:r>
              <a:rPr lang="fr-CH" sz="2000" dirty="0">
                <a:latin typeface="Helvetica Neue" panose="02000503000000020004" pitchFamily="2" charset="0"/>
                <a:ea typeface="Helvetica Neue" panose="02000503000000020004" pitchFamily="2" charset="0"/>
                <a:cs typeface="Helvetica Neue" panose="02000503000000020004" pitchFamily="2" charset="0"/>
              </a:rPr>
              <a:t>résident du Conseil d’Administration du groupe Accor</a:t>
            </a:r>
          </a:p>
          <a:p>
            <a:pPr marL="342900" indent="-342900">
              <a:buFont typeface="Arial" panose="020B0604020202020204" pitchFamily="34" charset="0"/>
              <a:buChar char="•"/>
            </a:pPr>
            <a:r>
              <a:rPr lang="fr-CH" sz="2000" dirty="0">
                <a:latin typeface="Helvetica Neue" panose="02000503000000020004" pitchFamily="2" charset="0"/>
                <a:ea typeface="Helvetica Neue" panose="02000503000000020004" pitchFamily="2" charset="0"/>
                <a:cs typeface="Helvetica Neue" panose="02000503000000020004" pitchFamily="2" charset="0"/>
              </a:rPr>
              <a:t>Ex-membre de la Commission Attali (« de libération de la croissance ») </a:t>
            </a:r>
          </a:p>
          <a:p>
            <a:pPr marL="342900" indent="-342900">
              <a:buFont typeface="Arial" panose="020B0604020202020204" pitchFamily="34" charset="0"/>
              <a:buChar char="•"/>
            </a:pPr>
            <a:r>
              <a:rPr lang="fr-CH" sz="2000" dirty="0">
                <a:latin typeface="Helvetica Neue" panose="02000503000000020004" pitchFamily="2" charset="0"/>
                <a:ea typeface="Helvetica Neue" panose="02000503000000020004" pitchFamily="2" charset="0"/>
                <a:cs typeface="Helvetica Neue" panose="02000503000000020004" pitchFamily="2" charset="0"/>
              </a:rPr>
              <a:t>Ex-membre de la Commission Trilatérale (Rockefeller) de 1992 à 2006</a:t>
            </a:r>
          </a:p>
          <a:p>
            <a:pPr marL="342900" indent="-342900">
              <a:buFont typeface="Arial" panose="020B0604020202020204" pitchFamily="34" charset="0"/>
              <a:buChar char="•"/>
            </a:pPr>
            <a:r>
              <a:rPr lang="fr-CH" sz="2000" dirty="0">
                <a:latin typeface="Helvetica Neue" panose="02000503000000020004" pitchFamily="2" charset="0"/>
                <a:ea typeface="Helvetica Neue" panose="02000503000000020004" pitchFamily="2" charset="0"/>
                <a:cs typeface="Helvetica Neue" panose="02000503000000020004" pitchFamily="2" charset="0"/>
              </a:rPr>
              <a:t>Ex-administrateur à la Banque Rothschild, il a aidé Emmanuel Macron à y entrer en sept. 2008.</a:t>
            </a:r>
          </a:p>
          <a:p>
            <a:endPar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r>
              <a:rPr lang="fr-CH" sz="24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Serge Weinberg </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s’est particulièrement illustré dans le cadre du </a:t>
            </a:r>
            <a:r>
              <a:rPr lang="fr-CH" sz="24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scandale de la </a:t>
            </a:r>
            <a:r>
              <a:rPr lang="fr-CH" sz="2400" b="1" dirty="0" err="1">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Dépakine</a:t>
            </a:r>
            <a:r>
              <a:rPr lang="fr-CH"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cet anti épileptique produit par Sanofi qui, administré aux femmes enceintes, engendre des enfants mentalement handicapés </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(Selon l'ANSM, 14 322 femmes enceintes y ont été exposées entre 2007 et 2014). </a:t>
            </a:r>
          </a:p>
          <a:p>
            <a:r>
              <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Il reçoit la Légion d’honneur le 1</a:t>
            </a:r>
            <a:r>
              <a:rPr lang="fr-CH" sz="2400" b="1" baseline="30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er</a:t>
            </a:r>
            <a:r>
              <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janvier 2020.</a:t>
            </a:r>
            <a:endParaRPr lang="fr-FR" sz="2400" dirty="0"/>
          </a:p>
        </p:txBody>
      </p:sp>
    </p:spTree>
    <p:extLst>
      <p:ext uri="{BB962C8B-B14F-4D97-AF65-F5344CB8AC3E}">
        <p14:creationId xmlns:p14="http://schemas.microsoft.com/office/powerpoint/2010/main" val="1119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2" end="2"/>
                                            </p:txEl>
                                          </p:spTgt>
                                        </p:tgtEl>
                                      </p:cBhvr>
                                    </p:animEffect>
                                  </p:childTnLst>
                                </p:cTn>
                              </p:par>
                              <p:par>
                                <p:cTn id="15" presetID="12" presetClass="entr" presetSubtype="8"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
                                            <p:txEl>
                                              <p:pRg st="3" end="3"/>
                                            </p:txEl>
                                          </p:spTgt>
                                        </p:tgtEl>
                                      </p:cBhvr>
                                    </p:animEffect>
                                  </p:childTnLst>
                                </p:cTn>
                              </p:par>
                              <p:par>
                                <p:cTn id="19" presetID="1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3">
                                            <p:txEl>
                                              <p:pRg st="4" end="4"/>
                                            </p:txEl>
                                          </p:spTgt>
                                        </p:tgtEl>
                                      </p:cBhvr>
                                    </p:animEffect>
                                  </p:childTnLst>
                                </p:cTn>
                              </p:par>
                              <p:par>
                                <p:cTn id="23" presetID="1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5" end="5"/>
                                            </p:txEl>
                                          </p:spTgt>
                                        </p:tgtEl>
                                      </p:cBhvr>
                                    </p:animEffect>
                                  </p:childTnLst>
                                </p:cTn>
                              </p:par>
                              <p:par>
                                <p:cTn id="27" presetID="12" presetClass="entr" presetSubtype="8"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3">
                                            <p:txEl>
                                              <p:pRg st="6" end="6"/>
                                            </p:txEl>
                                          </p:spTgt>
                                        </p:tgtEl>
                                      </p:cBhvr>
                                    </p:animEffect>
                                  </p:childTnLst>
                                </p:cTn>
                              </p:par>
                              <p:par>
                                <p:cTn id="31" presetID="12" presetClass="entr" presetSubtype="8"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right)">
                                      <p:cBhvr>
                                        <p:cTn id="34" dur="500"/>
                                        <p:tgtEl>
                                          <p:spTgt spid="3">
                                            <p:txEl>
                                              <p:pRg st="7" end="7"/>
                                            </p:txEl>
                                          </p:spTgt>
                                        </p:tgtEl>
                                      </p:cBhvr>
                                    </p:animEffect>
                                  </p:childTnLst>
                                </p:cTn>
                              </p:par>
                              <p:par>
                                <p:cTn id="35" presetID="12" presetClass="entr" presetSubtype="8"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p:tgtEl>
                                          <p:spTgt spid="3">
                                            <p:txEl>
                                              <p:pRg st="8" end="8"/>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p:cTn id="43"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44"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45" dur="1000"/>
                                        <p:tgtEl>
                                          <p:spTgt spid="3">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 calcmode="lin" valueType="num">
                                      <p:cBhvr>
                                        <p:cTn id="50"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51"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52"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86F556-5D40-E640-A18B-980DD933E081}"/>
              </a:ext>
            </a:extLst>
          </p:cNvPr>
          <p:cNvSpPr>
            <a:spLocks noGrp="1"/>
          </p:cNvSpPr>
          <p:nvPr>
            <p:ph type="title"/>
          </p:nvPr>
        </p:nvSpPr>
        <p:spPr>
          <a:xfrm>
            <a:off x="382858" y="378043"/>
            <a:ext cx="10515600" cy="1325563"/>
          </a:xfrm>
        </p:spPr>
        <p:txBody>
          <a:bodyPr/>
          <a:lstStyle/>
          <a:p>
            <a:r>
              <a:rPr lang="fr-FR" b="1" dirty="0">
                <a:latin typeface="+mn-lt"/>
              </a:rPr>
              <a:t>Connaissez-vous le DOLDER ?</a:t>
            </a:r>
          </a:p>
        </p:txBody>
      </p:sp>
      <p:sp>
        <p:nvSpPr>
          <p:cNvPr id="10" name="Rectangle 9">
            <a:extLst>
              <a:ext uri="{FF2B5EF4-FFF2-40B4-BE49-F238E27FC236}">
                <a16:creationId xmlns:a16="http://schemas.microsoft.com/office/drawing/2014/main" id="{6A7C3A31-7448-A142-83FA-22A34B6BE9C5}"/>
              </a:ext>
            </a:extLst>
          </p:cNvPr>
          <p:cNvSpPr/>
          <p:nvPr/>
        </p:nvSpPr>
        <p:spPr>
          <a:xfrm>
            <a:off x="382858" y="2964668"/>
            <a:ext cx="11526645" cy="3970318"/>
          </a:xfrm>
          <a:prstGeom prst="rect">
            <a:avLst/>
          </a:prstGeom>
        </p:spPr>
        <p:txBody>
          <a:bodyPr wrap="square">
            <a:spAutoFit/>
          </a:bodyPr>
          <a:lstStyle/>
          <a:p>
            <a:pPr algn="just"/>
            <a:r>
              <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À l’issue de la réunion, Édouard Philippe a annoncé deux mesures phares auxquelles l’industrie pharmaceutique est très attachée :</a:t>
            </a:r>
          </a:p>
          <a:p>
            <a:pPr algn="just"/>
            <a:endParaRPr lang="fr-CH"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just"/>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0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 réduction à 180 jours des autorisations de mise sur le marché des nouveaux produits, au lieu de 300 jours actuellement.</a:t>
            </a:r>
            <a:r>
              <a:rPr lang="fr-CH" sz="2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Ceci en dépit des multiples scandales qui ont secoué le secteur pharmaceutique : Médiator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Servier</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Lévo­thy­rox</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Merck</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Dépakine</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(Sanofi), implants mammaires….</a:t>
            </a:r>
          </a:p>
          <a:p>
            <a:pPr algn="just"/>
            <a:endPar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just"/>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Un nouveau système de régulation du prix des médicaments : </a:t>
            </a:r>
            <a:r>
              <a:rPr lang="fr-CH" sz="20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une garantie minimale annuelle de 0,5% de croissance du chiffre d’affaire pendant les trois ans à venir</a:t>
            </a:r>
            <a:r>
              <a:rPr lang="fr-CH" sz="2000"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garantie pouvant aller </a:t>
            </a:r>
            <a:r>
              <a:rPr lang="fr-CH" sz="2000" b="1"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jusqu’à 3%</a:t>
            </a:r>
            <a:r>
              <a:rPr lang="fr-CH" sz="2000" dirty="0">
                <a:solidFill>
                  <a:srgbClr val="000000"/>
                </a:solidFill>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pour les médicaments dits “innovants”.</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p>
          <a:p>
            <a:pPr algn="just"/>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Mais qui décidera qu’une molécule est réellement innovante ? Mais comment est-il possible qu’une entreprise privée puisse se voir offrir par la collectivité une garantie de croissance ?</a:t>
            </a:r>
            <a:endParaRPr lang="fr-CH" sz="20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103C0A37-37CF-8F42-A505-19822D67783A}"/>
              </a:ext>
            </a:extLst>
          </p:cNvPr>
          <p:cNvSpPr/>
          <p:nvPr/>
        </p:nvSpPr>
        <p:spPr>
          <a:xfrm>
            <a:off x="382858" y="1333452"/>
            <a:ext cx="11526645" cy="1631216"/>
          </a:xfrm>
          <a:prstGeom prst="rect">
            <a:avLst/>
          </a:prstGeom>
        </p:spPr>
        <p:txBody>
          <a:bodyPr wrap="square">
            <a:spAutoFit/>
          </a:bodyPr>
          <a:lstStyle/>
          <a:p>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En fait, selon RFI, la date de la réunion (9 juillet 2018) ne doit rien au hasard, elle permet aux membres du </a:t>
            </a:r>
            <a:r>
              <a:rPr lang="fr-CH" sz="20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Dolder</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Club de participer au </a:t>
            </a:r>
            <a:r>
              <a:rPr lang="fr-CH" sz="2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Conseil Stratégique des Industries de Santé (CSIS) qui s’est tenu le 10 juillet 2018 à l’Hôtel Matignon</a:t>
            </a:r>
            <a:r>
              <a:rPr lang="fr-CH" sz="2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sous l’égide du Premier Ministre. Cette rencontre, qui se déroule tous les deux ans depuis 2004, est censée établir un dialogue qui peut apparaître utile entre l’État et l’industrie pharmaceutique. </a:t>
            </a:r>
            <a:endParaRPr lang="fr-FR"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7933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p:tgtEl>
                                          <p:spTgt spid="10">
                                            <p:txEl>
                                              <p:pRg st="2" end="2"/>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p:tgtEl>
                                          <p:spTgt spid="10">
                                            <p:txEl>
                                              <p:pRg st="4" end="4"/>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1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 calcmode="lin" valueType="num">
                                      <p:cBhvr additive="base">
                                        <p:cTn id="33" dur="500"/>
                                        <p:tgtEl>
                                          <p:spTgt spid="10">
                                            <p:txEl>
                                              <p:pRg st="5" end="5"/>
                                            </p:txEl>
                                          </p:spTgt>
                                        </p:tgtEl>
                                        <p:attrNameLst>
                                          <p:attrName>ppt_x</p:attrName>
                                        </p:attrNameLst>
                                      </p:cBhvr>
                                      <p:tavLst>
                                        <p:tav tm="0">
                                          <p:val>
                                            <p:strVal val="#ppt_x-#ppt_w*1.125000"/>
                                          </p:val>
                                        </p:tav>
                                        <p:tav tm="100000">
                                          <p:val>
                                            <p:strVal val="#ppt_x"/>
                                          </p:val>
                                        </p:tav>
                                      </p:tavLst>
                                    </p:anim>
                                    <p:animEffect transition="in" filter="wipe(right)">
                                      <p:cBhvr>
                                        <p:cTn id="3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81E8D1-8F8A-1945-A0D5-789054F7B535}"/>
              </a:ext>
            </a:extLst>
          </p:cNvPr>
          <p:cNvSpPr>
            <a:spLocks noGrp="1"/>
          </p:cNvSpPr>
          <p:nvPr>
            <p:ph type="title"/>
          </p:nvPr>
        </p:nvSpPr>
        <p:spPr/>
        <p:txBody>
          <a:bodyPr/>
          <a:lstStyle/>
          <a:p>
            <a:r>
              <a:rPr lang="fr-FR" b="1" dirty="0">
                <a:latin typeface="+mn-lt"/>
              </a:rPr>
              <a:t>Les 4 principaux laboratoires qui conçoivent les « vaccins » COVID19 :</a:t>
            </a:r>
          </a:p>
        </p:txBody>
      </p:sp>
      <p:sp>
        <p:nvSpPr>
          <p:cNvPr id="3" name="Espace réservé du contenu 2">
            <a:extLst>
              <a:ext uri="{FF2B5EF4-FFF2-40B4-BE49-F238E27FC236}">
                <a16:creationId xmlns:a16="http://schemas.microsoft.com/office/drawing/2014/main" id="{C0D7E7B8-F9FD-EE4A-8D12-781C24B6BA7E}"/>
              </a:ext>
            </a:extLst>
          </p:cNvPr>
          <p:cNvSpPr>
            <a:spLocks noGrp="1"/>
          </p:cNvSpPr>
          <p:nvPr>
            <p:ph idx="1"/>
          </p:nvPr>
        </p:nvSpPr>
        <p:spPr>
          <a:xfrm>
            <a:off x="838200" y="2505850"/>
            <a:ext cx="9900424" cy="2233419"/>
          </a:xfrm>
        </p:spPr>
        <p:txBody>
          <a:bodyPr>
            <a:normAutofit/>
          </a:bodyPr>
          <a:lstStyle/>
          <a:p>
            <a:pPr>
              <a:buFont typeface="Wingdings" pitchFamily="2" charset="2"/>
              <a:buChar char="§"/>
            </a:pPr>
            <a:r>
              <a:rPr lang="fr-FR" b="1" dirty="0"/>
              <a:t>PFIZER</a:t>
            </a:r>
            <a:r>
              <a:rPr lang="fr-FR" dirty="0"/>
              <a:t> (fondé en 1849) ➡️ « vaccin » </a:t>
            </a:r>
            <a:r>
              <a:rPr lang="fr-FR" dirty="0" err="1"/>
              <a:t>Comirnaty</a:t>
            </a:r>
            <a:endParaRPr lang="fr-FR" dirty="0"/>
          </a:p>
          <a:p>
            <a:pPr>
              <a:buFont typeface="Wingdings" pitchFamily="2" charset="2"/>
              <a:buChar char="§"/>
            </a:pPr>
            <a:r>
              <a:rPr lang="fr-FR" b="1" dirty="0"/>
              <a:t>MODERNA</a:t>
            </a:r>
            <a:r>
              <a:rPr lang="fr-FR" dirty="0"/>
              <a:t> (fondé en 2010) ➡️ « vaccin » </a:t>
            </a:r>
            <a:r>
              <a:rPr lang="fr-FR" dirty="0" err="1"/>
              <a:t>Spikevax</a:t>
            </a:r>
            <a:endParaRPr lang="fr-FR" dirty="0"/>
          </a:p>
          <a:p>
            <a:pPr>
              <a:buFont typeface="Wingdings" pitchFamily="2" charset="2"/>
              <a:buChar char="§"/>
            </a:pPr>
            <a:r>
              <a:rPr lang="fr-FR" b="1" dirty="0"/>
              <a:t>ASTRAZENECA</a:t>
            </a:r>
            <a:r>
              <a:rPr lang="fr-FR" dirty="0"/>
              <a:t> (fusionné en 1999) ➡️ « vaccin » </a:t>
            </a:r>
            <a:r>
              <a:rPr lang="fr-FR" dirty="0" err="1"/>
              <a:t>Vaxzevria</a:t>
            </a:r>
            <a:endParaRPr lang="fr-FR" dirty="0"/>
          </a:p>
          <a:p>
            <a:pPr>
              <a:buFont typeface="Wingdings" pitchFamily="2" charset="2"/>
              <a:buChar char="§"/>
            </a:pPr>
            <a:r>
              <a:rPr lang="fr-FR" b="1" dirty="0"/>
              <a:t>JOHNSON &amp; JOHNSON </a:t>
            </a:r>
            <a:r>
              <a:rPr lang="fr-FR" dirty="0"/>
              <a:t>(fondé en 1886) ➡️ « vaccin » Janssen</a:t>
            </a:r>
          </a:p>
        </p:txBody>
      </p:sp>
    </p:spTree>
    <p:extLst>
      <p:ext uri="{BB962C8B-B14F-4D97-AF65-F5344CB8AC3E}">
        <p14:creationId xmlns:p14="http://schemas.microsoft.com/office/powerpoint/2010/main" val="284383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81E8D1-8F8A-1945-A0D5-789054F7B535}"/>
              </a:ext>
            </a:extLst>
          </p:cNvPr>
          <p:cNvSpPr>
            <a:spLocks noGrp="1"/>
          </p:cNvSpPr>
          <p:nvPr>
            <p:ph type="title"/>
          </p:nvPr>
        </p:nvSpPr>
        <p:spPr>
          <a:xfrm>
            <a:off x="838200" y="365125"/>
            <a:ext cx="10553054" cy="1696150"/>
          </a:xfrm>
        </p:spPr>
        <p:txBody>
          <a:bodyPr>
            <a:normAutofit fontScale="90000"/>
          </a:bodyPr>
          <a:lstStyle/>
          <a:p>
            <a:r>
              <a:rPr lang="fr-FR" b="1" dirty="0">
                <a:latin typeface="+mn-lt"/>
              </a:rPr>
              <a:t>Les illustres ACTIONNAIRES des 4 principaux laboratoires qui conçoivent les « vaccins » COVID19 :</a:t>
            </a:r>
          </a:p>
        </p:txBody>
      </p:sp>
      <p:sp>
        <p:nvSpPr>
          <p:cNvPr id="3" name="Espace réservé du contenu 2">
            <a:extLst>
              <a:ext uri="{FF2B5EF4-FFF2-40B4-BE49-F238E27FC236}">
                <a16:creationId xmlns:a16="http://schemas.microsoft.com/office/drawing/2014/main" id="{C0D7E7B8-F9FD-EE4A-8D12-781C24B6BA7E}"/>
              </a:ext>
            </a:extLst>
          </p:cNvPr>
          <p:cNvSpPr>
            <a:spLocks noGrp="1"/>
          </p:cNvSpPr>
          <p:nvPr>
            <p:ph idx="1"/>
          </p:nvPr>
        </p:nvSpPr>
        <p:spPr>
          <a:xfrm>
            <a:off x="838199" y="2505850"/>
            <a:ext cx="10785529" cy="2290876"/>
          </a:xfrm>
        </p:spPr>
        <p:txBody>
          <a:bodyPr>
            <a:normAutofit/>
          </a:bodyPr>
          <a:lstStyle/>
          <a:p>
            <a:pPr>
              <a:buFont typeface="Wingdings" pitchFamily="2" charset="2"/>
              <a:buChar char="§"/>
            </a:pPr>
            <a:r>
              <a:rPr lang="fr-FR" b="1" dirty="0"/>
              <a:t>PFIZER</a:t>
            </a:r>
            <a:r>
              <a:rPr lang="fr-FR" dirty="0"/>
              <a:t> ➡️ Fondation Bill &amp; Melinda Gates, </a:t>
            </a:r>
            <a:r>
              <a:rPr lang="fr-FR" dirty="0" err="1"/>
              <a:t>BlackRock</a:t>
            </a:r>
            <a:r>
              <a:rPr lang="fr-FR" dirty="0"/>
              <a:t> et </a:t>
            </a:r>
            <a:r>
              <a:rPr lang="fr-FR" dirty="0" err="1"/>
              <a:t>Vanguard</a:t>
            </a:r>
            <a:endParaRPr lang="fr-FR" dirty="0"/>
          </a:p>
          <a:p>
            <a:pPr>
              <a:buFont typeface="Wingdings" pitchFamily="2" charset="2"/>
              <a:buChar char="§"/>
            </a:pPr>
            <a:r>
              <a:rPr lang="fr-FR" b="1" dirty="0"/>
              <a:t>MODERNA</a:t>
            </a:r>
            <a:r>
              <a:rPr lang="fr-FR" dirty="0"/>
              <a:t> ➡️ Fondation Bill &amp; Melinda Gates, </a:t>
            </a:r>
            <a:r>
              <a:rPr lang="fr-FR" dirty="0" err="1"/>
              <a:t>BlackRock</a:t>
            </a:r>
            <a:r>
              <a:rPr lang="fr-FR" dirty="0"/>
              <a:t> et </a:t>
            </a:r>
            <a:r>
              <a:rPr lang="fr-FR" dirty="0" err="1"/>
              <a:t>Vanguard</a:t>
            </a:r>
            <a:endParaRPr lang="fr-FR" dirty="0"/>
          </a:p>
          <a:p>
            <a:pPr>
              <a:buFont typeface="Wingdings" pitchFamily="2" charset="2"/>
              <a:buChar char="§"/>
            </a:pPr>
            <a:r>
              <a:rPr lang="fr-FR" b="1" dirty="0"/>
              <a:t>ASTRAZENECA</a:t>
            </a:r>
            <a:r>
              <a:rPr lang="fr-FR" dirty="0"/>
              <a:t> ➡️ Fondation Bill &amp; Melinda Gates et </a:t>
            </a:r>
            <a:r>
              <a:rPr lang="fr-FR" dirty="0" err="1"/>
              <a:t>BlackRock</a:t>
            </a:r>
            <a:endParaRPr lang="fr-FR" dirty="0"/>
          </a:p>
          <a:p>
            <a:pPr>
              <a:buFont typeface="Wingdings" pitchFamily="2" charset="2"/>
              <a:buChar char="§"/>
            </a:pPr>
            <a:r>
              <a:rPr lang="fr-FR" b="1" dirty="0"/>
              <a:t>JOHNSON &amp; JOHNSON </a:t>
            </a:r>
            <a:r>
              <a:rPr lang="fr-FR" dirty="0"/>
              <a:t>➡️ </a:t>
            </a:r>
            <a:r>
              <a:rPr lang="fr-FR" dirty="0" err="1"/>
              <a:t>BlackRock</a:t>
            </a:r>
            <a:r>
              <a:rPr lang="fr-FR" dirty="0"/>
              <a:t> et </a:t>
            </a:r>
            <a:r>
              <a:rPr lang="fr-FR" dirty="0" err="1"/>
              <a:t>Vanguard</a:t>
            </a:r>
            <a:endParaRPr lang="fr-FR" dirty="0"/>
          </a:p>
        </p:txBody>
      </p:sp>
    </p:spTree>
    <p:extLst>
      <p:ext uri="{BB962C8B-B14F-4D97-AF65-F5344CB8AC3E}">
        <p14:creationId xmlns:p14="http://schemas.microsoft.com/office/powerpoint/2010/main" val="34225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5574D-26EF-264F-926F-C9E788FB83E3}"/>
              </a:ext>
            </a:extLst>
          </p:cNvPr>
          <p:cNvSpPr>
            <a:spLocks noGrp="1"/>
          </p:cNvSpPr>
          <p:nvPr>
            <p:ph type="title"/>
          </p:nvPr>
        </p:nvSpPr>
        <p:spPr>
          <a:xfrm>
            <a:off x="552215" y="376237"/>
            <a:ext cx="10515600" cy="1325563"/>
          </a:xfrm>
        </p:spPr>
        <p:txBody>
          <a:bodyPr>
            <a:normAutofit/>
          </a:bodyPr>
          <a:lstStyle/>
          <a:p>
            <a:r>
              <a:rPr lang="fr-FR" b="1" dirty="0">
                <a:latin typeface="+mn-lt"/>
              </a:rPr>
              <a:t>1) PFIZER</a:t>
            </a:r>
            <a:br>
              <a:rPr lang="fr-FR" b="1" dirty="0">
                <a:latin typeface="+mn-lt"/>
              </a:rPr>
            </a:br>
            <a:r>
              <a:rPr lang="fr-FR" b="1" dirty="0">
                <a:latin typeface="+mn-lt"/>
              </a:rPr>
              <a:t>s’enrichit de </a:t>
            </a:r>
            <a:r>
              <a:rPr lang="fr-FR" b="1" dirty="0">
                <a:highlight>
                  <a:srgbClr val="FFFF00"/>
                </a:highlight>
                <a:latin typeface="+mn-lt"/>
              </a:rPr>
              <a:t>8,8 milliards de 💲</a:t>
            </a:r>
            <a:r>
              <a:rPr lang="fr-FR" b="1" dirty="0">
                <a:latin typeface="+mn-lt"/>
              </a:rPr>
              <a:t> en 2021</a:t>
            </a:r>
          </a:p>
        </p:txBody>
      </p:sp>
      <p:pic>
        <p:nvPicPr>
          <p:cNvPr id="4" name="Image 3">
            <a:extLst>
              <a:ext uri="{FF2B5EF4-FFF2-40B4-BE49-F238E27FC236}">
                <a16:creationId xmlns:a16="http://schemas.microsoft.com/office/drawing/2014/main" id="{663A6BBE-2ABE-6246-8B42-6090A25B65CD}"/>
              </a:ext>
            </a:extLst>
          </p:cNvPr>
          <p:cNvPicPr>
            <a:picLocks noChangeAspect="1"/>
          </p:cNvPicPr>
          <p:nvPr/>
        </p:nvPicPr>
        <p:blipFill>
          <a:blip r:embed="rId2"/>
          <a:stretch>
            <a:fillRect/>
          </a:stretch>
        </p:blipFill>
        <p:spPr>
          <a:xfrm>
            <a:off x="552215" y="2577818"/>
            <a:ext cx="8369300" cy="2819400"/>
          </a:xfrm>
          <a:prstGeom prst="rect">
            <a:avLst/>
          </a:prstGeom>
        </p:spPr>
      </p:pic>
      <p:pic>
        <p:nvPicPr>
          <p:cNvPr id="5" name="Image 4">
            <a:extLst>
              <a:ext uri="{FF2B5EF4-FFF2-40B4-BE49-F238E27FC236}">
                <a16:creationId xmlns:a16="http://schemas.microsoft.com/office/drawing/2014/main" id="{9D77DD08-68F5-7F47-AA60-8CF3826ADFDB}"/>
              </a:ext>
            </a:extLst>
          </p:cNvPr>
          <p:cNvPicPr>
            <a:picLocks noChangeAspect="1"/>
          </p:cNvPicPr>
          <p:nvPr/>
        </p:nvPicPr>
        <p:blipFill>
          <a:blip r:embed="rId3"/>
          <a:stretch>
            <a:fillRect/>
          </a:stretch>
        </p:blipFill>
        <p:spPr>
          <a:xfrm>
            <a:off x="696685" y="1658045"/>
            <a:ext cx="2743200" cy="635000"/>
          </a:xfrm>
          <a:prstGeom prst="rect">
            <a:avLst/>
          </a:prstGeom>
        </p:spPr>
      </p:pic>
      <p:grpSp>
        <p:nvGrpSpPr>
          <p:cNvPr id="6" name="Groupe 5">
            <a:extLst>
              <a:ext uri="{FF2B5EF4-FFF2-40B4-BE49-F238E27FC236}">
                <a16:creationId xmlns:a16="http://schemas.microsoft.com/office/drawing/2014/main" id="{858A73A2-181B-824F-95E4-982ADDD9CF4B}"/>
              </a:ext>
            </a:extLst>
          </p:cNvPr>
          <p:cNvGrpSpPr/>
          <p:nvPr/>
        </p:nvGrpSpPr>
        <p:grpSpPr>
          <a:xfrm>
            <a:off x="5587319" y="5417321"/>
            <a:ext cx="585720" cy="326160"/>
            <a:chOff x="5673429" y="4820383"/>
            <a:chExt cx="585720" cy="326160"/>
          </a:xfrm>
        </p:grpSpPr>
        <mc:AlternateContent xmlns:mc="http://schemas.openxmlformats.org/markup-compatibility/2006" xmlns:p14="http://schemas.microsoft.com/office/powerpoint/2010/main">
          <mc:Choice Requires="p14">
            <p:contentPart p14:bwMode="auto" r:id="rId4">
              <p14:nvContentPartPr>
                <p14:cNvPr id="7" name="Encre 6">
                  <a:extLst>
                    <a:ext uri="{FF2B5EF4-FFF2-40B4-BE49-F238E27FC236}">
                      <a16:creationId xmlns:a16="http://schemas.microsoft.com/office/drawing/2014/main" id="{44D75049-D3E5-7743-8435-9E9C15CA89C6}"/>
                    </a:ext>
                  </a:extLst>
                </p14:cNvPr>
                <p14:cNvContentPartPr/>
                <p14:nvPr/>
              </p14:nvContentPartPr>
              <p14:xfrm>
                <a:off x="5673429" y="4820383"/>
                <a:ext cx="554040" cy="302040"/>
              </p14:xfrm>
            </p:contentPart>
          </mc:Choice>
          <mc:Fallback xmlns="">
            <p:pic>
              <p:nvPicPr>
                <p:cNvPr id="7" name="Encre 6">
                  <a:extLst>
                    <a:ext uri="{FF2B5EF4-FFF2-40B4-BE49-F238E27FC236}">
                      <a16:creationId xmlns:a16="http://schemas.microsoft.com/office/drawing/2014/main" id="{44D75049-D3E5-7743-8435-9E9C15CA89C6}"/>
                    </a:ext>
                  </a:extLst>
                </p:cNvPr>
                <p:cNvPicPr/>
                <p:nvPr/>
              </p:nvPicPr>
              <p:blipFill>
                <a:blip r:embed="rId5"/>
                <a:stretch>
                  <a:fillRect/>
                </a:stretch>
              </p:blipFill>
              <p:spPr>
                <a:xfrm>
                  <a:off x="5664429" y="4811383"/>
                  <a:ext cx="57168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cre 7">
                  <a:extLst>
                    <a:ext uri="{FF2B5EF4-FFF2-40B4-BE49-F238E27FC236}">
                      <a16:creationId xmlns:a16="http://schemas.microsoft.com/office/drawing/2014/main" id="{B4146B84-0CF5-3A46-9BCA-DAB02BB50573}"/>
                    </a:ext>
                  </a:extLst>
                </p14:cNvPr>
                <p14:cNvContentPartPr/>
                <p14:nvPr/>
              </p14:nvContentPartPr>
              <p14:xfrm>
                <a:off x="6118389" y="5004703"/>
                <a:ext cx="118800" cy="31320"/>
              </p14:xfrm>
            </p:contentPart>
          </mc:Choice>
          <mc:Fallback xmlns="">
            <p:pic>
              <p:nvPicPr>
                <p:cNvPr id="8" name="Encre 7">
                  <a:extLst>
                    <a:ext uri="{FF2B5EF4-FFF2-40B4-BE49-F238E27FC236}">
                      <a16:creationId xmlns:a16="http://schemas.microsoft.com/office/drawing/2014/main" id="{B4146B84-0CF5-3A46-9BCA-DAB02BB50573}"/>
                    </a:ext>
                  </a:extLst>
                </p:cNvPr>
                <p:cNvPicPr/>
                <p:nvPr/>
              </p:nvPicPr>
              <p:blipFill>
                <a:blip r:embed="rId7"/>
                <a:stretch>
                  <a:fillRect/>
                </a:stretch>
              </p:blipFill>
              <p:spPr>
                <a:xfrm>
                  <a:off x="6109749" y="4995703"/>
                  <a:ext cx="1364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Encre 8">
                  <a:extLst>
                    <a:ext uri="{FF2B5EF4-FFF2-40B4-BE49-F238E27FC236}">
                      <a16:creationId xmlns:a16="http://schemas.microsoft.com/office/drawing/2014/main" id="{BF09BDD7-B1D6-094B-85E7-CA1FA1E6EA3B}"/>
                    </a:ext>
                  </a:extLst>
                </p14:cNvPr>
                <p14:cNvContentPartPr/>
                <p14:nvPr/>
              </p14:nvContentPartPr>
              <p14:xfrm>
                <a:off x="6208389" y="5008663"/>
                <a:ext cx="50760" cy="137880"/>
              </p14:xfrm>
            </p:contentPart>
          </mc:Choice>
          <mc:Fallback xmlns="">
            <p:pic>
              <p:nvPicPr>
                <p:cNvPr id="9" name="Encre 8">
                  <a:extLst>
                    <a:ext uri="{FF2B5EF4-FFF2-40B4-BE49-F238E27FC236}">
                      <a16:creationId xmlns:a16="http://schemas.microsoft.com/office/drawing/2014/main" id="{BF09BDD7-B1D6-094B-85E7-CA1FA1E6EA3B}"/>
                    </a:ext>
                  </a:extLst>
                </p:cNvPr>
                <p:cNvPicPr/>
                <p:nvPr/>
              </p:nvPicPr>
              <p:blipFill>
                <a:blip r:embed="rId9"/>
                <a:stretch>
                  <a:fillRect/>
                </a:stretch>
              </p:blipFill>
              <p:spPr>
                <a:xfrm>
                  <a:off x="6199389" y="5000023"/>
                  <a:ext cx="68400" cy="15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0" name="Encre 9">
                <a:extLst>
                  <a:ext uri="{FF2B5EF4-FFF2-40B4-BE49-F238E27FC236}">
                    <a16:creationId xmlns:a16="http://schemas.microsoft.com/office/drawing/2014/main" id="{0882F7B1-3B3F-694D-A805-2713210B8933}"/>
                  </a:ext>
                </a:extLst>
              </p14:cNvPr>
              <p14:cNvContentPartPr/>
              <p14:nvPr/>
            </p14:nvContentPartPr>
            <p14:xfrm>
              <a:off x="6173039" y="4879073"/>
              <a:ext cx="857160" cy="664946"/>
            </p14:xfrm>
          </p:contentPart>
        </mc:Choice>
        <mc:Fallback xmlns="">
          <p:pic>
            <p:nvPicPr>
              <p:cNvPr id="10" name="Encre 9">
                <a:extLst>
                  <a:ext uri="{FF2B5EF4-FFF2-40B4-BE49-F238E27FC236}">
                    <a16:creationId xmlns:a16="http://schemas.microsoft.com/office/drawing/2014/main" id="{0882F7B1-3B3F-694D-A805-2713210B8933}"/>
                  </a:ext>
                </a:extLst>
              </p:cNvPr>
              <p:cNvPicPr/>
              <p:nvPr/>
            </p:nvPicPr>
            <p:blipFill>
              <a:blip r:embed="rId11"/>
              <a:stretch>
                <a:fillRect/>
              </a:stretch>
            </p:blipFill>
            <p:spPr>
              <a:xfrm>
                <a:off x="6119399" y="4771429"/>
                <a:ext cx="964800" cy="880594"/>
              </a:xfrm>
              <a:prstGeom prst="rect">
                <a:avLst/>
              </a:prstGeom>
            </p:spPr>
          </p:pic>
        </mc:Fallback>
      </mc:AlternateContent>
      <p:sp>
        <p:nvSpPr>
          <p:cNvPr id="11" name="ZoneTexte 10">
            <a:extLst>
              <a:ext uri="{FF2B5EF4-FFF2-40B4-BE49-F238E27FC236}">
                <a16:creationId xmlns:a16="http://schemas.microsoft.com/office/drawing/2014/main" id="{8E6D3125-C1D4-6B47-8AA8-14BEFC782A12}"/>
              </a:ext>
            </a:extLst>
          </p:cNvPr>
          <p:cNvSpPr txBox="1"/>
          <p:nvPr/>
        </p:nvSpPr>
        <p:spPr>
          <a:xfrm>
            <a:off x="5124196" y="5817281"/>
            <a:ext cx="1881275" cy="369332"/>
          </a:xfrm>
          <a:prstGeom prst="rect">
            <a:avLst/>
          </a:prstGeom>
          <a:noFill/>
        </p:spPr>
        <p:txBody>
          <a:bodyPr wrap="square" rtlCol="0">
            <a:spAutoFit/>
          </a:bodyPr>
          <a:lstStyle/>
          <a:p>
            <a:pPr algn="ctr"/>
            <a:r>
              <a:rPr lang="fr-FR" dirty="0"/>
              <a:t>+ 8,8 milliards 💲</a:t>
            </a:r>
          </a:p>
        </p:txBody>
      </p:sp>
    </p:spTree>
    <p:extLst>
      <p:ext uri="{BB962C8B-B14F-4D97-AF65-F5344CB8AC3E}">
        <p14:creationId xmlns:p14="http://schemas.microsoft.com/office/powerpoint/2010/main" val="72486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55"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par>
                                <p:cTn id="28" presetID="55"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7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Effect transition="in" filter="fade">
                                      <p:cBhvr>
                                        <p:cTn id="32" dur="1000"/>
                                        <p:tgtEl>
                                          <p:spTgt spid="6"/>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1403</TotalTime>
  <Words>2821</Words>
  <Application>Microsoft Macintosh PowerPoint</Application>
  <PresentationFormat>Grand écran</PresentationFormat>
  <Paragraphs>165</Paragraphs>
  <Slides>35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Arial</vt:lpstr>
      <vt:lpstr>Calibri</vt:lpstr>
      <vt:lpstr>Calibri Light</vt:lpstr>
      <vt:lpstr>Helvetica Neue</vt:lpstr>
      <vt:lpstr>Marr Sans</vt:lpstr>
      <vt:lpstr>The Antiqua B</vt:lpstr>
      <vt:lpstr>Wingdings</vt:lpstr>
      <vt:lpstr>Thème Office</vt:lpstr>
      <vt:lpstr>Des Labos</vt:lpstr>
      <vt:lpstr>Connaissez-vous le DOLDER ?</vt:lpstr>
      <vt:lpstr>Connaissez-vous le DOLDER ?</vt:lpstr>
      <vt:lpstr>Connaissez-vous le DOLDER ?</vt:lpstr>
      <vt:lpstr>Connaissez-vous le DOLDER ?</vt:lpstr>
      <vt:lpstr>Connaissez-vous le DOLDER ?</vt:lpstr>
      <vt:lpstr>Les 4 principaux laboratoires qui conçoivent les « vaccins » COVID19 :</vt:lpstr>
      <vt:lpstr>Les illustres ACTIONNAIRES des 4 principaux laboratoires qui conçoivent les « vaccins » COVID19 :</vt:lpstr>
      <vt:lpstr>1) PFIZER s’enrichit de 8,8 milliards de 💲 en 2021</vt:lpstr>
      <vt:lpstr>Le PDG est : Albert BOURLA (depuis 2019), il succède à Ian READ.</vt:lpstr>
      <vt:lpstr>Les inculpations de PFIZER</vt:lpstr>
      <vt:lpstr>Les inculpations de  PFIZER </vt:lpstr>
      <vt:lpstr>Le détail des plaintes et inculpations contre PFIZER </vt:lpstr>
      <vt:lpstr>Le détail des plaintes et inculpations contre PFIZER </vt:lpstr>
      <vt:lpstr>Le détail des plaintes et inculpations contre PFIZER </vt:lpstr>
      <vt:lpstr>Les contrats de PFIZER-Nestlé </vt:lpstr>
      <vt:lpstr>2) MODERNA s’enrichit de 13,3 milliards 💲 en 2021</vt:lpstr>
      <vt:lpstr>MODERNA</vt:lpstr>
      <vt:lpstr>Les bizzareries de MODERNA</vt:lpstr>
      <vt:lpstr>Les délits d’initiés présumés de MODERNA</vt:lpstr>
      <vt:lpstr>Les inculpations de MODERNA</vt:lpstr>
      <vt:lpstr>Les inculpations de MODERNA</vt:lpstr>
      <vt:lpstr>Présentation PowerPoint</vt:lpstr>
      <vt:lpstr>3) ASTRAZENECA s’enrichit de 1,7 milliard 💲 en 2021 </vt:lpstr>
      <vt:lpstr>ASTRAZENECA</vt:lpstr>
      <vt:lpstr>Les inculpations de ASTRAZENECA</vt:lpstr>
      <vt:lpstr>Les inculpations de  ASTRAZENECA</vt:lpstr>
      <vt:lpstr>Le détail des inculpations de ASTRAZENECA </vt:lpstr>
      <vt:lpstr>4) JOHNSON &amp; JOHNSON s’enrichit de 8,1 milliards de 💲 en 2021</vt:lpstr>
      <vt:lpstr>JOHNSON &amp; JOHNSON</vt:lpstr>
      <vt:lpstr>Les inculpations de JOHNSON &amp; JOHNSON</vt:lpstr>
      <vt:lpstr>Les inculpations de JOHNSON &amp; JOHNSON</vt:lpstr>
      <vt:lpstr>Présentation PowerPoint</vt:lpstr>
      <vt:lpstr>Présentation PowerPoint</vt:lpstr>
      <vt:lpstr>Soyons donc rassurés,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194</cp:revision>
  <dcterms:created xsi:type="dcterms:W3CDTF">2021-09-15T21:43:41Z</dcterms:created>
  <dcterms:modified xsi:type="dcterms:W3CDTF">2022-03-31T17:32:36Z</dcterms:modified>
</cp:coreProperties>
</file>