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2" r:id="rId10"/>
    <p:sldId id="264" r:id="rId11"/>
    <p:sldId id="274" r:id="rId12"/>
    <p:sldId id="282" r:id="rId13"/>
    <p:sldId id="283" r:id="rId14"/>
    <p:sldId id="284" r:id="rId15"/>
    <p:sldId id="265" r:id="rId16"/>
    <p:sldId id="285" r:id="rId17"/>
    <p:sldId id="281" r:id="rId18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/>
    <p:restoredTop sz="94628"/>
  </p:normalViewPr>
  <p:slideViewPr>
    <p:cSldViewPr snapToGrid="0" snapToObjects="1">
      <p:cViewPr varScale="1">
        <p:scale>
          <a:sx n="117" d="100"/>
          <a:sy n="117" d="100"/>
        </p:scale>
        <p:origin x="6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A1FEA8-C798-3648-854C-1D8A94EA1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8A926B-CCF0-7F43-A20F-554CB67BA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DFBB24-A834-7545-A50A-57EE2FD68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5C5395-AA0A-344D-9931-C6D4F47E3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79C473-E85C-E94E-B0F1-14760759E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63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C1F6ED-102C-3841-8F17-413C446D9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5D19904-FEFA-8E4D-9E85-E6F42397B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30C650-DF04-304F-9709-81EA8E234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7B6BBD-F68D-FF47-8211-253E60AA8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0D7FC8-8B8F-2C4E-A75B-A21AC41E9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185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CB5365-BB5C-7A4F-ADAB-5AC220B577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8373CEE-3370-1F45-A12F-9365879D5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7E7D6A8-6A01-BB41-9A25-2614B2847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592710-3D69-A241-A657-00E93F7C9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B2157A-43C5-2F4C-B0B8-C1173EA5D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509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B17A91-EA1B-9940-94F9-4A9AB53B5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6E1052-5D3E-AA48-98CA-7C1522380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66392C-C93D-8A4B-9409-2732D8FA5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AC3E82-4785-AF4B-9818-B032168A9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1BF25B-5619-6B43-8363-847C27CA7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4978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32ED49-706A-BA4C-863B-998F0B841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7903BB-273B-6143-B587-907D7D3E0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7B146F3-3958-AD41-BA4F-FD809B8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853624-292B-5248-A3A3-5164125E2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3C5C2C-FDB8-604D-A5FC-D0FEAB9F2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964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729468-14BD-FB45-8498-9EBB37464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F42692-E740-C74D-B5F2-5571B278E2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3B6850E-DE83-BD43-8602-B7184BF8F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EC6CFE-1CDF-A845-BB9D-9A581CB7D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C6D6B6-38A8-0046-AEC2-32B7735C5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1F97D0-FC22-B64D-99A8-72E50A161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12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7C5CE-02FB-294D-B89A-1B8C95F06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6EDF6A-A450-A94C-A675-A2EC5C1B2F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1C8AE51-A79A-8647-ACF1-3FAC920C4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BC32BB2-BFF7-FA4A-9F95-1008255A78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7A30B2F-A0D6-3846-ACEF-9AB49F26F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8E8BFEB-7E61-DD4A-82D2-27BF229C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87D5A7A-D492-C046-9646-B17033775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F4A5238-C5E0-1D46-BDD3-B2AEC8881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30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2951C4-691B-9B49-BE79-8E3CA53C2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15A1FDD-541E-244C-A65A-7309AE8E9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1194B6E-2385-174F-B8A0-AFEA63C53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D2C416-FF69-CB4F-A76C-ED38A91B3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106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9E930BD-BEA2-A847-A234-2567D207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DCFC1C-E54F-3940-8879-B9719F34A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D67F46-73C4-EF42-BA52-932AFEF2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50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D684F3-308C-3944-BFC2-1C4EA43F1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19EBAF-987F-3E47-BA4B-E41646DD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728056B-E684-7242-ABD9-065F254C1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E7AC8E5-2740-AC4B-A4B3-2B1C512EE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FEE6A41-C219-5E48-AA2F-E64884C81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8CD07AC-B266-6E44-8F38-41B53D0EE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97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C17B6B-6F02-8E40-A676-02D698290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D6FF045-9EC5-F547-BB6F-B80AC8F5C5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16977BF-DF8F-D742-A470-A9B968D45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18C932-8244-6F4A-BCE4-698D8390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FFD2AA8-57D5-6A4A-83E3-725D65F8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4F5BB4-AD94-3941-BA42-D0C6BE1BB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939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967525E-F72F-A340-B7F2-FFE84476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37B624-D000-B94F-A02D-F171108B2C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14753C-5C57-EE47-9930-E6F76A93B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4FCA8-E3DB-B04C-8CC1-BA1B9667EFA1}" type="datetimeFigureOut">
              <a:rPr lang="fr-FR" smtClean="0"/>
              <a:t>07/01/2022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327664-F568-9549-90BE-78348944E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CE5029-8D8F-694D-ACF8-EC08D3CD9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D89BA-36AD-CA44-A219-0B29E112B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057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5.tiff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FC3309-40AA-1E4F-B3E7-40DE774B5C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La vaccination COVID</a:t>
            </a:r>
            <a:br>
              <a:rPr lang="fr-FR" dirty="0"/>
            </a:br>
            <a:r>
              <a:rPr lang="fr-FR" dirty="0"/>
              <a:t>obligatoire ? </a:t>
            </a:r>
            <a:r>
              <a:rPr lang="fr-CH" dirty="0"/>
              <a:t>💉</a:t>
            </a:r>
            <a:br>
              <a:rPr lang="fr-CH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762F016-1058-614D-B2E0-BA301AB214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H" dirty="0"/>
              <a:t>⛔️ </a:t>
            </a:r>
            <a:r>
              <a:rPr lang="fr-FR" sz="3600" dirty="0"/>
              <a:t>C’est interdit </a:t>
            </a:r>
            <a:r>
              <a:rPr lang="fr-CH" dirty="0"/>
              <a:t>⛔️</a:t>
            </a:r>
            <a:endParaRPr lang="fr-FR" sz="3600" dirty="0"/>
          </a:p>
          <a:p>
            <a:r>
              <a:rPr lang="fr-FR" sz="3600" dirty="0"/>
              <a:t>Selon 13 textes.</a:t>
            </a:r>
          </a:p>
        </p:txBody>
      </p:sp>
    </p:spTree>
    <p:extLst>
      <p:ext uri="{BB962C8B-B14F-4D97-AF65-F5344CB8AC3E}">
        <p14:creationId xmlns:p14="http://schemas.microsoft.com/office/powerpoint/2010/main" val="418078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181769-ED2A-B846-908D-65C57B2E6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Article 16-1 du Code civil français </a:t>
            </a:r>
            <a:br>
              <a:rPr lang="fr-CH" dirty="0"/>
            </a:br>
            <a:endParaRPr lang="fr-FR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B7D5A695-E381-3444-A937-346B7C4B4E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3035" y="1690688"/>
            <a:ext cx="14280169" cy="231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3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5FC3C0-824D-B04B-8F92-B7B3A6654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CH" b="1" dirty="0"/>
              <a:t>Résolution 2361 du Conseil de l'Europe </a:t>
            </a:r>
            <a:br>
              <a:rPr lang="fr-CH" b="1" dirty="0"/>
            </a:br>
            <a:r>
              <a:rPr lang="fr-CH" b="1" dirty="0"/>
              <a:t>du 28 janvier 2021</a:t>
            </a:r>
            <a:br>
              <a:rPr lang="fr-CH" b="1" dirty="0"/>
            </a:b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76FA3-3CE9-B643-9B68-1929823A4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… Sauf que le Conseil de l’Europe serait seulement consultatif.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6A6724C-F256-2E4D-87C5-B39BCB0FD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3264262"/>
            <a:ext cx="12192000" cy="54772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B12EA19-B3EA-3642-BDAE-B92788AFE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49288"/>
            <a:ext cx="12192000" cy="63461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556F102-7EF0-7D4E-91CA-2500FFC2A5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70489"/>
            <a:ext cx="12192000" cy="65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7A8B48-2610-BC44-B262-4CE94715F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b="1" dirty="0"/>
              <a:t>Code Pénal, Article 222-1</a:t>
            </a:r>
            <a:endParaRPr lang="fr-FR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ED018E2-0195-C940-8F4D-1D70DFE47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69" y="2060149"/>
            <a:ext cx="11590086" cy="171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0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1FA596-FDF5-B34B-AD81-8E01FA2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b="1" dirty="0"/>
              <a:t>Déclaration des droits de l'Homme et du citoyen, Article 4 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3D9574-6231-9C4C-88F4-964162610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6498"/>
            <a:ext cx="10703312" cy="4370465"/>
          </a:xfrm>
        </p:spPr>
        <p:txBody>
          <a:bodyPr/>
          <a:lstStyle/>
          <a:p>
            <a:pPr marL="0" indent="0">
              <a:buNone/>
            </a:pPr>
            <a:endParaRPr lang="fr-CH" b="1" dirty="0"/>
          </a:p>
          <a:p>
            <a:pPr marL="0" indent="0">
              <a:buNone/>
            </a:pPr>
            <a:r>
              <a:rPr lang="fr-CH" b="1" dirty="0"/>
              <a:t>Art. 4.</a:t>
            </a:r>
            <a:r>
              <a:rPr lang="fr-CH" dirty="0"/>
              <a:t> La liberté consiste à pouvoir faire tout ce qui ne nuit pas à autrui : ainsi, l'exercice des droits naturels de chaque homme n'a de bornes que celles qui assurent aux autres Membres de la Société la jouissance de ces mêmes droits.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0821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1A6FC9-5B8C-804B-9DBC-37BED7BBD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b="1" dirty="0"/>
              <a:t>Charte des droits fondamentaux de l'Union européenne, Article 3</a:t>
            </a:r>
            <a:endParaRPr lang="fr-FR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D7B856-D0CB-A148-BD6E-3B7956438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2063750"/>
            <a:ext cx="10033000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4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1DA5DB-14DC-F848-A099-4B958AD7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 résumé…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A06421-F8BC-8E4B-9B21-28EF06334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0385"/>
            <a:ext cx="10774680" cy="545909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fr-CH" sz="8600" dirty="0"/>
              <a:t>La vaccination obligatoire est contraire :</a:t>
            </a:r>
          </a:p>
          <a:p>
            <a:pPr marL="0" indent="0">
              <a:buNone/>
            </a:pPr>
            <a:endParaRPr lang="fr-CH" sz="4000" dirty="0"/>
          </a:p>
          <a:p>
            <a:pPr marL="0" indent="0">
              <a:buNone/>
            </a:pPr>
            <a:r>
              <a:rPr lang="fr-CH" sz="5100" dirty="0"/>
              <a:t>• au Serment d'Hippocrate</a:t>
            </a:r>
          </a:p>
          <a:p>
            <a:pPr marL="0" indent="0">
              <a:buNone/>
            </a:pPr>
            <a:r>
              <a:rPr lang="fr-CH" sz="5100" dirty="0"/>
              <a:t>• au Code de déontologie médicale </a:t>
            </a:r>
          </a:p>
          <a:p>
            <a:pPr marL="0" indent="0">
              <a:buNone/>
            </a:pPr>
            <a:r>
              <a:rPr lang="fr-CH" sz="5100" dirty="0"/>
              <a:t>• au Code de Nuremberg </a:t>
            </a:r>
          </a:p>
          <a:p>
            <a:pPr marL="0" indent="0">
              <a:buNone/>
            </a:pPr>
            <a:r>
              <a:rPr lang="fr-CH" sz="5100" dirty="0"/>
              <a:t>• à la Déclaration de Genève </a:t>
            </a:r>
          </a:p>
          <a:p>
            <a:pPr marL="0" indent="0">
              <a:buNone/>
            </a:pPr>
            <a:r>
              <a:rPr lang="fr-CH" sz="5100" dirty="0"/>
              <a:t>• à la Déclaration d’Helsinki</a:t>
            </a:r>
          </a:p>
          <a:p>
            <a:pPr marL="0" indent="0">
              <a:buNone/>
            </a:pPr>
            <a:r>
              <a:rPr lang="fr-CH" sz="5100" dirty="0"/>
              <a:t>• à la Convention d'Oviedo</a:t>
            </a:r>
          </a:p>
          <a:p>
            <a:pPr marL="0" indent="0">
              <a:buNone/>
            </a:pPr>
            <a:r>
              <a:rPr lang="fr-CH" sz="5100" dirty="0"/>
              <a:t>• à la Loi Kouchner</a:t>
            </a:r>
          </a:p>
          <a:p>
            <a:pPr marL="0" indent="0">
              <a:buNone/>
            </a:pPr>
            <a:r>
              <a:rPr lang="fr-CH" sz="5100" dirty="0"/>
              <a:t>• à l’Arrêt </a:t>
            </a:r>
            <a:r>
              <a:rPr lang="fr-CH" sz="5100" dirty="0" err="1"/>
              <a:t>Salvetti</a:t>
            </a:r>
            <a:r>
              <a:rPr lang="fr-CH" sz="5100" dirty="0"/>
              <a:t> selon lequel aucun traitement médical n'est obligatoire au sein de l'Union Européenne</a:t>
            </a:r>
          </a:p>
          <a:p>
            <a:pPr marL="0" indent="0">
              <a:buNone/>
            </a:pPr>
            <a:r>
              <a:rPr lang="fr-CH" sz="5100" dirty="0"/>
              <a:t>• à l’Article 16-1 du Code civil français </a:t>
            </a:r>
          </a:p>
          <a:p>
            <a:pPr marL="0" indent="0">
              <a:buNone/>
            </a:pPr>
            <a:r>
              <a:rPr lang="fr-CH" sz="5100" dirty="0"/>
              <a:t>• à la Résolution 2361 du Conseil de l’Europe (mais consultatif)</a:t>
            </a:r>
          </a:p>
          <a:p>
            <a:pPr marL="0" indent="0">
              <a:buNone/>
            </a:pPr>
            <a:br>
              <a:rPr lang="fr-CH" dirty="0"/>
            </a:br>
            <a:endParaRPr lang="fr-CH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86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1DA5DB-14DC-F848-A099-4B958AD7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 aussi 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A06421-F8BC-8E4B-9B21-28EF06334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0385"/>
            <a:ext cx="10774680" cy="54590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H" sz="3200" dirty="0"/>
              <a:t>• </a:t>
            </a:r>
            <a:r>
              <a:rPr lang="fr-CH" b="1" dirty="0"/>
              <a:t>au Code Pénal, Article 222-1</a:t>
            </a:r>
          </a:p>
          <a:p>
            <a:pPr marL="0" indent="0">
              <a:buNone/>
            </a:pPr>
            <a:r>
              <a:rPr lang="fr-CH" dirty="0"/>
              <a:t>• </a:t>
            </a:r>
            <a:r>
              <a:rPr lang="fr-CH" b="1" dirty="0"/>
              <a:t>à la Déclaration des droits de l'Homme et du citoyen, Article 4 </a:t>
            </a:r>
            <a:endParaRPr lang="fr-CH" dirty="0"/>
          </a:p>
          <a:p>
            <a:pPr marL="0" indent="0">
              <a:buNone/>
            </a:pPr>
            <a:r>
              <a:rPr lang="fr-CH" dirty="0"/>
              <a:t>• </a:t>
            </a:r>
            <a:r>
              <a:rPr lang="fr-CH" b="1" dirty="0"/>
              <a:t>à la Charte des droits fondamentaux de l'Union européenne, Article 3</a:t>
            </a:r>
            <a:endParaRPr lang="fr-CH" dirty="0"/>
          </a:p>
          <a:p>
            <a:pPr marL="0" indent="0">
              <a:buNone/>
            </a:pPr>
            <a:br>
              <a:rPr lang="fr-CH" dirty="0"/>
            </a:br>
            <a:endParaRPr lang="fr-CH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095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A3FCCE-183B-7E40-8E86-9FC24D79E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12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fr-FR" sz="4400" dirty="0"/>
              <a:t>Bref,</a:t>
            </a:r>
          </a:p>
          <a:p>
            <a:pPr marL="0" indent="0" algn="ctr">
              <a:buNone/>
            </a:pPr>
            <a:r>
              <a:rPr lang="fr-FR" sz="4400" dirty="0"/>
              <a:t>LA VACCINATION OBLIGATOIRE</a:t>
            </a:r>
          </a:p>
          <a:p>
            <a:pPr marL="0" indent="0" algn="ctr">
              <a:buNone/>
            </a:pPr>
            <a:r>
              <a:rPr lang="fr-FR" sz="4400" dirty="0"/>
              <a:t>EST ILLEGALE.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38CB014-5FD4-F240-9466-F04CFF197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032" y="3086894"/>
            <a:ext cx="219672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9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3A14F8-63A8-B643-AE6C-28E1901F9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Serment d'Hippocrate (-460/-377)</a:t>
            </a:r>
            <a:br>
              <a:rPr lang="fr-CH" b="1" dirty="0"/>
            </a:br>
            <a:endParaRPr lang="fr-FR" b="1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C35CAA9A-E90B-3149-88D7-AB37CDC5A1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67221"/>
            <a:ext cx="12919610" cy="152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8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20CEAE-97EF-3C4D-A7D1-1406F38F2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Code de déontologie médicale </a:t>
            </a:r>
            <a:endParaRPr lang="fr-FR" b="1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EA31F7D-3491-714E-95BF-92FF0F6EAC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0294" y="1825625"/>
            <a:ext cx="831141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6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C790C9-A2F8-3F41-9B74-C7F97FFA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Code de Nuremberg (1947) </a:t>
            </a:r>
            <a:br>
              <a:rPr lang="fr-CH" dirty="0"/>
            </a:br>
            <a:endParaRPr lang="fr-FR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40EEC3E8-1750-FE48-A681-5F8279B066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87" y="1822109"/>
            <a:ext cx="12132026" cy="160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10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134C6C-28A0-B54E-8388-9861E947D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Déclaration de Genève (1948) </a:t>
            </a:r>
            <a:endParaRPr lang="fr-FR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EDABE6-63DD-8643-A9E6-A2C13418E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51005"/>
            <a:ext cx="8716233" cy="101505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DE930CF-824F-D543-9059-6C1B6D9AF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20461"/>
            <a:ext cx="9162207" cy="101505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B0C2468-AD31-EF4B-B336-F3B456D48C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721658"/>
            <a:ext cx="7751113" cy="74325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76C5B5B-9BF0-7A46-BB14-05D4F9EE6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375" y="3347206"/>
            <a:ext cx="5105022" cy="83347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81C09D2-C2B1-1B4F-9082-978CE54145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3888843"/>
            <a:ext cx="7135345" cy="11042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985FC0E-1F2F-F14D-9B26-D52DDFA828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4448" y="4790197"/>
            <a:ext cx="8139662" cy="83347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C133AEF-13A2-5D4E-B733-A53BA3C370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200" y="5602641"/>
            <a:ext cx="8998844" cy="101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1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92FDB4-B027-AC4E-9596-E15FE27CF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188"/>
            <a:ext cx="10515600" cy="1325563"/>
          </a:xfrm>
        </p:spPr>
        <p:txBody>
          <a:bodyPr/>
          <a:lstStyle/>
          <a:p>
            <a:r>
              <a:rPr lang="fr-CH" b="1" dirty="0"/>
              <a:t>Déclaration d’Helsinki de 1996 </a:t>
            </a:r>
            <a:br>
              <a:rPr lang="fr-CH" b="1" dirty="0"/>
            </a:br>
            <a:r>
              <a:rPr lang="fr-CH" b="1" dirty="0"/>
              <a:t>(signée par 45 pays)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97BC2F-2878-3144-9DFE-BA5B42DDB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698750"/>
            <a:ext cx="9982200" cy="1460500"/>
          </a:xfrm>
          <a:prstGeom prst="rect">
            <a:avLst/>
          </a:prstGeom>
        </p:spPr>
      </p:pic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2A06BE08-5D53-4344-A635-E12A385BC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6928"/>
            <a:ext cx="10515600" cy="4351338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536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A3A06A-8B9B-454A-8326-E7036CA3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50034"/>
            <a:ext cx="10515600" cy="1325563"/>
          </a:xfrm>
        </p:spPr>
        <p:txBody>
          <a:bodyPr>
            <a:noAutofit/>
          </a:bodyPr>
          <a:lstStyle/>
          <a:p>
            <a:r>
              <a:rPr lang="fr-CH" b="1" dirty="0"/>
              <a:t>Convention d'Oviedo de 1997 </a:t>
            </a:r>
            <a:br>
              <a:rPr lang="fr-CH" b="1" dirty="0"/>
            </a:br>
            <a:r>
              <a:rPr lang="fr-CH" b="1" dirty="0"/>
              <a:t>(signée par 29 pays)</a:t>
            </a:r>
            <a:br>
              <a:rPr lang="fr-CH" b="1" dirty="0"/>
            </a:br>
            <a:endParaRPr lang="fr-FR" b="1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7ABD0030-4400-054D-84C2-437FA86B1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977" y="2275597"/>
            <a:ext cx="10515600" cy="230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6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6F072-2515-6B4E-9FFC-0A81B14BD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b="1" dirty="0"/>
              <a:t>Loi Kouchner du 4 mars 2002</a:t>
            </a:r>
            <a:br>
              <a:rPr lang="fr-CH" dirty="0"/>
            </a:b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FEE9DF0-2BE5-AA4A-B73C-C5FCCDE9D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1064"/>
            <a:ext cx="12192000" cy="14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0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FE9401-FE7A-AB44-86A6-D1A5C1EF1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354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CH" b="1" dirty="0"/>
              <a:t>Arrêt </a:t>
            </a:r>
            <a:r>
              <a:rPr lang="fr-CH" b="1" dirty="0" err="1"/>
              <a:t>Salvetti</a:t>
            </a:r>
            <a:r>
              <a:rPr lang="fr-CH" b="1" dirty="0"/>
              <a:t> (2002)</a:t>
            </a:r>
            <a:br>
              <a:rPr lang="fr-CH" dirty="0"/>
            </a:br>
            <a:r>
              <a:rPr lang="fr-CH" dirty="0"/>
              <a:t>selon lequel aucun traitement médical n'est obligatoire au sein de l'Union Européenne</a:t>
            </a:r>
            <a:br>
              <a:rPr lang="fr-CH" dirty="0"/>
            </a:br>
            <a:endParaRPr lang="fr-FR" dirty="0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3DA93727-1503-A44A-8CC1-1784074EAC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8245" y="2835431"/>
            <a:ext cx="12348490" cy="160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4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8482</TotalTime>
  <Words>323</Words>
  <Application>Microsoft Office PowerPoint</Application>
  <PresentationFormat>Grand écran</PresentationFormat>
  <Paragraphs>41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Thème Office</vt:lpstr>
      <vt:lpstr>La vaccination COVID obligatoire ? 💉 </vt:lpstr>
      <vt:lpstr>Serment d'Hippocrate (-460/-377) </vt:lpstr>
      <vt:lpstr>Code de déontologie médicale </vt:lpstr>
      <vt:lpstr>Code de Nuremberg (1947)  </vt:lpstr>
      <vt:lpstr>Déclaration de Genève (1948) </vt:lpstr>
      <vt:lpstr>Déclaration d’Helsinki de 1996  (signée par 45 pays)</vt:lpstr>
      <vt:lpstr>Convention d'Oviedo de 1997  (signée par 29 pays) </vt:lpstr>
      <vt:lpstr>Loi Kouchner du 4 mars 2002 </vt:lpstr>
      <vt:lpstr>Arrêt Salvetti (2002) selon lequel aucun traitement médical n'est obligatoire au sein de l'Union Européenne </vt:lpstr>
      <vt:lpstr>Article 16-1 du Code civil français  </vt:lpstr>
      <vt:lpstr>Résolution 2361 du Conseil de l'Europe  du 28 janvier 2021 </vt:lpstr>
      <vt:lpstr>Code Pénal, Article 222-1</vt:lpstr>
      <vt:lpstr>Déclaration des droits de l'Homme et du citoyen, Article 4 </vt:lpstr>
      <vt:lpstr>Charte des droits fondamentaux de l'Union européenne, Article 3</vt:lpstr>
      <vt:lpstr>En résumé…</vt:lpstr>
      <vt:lpstr>Et aussi …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vaccination COVID obligatoire ?</dc:title>
  <dc:creator>Microsoft Office User</dc:creator>
  <cp:lastModifiedBy>Gérard Scheller</cp:lastModifiedBy>
  <cp:revision>58</cp:revision>
  <cp:lastPrinted>2022-01-07T12:49:31Z</cp:lastPrinted>
  <dcterms:created xsi:type="dcterms:W3CDTF">2021-07-07T22:45:27Z</dcterms:created>
  <dcterms:modified xsi:type="dcterms:W3CDTF">2022-01-07T12:50:50Z</dcterms:modified>
</cp:coreProperties>
</file>