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9" r:id="rId9"/>
    <p:sldId id="262" r:id="rId10"/>
    <p:sldId id="264" r:id="rId11"/>
    <p:sldId id="274" r:id="rId12"/>
    <p:sldId id="265" r:id="rId13"/>
    <p:sldId id="284" r:id="rId14"/>
    <p:sldId id="282" r:id="rId15"/>
    <p:sldId id="283" r:id="rId16"/>
    <p:sldId id="270" r:id="rId17"/>
    <p:sldId id="279" r:id="rId18"/>
    <p:sldId id="280" r:id="rId19"/>
    <p:sldId id="278" r:id="rId20"/>
    <p:sldId id="275" r:id="rId21"/>
    <p:sldId id="276" r:id="rId22"/>
    <p:sldId id="277" r:id="rId23"/>
    <p:sldId id="281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/>
    <p:restoredTop sz="94628"/>
  </p:normalViewPr>
  <p:slideViewPr>
    <p:cSldViewPr snapToGrid="0" snapToObjects="1">
      <p:cViewPr>
        <p:scale>
          <a:sx n="84" d="100"/>
          <a:sy n="84" d="100"/>
        </p:scale>
        <p:origin x="152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A1FEA8-C798-3648-854C-1D8A94EA1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8A926B-CCF0-7F43-A20F-554CB67BA2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DFBB24-A834-7545-A50A-57EE2FD68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FCA8-E3DB-B04C-8CC1-BA1B9667EFA1}" type="datetimeFigureOut">
              <a:rPr lang="fr-FR" smtClean="0"/>
              <a:t>08/07/2021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5C5395-AA0A-344D-9931-C6D4F47E3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79C473-E85C-E94E-B0F1-14760759E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89BA-36AD-CA44-A219-0B29E112B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63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C1F6ED-102C-3841-8F17-413C446D9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5D19904-FEFA-8E4D-9E85-E6F42397B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30C650-DF04-304F-9709-81EA8E23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FCA8-E3DB-B04C-8CC1-BA1B9667EFA1}" type="datetimeFigureOut">
              <a:rPr lang="fr-FR" smtClean="0"/>
              <a:t>08/07/2021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7B6BBD-F68D-FF47-8211-253E60AA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0D7FC8-8B8F-2C4E-A75B-A21AC41E9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89BA-36AD-CA44-A219-0B29E112B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18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DCB5365-BB5C-7A4F-ADAB-5AC220B577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373CEE-3370-1F45-A12F-9365879D5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E7D6A8-6A01-BB41-9A25-2614B284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FCA8-E3DB-B04C-8CC1-BA1B9667EFA1}" type="datetimeFigureOut">
              <a:rPr lang="fr-FR" smtClean="0"/>
              <a:t>08/07/2021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592710-3D69-A241-A657-00E93F7C9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B2157A-43C5-2F4C-B0B8-C1173EA5D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89BA-36AD-CA44-A219-0B29E112B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50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B17A91-EA1B-9940-94F9-4A9AB53B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6E1052-5D3E-AA48-98CA-7C1522380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66392C-C93D-8A4B-9409-2732D8FA5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FCA8-E3DB-B04C-8CC1-BA1B9667EFA1}" type="datetimeFigureOut">
              <a:rPr lang="fr-FR" smtClean="0"/>
              <a:t>08/07/2021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AC3E82-4785-AF4B-9818-B032168A9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1BF25B-5619-6B43-8363-847C27CA7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89BA-36AD-CA44-A219-0B29E112B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97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32ED49-706A-BA4C-863B-998F0B84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7903BB-273B-6143-B587-907D7D3E0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B146F3-3958-AD41-BA4F-FD809B85F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FCA8-E3DB-B04C-8CC1-BA1B9667EFA1}" type="datetimeFigureOut">
              <a:rPr lang="fr-FR" smtClean="0"/>
              <a:t>08/07/2021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53624-292B-5248-A3A3-5164125E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3C5C2C-FDB8-604D-A5FC-D0FEAB9F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89BA-36AD-CA44-A219-0B29E112B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964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29468-14BD-FB45-8498-9EBB37464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F42692-E740-C74D-B5F2-5571B278E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B6850E-DE83-BD43-8602-B7184BF8F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EC6CFE-1CDF-A845-BB9D-9A581CB7D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FCA8-E3DB-B04C-8CC1-BA1B9667EFA1}" type="datetimeFigureOut">
              <a:rPr lang="fr-FR" smtClean="0"/>
              <a:t>08/07/2021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8C6D6B6-38A8-0046-AEC2-32B7735C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1F97D0-FC22-B64D-99A8-72E50A161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89BA-36AD-CA44-A219-0B29E112B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0122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97C5CE-02FB-294D-B89A-1B8C95F06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6EDF6A-A450-A94C-A675-A2EC5C1B2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1C8AE51-A79A-8647-ACF1-3FAC920C4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C32BB2-BFF7-FA4A-9F95-1008255A7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7A30B2F-A0D6-3846-ACEF-9AB49F26F8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8E8BFEB-7E61-DD4A-82D2-27BF229C5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FCA8-E3DB-B04C-8CC1-BA1B9667EFA1}" type="datetimeFigureOut">
              <a:rPr lang="fr-FR" smtClean="0"/>
              <a:t>08/07/2021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87D5A7A-D492-C046-9646-B17033775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4A5238-C5E0-1D46-BDD3-B2AEC8881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89BA-36AD-CA44-A219-0B29E112B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30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951C4-691B-9B49-BE79-8E3CA53C2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5A1FDD-541E-244C-A65A-7309AE8E9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FCA8-E3DB-B04C-8CC1-BA1B9667EFA1}" type="datetimeFigureOut">
              <a:rPr lang="fr-FR" smtClean="0"/>
              <a:t>08/07/2021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194B6E-2385-174F-B8A0-AFEA63C53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D2C416-FF69-CB4F-A76C-ED38A91B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89BA-36AD-CA44-A219-0B29E112B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106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9E930BD-BEA2-A847-A234-2567D207D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FCA8-E3DB-B04C-8CC1-BA1B9667EFA1}" type="datetimeFigureOut">
              <a:rPr lang="fr-FR" smtClean="0"/>
              <a:t>08/07/2021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DCFC1C-E54F-3940-8879-B9719F34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D67F46-73C4-EF42-BA52-932AFEF2A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89BA-36AD-CA44-A219-0B29E112B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502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D684F3-308C-3944-BFC2-1C4EA43F1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19EBAF-987F-3E47-BA4B-E41646DDA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728056B-E684-7242-ABD9-065F254C1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7AC8E5-2740-AC4B-A4B3-2B1C512EE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FCA8-E3DB-B04C-8CC1-BA1B9667EFA1}" type="datetimeFigureOut">
              <a:rPr lang="fr-FR" smtClean="0"/>
              <a:t>08/07/2021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EE6A41-C219-5E48-AA2F-E64884C81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CD07AC-B266-6E44-8F38-41B53D0EE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89BA-36AD-CA44-A219-0B29E112B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970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17B6B-6F02-8E40-A676-02D698290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D6FF045-9EC5-F547-BB6F-B80AC8F5C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6977BF-DF8F-D742-A470-A9B968D45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18C932-8244-6F4A-BCE4-698D83905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FCA8-E3DB-B04C-8CC1-BA1B9667EFA1}" type="datetimeFigureOut">
              <a:rPr lang="fr-FR" smtClean="0"/>
              <a:t>08/07/2021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FD2AA8-57D5-6A4A-83E3-725D65F8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4F5BB4-AD94-3941-BA42-D0C6BE1BB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D89BA-36AD-CA44-A219-0B29E112B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939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967525E-F72F-A340-B7F2-FFE84476A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37B624-D000-B94F-A02D-F171108B2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14753C-5C57-EE47-9930-E6F76A93B8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4FCA8-E3DB-B04C-8CC1-BA1B9667EFA1}" type="datetimeFigureOut">
              <a:rPr lang="fr-FR" smtClean="0"/>
              <a:t>08/07/2021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327664-F568-9549-90BE-78348944E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CE5029-8D8F-694D-ACF8-EC08D3CD9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D89BA-36AD-CA44-A219-0B29E112BE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57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C3309-40AA-1E4F-B3E7-40DE774B5C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vaccination COVID</a:t>
            </a:r>
            <a:br>
              <a:rPr lang="fr-FR" dirty="0"/>
            </a:br>
            <a:r>
              <a:rPr lang="fr-FR" dirty="0"/>
              <a:t>obligatoire ? </a:t>
            </a:r>
            <a:r>
              <a:rPr lang="fr-CH" dirty="0"/>
              <a:t>💉</a:t>
            </a:r>
            <a:br>
              <a:rPr lang="fr-CH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762F016-1058-614D-B2E0-BA301AB214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CH" dirty="0"/>
              <a:t>⛔️ </a:t>
            </a:r>
            <a:r>
              <a:rPr lang="fr-FR" sz="3600" dirty="0"/>
              <a:t>C’est interdit </a:t>
            </a:r>
            <a:r>
              <a:rPr lang="fr-CH" dirty="0"/>
              <a:t>⛔️</a:t>
            </a:r>
            <a:endParaRPr lang="fr-FR" sz="3600" dirty="0"/>
          </a:p>
          <a:p>
            <a:r>
              <a:rPr lang="fr-FR" sz="3600" dirty="0"/>
              <a:t>Selon 10 textes.</a:t>
            </a:r>
          </a:p>
        </p:txBody>
      </p:sp>
    </p:spTree>
    <p:extLst>
      <p:ext uri="{BB962C8B-B14F-4D97-AF65-F5344CB8AC3E}">
        <p14:creationId xmlns:p14="http://schemas.microsoft.com/office/powerpoint/2010/main" val="418078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181769-ED2A-B846-908D-65C57B2E6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Article 16-1 du Code civil français </a:t>
            </a:r>
            <a:br>
              <a:rPr lang="fr-CH" dirty="0"/>
            </a:b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7D5A695-E381-3444-A937-346B7C4B4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035" y="1690688"/>
            <a:ext cx="14280169" cy="231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3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5FC3C0-824D-B04B-8F92-B7B3A6654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CH" b="1" dirty="0"/>
              <a:t>Résolution 2361 du Conseil de l'Europe </a:t>
            </a:r>
            <a:br>
              <a:rPr lang="fr-CH" b="1" dirty="0"/>
            </a:br>
            <a:r>
              <a:rPr lang="fr-CH" b="1" dirty="0"/>
              <a:t>du 28 janvier 2021</a:t>
            </a:r>
            <a:br>
              <a:rPr lang="fr-CH" b="1" dirty="0"/>
            </a:br>
            <a:endParaRPr lang="fr-FR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076FA3-3CE9-B643-9B68-1929823A4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… Sauf que le Conseil de l’Europe serait seulement consultatif.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6A6724C-F256-2E4D-87C5-B39BCB0F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3264262"/>
            <a:ext cx="12192000" cy="5477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B12EA19-B3EA-3642-BDAE-B92788AFE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9288"/>
            <a:ext cx="12192000" cy="6346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56F102-7EF0-7D4E-91CA-2500FFC2A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70489"/>
            <a:ext cx="12192000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6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1DA5DB-14DC-F848-A099-4B958AD7B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résumé…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A06421-F8BC-8E4B-9B21-28EF06334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0385"/>
            <a:ext cx="10774680" cy="545909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fr-CH" sz="8600" dirty="0"/>
              <a:t>La vaccination obligatoire est contraire :</a:t>
            </a:r>
          </a:p>
          <a:p>
            <a:pPr marL="0" indent="0">
              <a:buNone/>
            </a:pPr>
            <a:endParaRPr lang="fr-CH" sz="4000" dirty="0"/>
          </a:p>
          <a:p>
            <a:pPr marL="0" indent="0">
              <a:buNone/>
            </a:pPr>
            <a:r>
              <a:rPr lang="fr-CH" sz="5100" dirty="0"/>
              <a:t>• au Serment d'Hippocrate</a:t>
            </a:r>
          </a:p>
          <a:p>
            <a:pPr marL="0" indent="0">
              <a:buNone/>
            </a:pPr>
            <a:r>
              <a:rPr lang="fr-CH" sz="5100" dirty="0"/>
              <a:t>• au Code de déontologie médicale </a:t>
            </a:r>
          </a:p>
          <a:p>
            <a:pPr marL="0" indent="0">
              <a:buNone/>
            </a:pPr>
            <a:r>
              <a:rPr lang="fr-CH" sz="5100" dirty="0"/>
              <a:t>• au Code de Nuremberg </a:t>
            </a:r>
          </a:p>
          <a:p>
            <a:pPr marL="0" indent="0">
              <a:buNone/>
            </a:pPr>
            <a:r>
              <a:rPr lang="fr-CH" sz="5100" dirty="0"/>
              <a:t>• à la Déclaration de Genève </a:t>
            </a:r>
          </a:p>
          <a:p>
            <a:pPr marL="0" indent="0">
              <a:buNone/>
            </a:pPr>
            <a:r>
              <a:rPr lang="fr-CH" sz="5100" dirty="0"/>
              <a:t>• à la Déclaration d’Helsinki</a:t>
            </a:r>
          </a:p>
          <a:p>
            <a:pPr marL="0" indent="0">
              <a:buNone/>
            </a:pPr>
            <a:r>
              <a:rPr lang="fr-CH" sz="5100" dirty="0"/>
              <a:t>• à la Convention d'Oviedo</a:t>
            </a:r>
          </a:p>
          <a:p>
            <a:pPr marL="0" indent="0">
              <a:buNone/>
            </a:pPr>
            <a:r>
              <a:rPr lang="fr-CH" sz="5100" dirty="0"/>
              <a:t>• à la Loi Kouchner</a:t>
            </a:r>
          </a:p>
          <a:p>
            <a:pPr marL="0" indent="0">
              <a:buNone/>
            </a:pPr>
            <a:r>
              <a:rPr lang="fr-CH" sz="5100" dirty="0"/>
              <a:t>• à l’Arrêt </a:t>
            </a:r>
            <a:r>
              <a:rPr lang="fr-CH" sz="5100" dirty="0" err="1"/>
              <a:t>Salvetti</a:t>
            </a:r>
            <a:r>
              <a:rPr lang="fr-CH" sz="5100" dirty="0"/>
              <a:t> selon lequel aucun traitement médical n'est obligatoire au sein de l'Union Européenne</a:t>
            </a:r>
          </a:p>
          <a:p>
            <a:pPr marL="0" indent="0">
              <a:buNone/>
            </a:pPr>
            <a:r>
              <a:rPr lang="fr-CH" sz="5100" dirty="0"/>
              <a:t>• à l’Article 16-1 du Code civil français </a:t>
            </a:r>
          </a:p>
          <a:p>
            <a:pPr marL="0" indent="0">
              <a:buNone/>
            </a:pPr>
            <a:r>
              <a:rPr lang="fr-CH" sz="5100" dirty="0"/>
              <a:t>• à la Résolution 2361 du Conseil de l’Europe (mais consultatif)</a:t>
            </a:r>
          </a:p>
          <a:p>
            <a:pPr marL="0" indent="0">
              <a:buNone/>
            </a:pPr>
            <a:br>
              <a:rPr lang="fr-CH" dirty="0"/>
            </a:br>
            <a:endParaRPr lang="fr-CH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867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5D7152-92A9-3C45-B303-7990B3B2C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2084705"/>
            <a:ext cx="11597640" cy="2456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5400" dirty="0"/>
              <a:t>Maintenant…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78831F-6386-C440-8FF7-8984C5DB49E7}"/>
              </a:ext>
            </a:extLst>
          </p:cNvPr>
          <p:cNvSpPr/>
          <p:nvPr/>
        </p:nvSpPr>
        <p:spPr>
          <a:xfrm>
            <a:off x="1112520" y="3313112"/>
            <a:ext cx="10226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/>
              <a:t>Parlons du nombre de personnes « vaccinées » qui subissent des effets indésirables.</a:t>
            </a:r>
            <a:br>
              <a:rPr lang="fr-FR" sz="3600" dirty="0"/>
            </a:b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51407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31D14-E3D6-3E43-B0AE-6F6E6A6D7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Le « VACCIN » COVID est « inoffensif »…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18B2DFC-5025-8245-93B9-04F57C15D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401" y="1539240"/>
            <a:ext cx="9835197" cy="46986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27BE20-9AA5-554E-A3B1-B71FDA373C3D}"/>
              </a:ext>
            </a:extLst>
          </p:cNvPr>
          <p:cNvSpPr/>
          <p:nvPr/>
        </p:nvSpPr>
        <p:spPr>
          <a:xfrm>
            <a:off x="5562601" y="833754"/>
            <a:ext cx="762000" cy="705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4000" dirty="0"/>
              <a:t>🇺🇸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00039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AF5404-7E77-9E41-8AE9-08A905E42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475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Le « VACCIN » COVID est « inoffensif »…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D53E34-0235-F047-9E3A-F18D7995B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335713"/>
            <a:ext cx="7294108" cy="51571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136EB3-5C7E-3948-9E42-F7CA262BCCDE}"/>
              </a:ext>
            </a:extLst>
          </p:cNvPr>
          <p:cNvSpPr/>
          <p:nvPr/>
        </p:nvSpPr>
        <p:spPr>
          <a:xfrm>
            <a:off x="5634792" y="763736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400" dirty="0"/>
              <a:t>🇨🇭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20334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32EE9B-6F84-DD45-BE04-D717AB047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494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r-FR" sz="5400" dirty="0"/>
              <a:t>Et si on parlait </a:t>
            </a:r>
            <a:br>
              <a:rPr lang="fr-FR" sz="5400" dirty="0"/>
            </a:br>
            <a:r>
              <a:rPr lang="fr-FR" sz="5400" dirty="0"/>
              <a:t>de la responsabilité des Labos </a:t>
            </a:r>
            <a:br>
              <a:rPr lang="fr-FR" sz="5400" dirty="0"/>
            </a:br>
            <a:r>
              <a:rPr lang="fr-FR" sz="5400" dirty="0"/>
              <a:t>en cas d’effets graves ?</a:t>
            </a:r>
            <a:br>
              <a:rPr lang="fr-FR" sz="5400" dirty="0"/>
            </a:br>
            <a:endParaRPr lang="fr-FR" sz="5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ABC2A6-A772-4E4D-A3C9-2E50C5BD8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70505"/>
            <a:ext cx="10378440" cy="1603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800" dirty="0"/>
          </a:p>
          <a:p>
            <a:pPr marL="0" indent="0" algn="ctr">
              <a:buNone/>
            </a:pPr>
            <a:r>
              <a:rPr lang="fr-FR" sz="4800" dirty="0"/>
              <a:t>DE RESPONSABILI… quoi ?</a:t>
            </a:r>
          </a:p>
          <a:p>
            <a:pPr marL="0" indent="0" algn="ctr">
              <a:buNone/>
            </a:pPr>
            <a:endParaRPr lang="fr-FR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DAB11B-DC5D-5746-94DF-E7FC43162770}"/>
              </a:ext>
            </a:extLst>
          </p:cNvPr>
          <p:cNvSpPr/>
          <p:nvPr/>
        </p:nvSpPr>
        <p:spPr>
          <a:xfrm>
            <a:off x="5252985" y="4373880"/>
            <a:ext cx="15488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4400" dirty="0"/>
              <a:t>🤔</a:t>
            </a:r>
          </a:p>
        </p:txBody>
      </p:sp>
    </p:spTree>
    <p:extLst>
      <p:ext uri="{BB962C8B-B14F-4D97-AF65-F5344CB8AC3E}">
        <p14:creationId xmlns:p14="http://schemas.microsoft.com/office/powerpoint/2010/main" val="341765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29F9E3-0362-064F-8D3F-102B88203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/>
              <a:t>🇺🇸 </a:t>
            </a:r>
            <a:r>
              <a:rPr lang="fr-FR" b="1" dirty="0"/>
              <a:t>Aux Etats-Unis </a:t>
            </a:r>
            <a:r>
              <a:rPr lang="fr-CH" dirty="0"/>
              <a:t>🇺🇸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12F829B-CBC8-4F46-94F5-169A7F0BB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/>
              <a:t>National </a:t>
            </a:r>
            <a:r>
              <a:rPr lang="fr-FR" b="1" dirty="0" err="1"/>
              <a:t>Childhood</a:t>
            </a:r>
            <a:r>
              <a:rPr lang="fr-FR" b="1" dirty="0"/>
              <a:t> Vaccine </a:t>
            </a:r>
            <a:r>
              <a:rPr lang="fr-FR" b="1" dirty="0" err="1"/>
              <a:t>Injury</a:t>
            </a:r>
            <a:r>
              <a:rPr lang="fr-FR" b="1" dirty="0"/>
              <a:t> ACT</a:t>
            </a:r>
            <a:endParaRPr lang="fr-CH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dirty="0"/>
              <a:t>1986</a:t>
            </a:r>
          </a:p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FF81A-9C68-4D45-9FF5-7D58D1EC633F}"/>
              </a:ext>
            </a:extLst>
          </p:cNvPr>
          <p:cNvSpPr/>
          <p:nvPr/>
        </p:nvSpPr>
        <p:spPr>
          <a:xfrm>
            <a:off x="3048000" y="2333685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b="0" i="0" dirty="0">
                <a:solidFill>
                  <a:srgbClr val="202122"/>
                </a:solidFill>
                <a:effectLst/>
                <a:latin typeface="-apple-system"/>
              </a:rPr>
              <a:t>La </a:t>
            </a:r>
            <a:r>
              <a:rPr lang="fr-CH" b="1" i="0" dirty="0">
                <a:solidFill>
                  <a:srgbClr val="202122"/>
                </a:solidFill>
                <a:effectLst/>
                <a:latin typeface="-apple-system"/>
              </a:rPr>
              <a:t>National </a:t>
            </a:r>
            <a:r>
              <a:rPr lang="fr-CH" b="1" i="0" dirty="0" err="1">
                <a:solidFill>
                  <a:srgbClr val="202122"/>
                </a:solidFill>
                <a:effectLst/>
                <a:latin typeface="-apple-system"/>
              </a:rPr>
              <a:t>Childhood</a:t>
            </a:r>
            <a:r>
              <a:rPr lang="fr-CH" b="1" i="0" dirty="0">
                <a:solidFill>
                  <a:srgbClr val="202122"/>
                </a:solidFill>
                <a:effectLst/>
                <a:latin typeface="-apple-system"/>
              </a:rPr>
              <a:t> Vaccine </a:t>
            </a:r>
            <a:r>
              <a:rPr lang="fr-CH" b="1" i="0" dirty="0" err="1">
                <a:solidFill>
                  <a:srgbClr val="202122"/>
                </a:solidFill>
                <a:effectLst/>
                <a:latin typeface="-apple-system"/>
              </a:rPr>
              <a:t>Injury</a:t>
            </a:r>
            <a:r>
              <a:rPr lang="fr-CH" b="1" i="0" dirty="0">
                <a:solidFill>
                  <a:srgbClr val="202122"/>
                </a:solidFill>
                <a:effectLst/>
                <a:latin typeface="-apple-system"/>
              </a:rPr>
              <a:t> </a:t>
            </a:r>
            <a:r>
              <a:rPr lang="fr-CH" b="1" i="0" dirty="0" err="1">
                <a:solidFill>
                  <a:srgbClr val="202122"/>
                </a:solidFill>
                <a:effectLst/>
                <a:latin typeface="-apple-system"/>
              </a:rPr>
              <a:t>Act</a:t>
            </a:r>
            <a:r>
              <a:rPr lang="fr-CH" b="0" i="0" dirty="0">
                <a:solidFill>
                  <a:srgbClr val="202122"/>
                </a:solidFill>
                <a:effectLst/>
                <a:latin typeface="-apple-system"/>
              </a:rPr>
              <a:t> ( </a:t>
            </a:r>
            <a:r>
              <a:rPr lang="fr-CH" b="1" i="0" dirty="0">
                <a:solidFill>
                  <a:srgbClr val="202122"/>
                </a:solidFill>
                <a:effectLst/>
                <a:latin typeface="-apple-system"/>
              </a:rPr>
              <a:t>NCVIA</a:t>
            </a:r>
            <a:r>
              <a:rPr lang="fr-CH" b="0" i="0" dirty="0">
                <a:solidFill>
                  <a:srgbClr val="202122"/>
                </a:solidFill>
                <a:effectLst/>
                <a:latin typeface="-apple-system"/>
              </a:rPr>
              <a:t> ) a été promulguée par le président des </a:t>
            </a:r>
            <a:r>
              <a:rPr lang="fr-CH" b="0" i="0" dirty="0">
                <a:effectLst/>
                <a:latin typeface="-apple-system"/>
              </a:rPr>
              <a:t>États-Unis </a:t>
            </a:r>
            <a:r>
              <a:rPr lang="fr-CH" b="0" i="0" u="none" strike="noStrike" dirty="0">
                <a:effectLst/>
                <a:latin typeface="-apple-system"/>
              </a:rPr>
              <a:t>Ronald Reagan</a:t>
            </a:r>
            <a:r>
              <a:rPr lang="fr-CH" b="0" i="0" dirty="0">
                <a:effectLst/>
                <a:latin typeface="-apple-system"/>
              </a:rPr>
              <a:t> dans le cadre d'un projet de loi sur la santé plus vaste le 14 novembre 1986. </a:t>
            </a:r>
            <a:r>
              <a:rPr lang="fr-CH" b="0" i="0" dirty="0">
                <a:effectLst/>
                <a:highlight>
                  <a:srgbClr val="FFFF00"/>
                </a:highlight>
                <a:latin typeface="-apple-system"/>
              </a:rPr>
              <a:t>L'objectif de la NCVIA était éliminer la responsabilité financière potentielle des fabricants de </a:t>
            </a:r>
            <a:r>
              <a:rPr lang="fr-CH" b="0" i="0" u="none" strike="noStrike" dirty="0">
                <a:effectLst/>
                <a:highlight>
                  <a:srgbClr val="FFFF00"/>
                </a:highlight>
                <a:latin typeface="-apple-system"/>
              </a:rPr>
              <a:t>vaccins en</a:t>
            </a:r>
            <a:r>
              <a:rPr lang="fr-CH" b="0" i="0" dirty="0">
                <a:effectLst/>
                <a:highlight>
                  <a:srgbClr val="FFFF00"/>
                </a:highlight>
                <a:latin typeface="-apple-system"/>
              </a:rPr>
              <a:t> raison </a:t>
            </a:r>
            <a:r>
              <a:rPr lang="fr-CH" b="0" i="0" dirty="0">
                <a:effectLst/>
                <a:latin typeface="-apple-system"/>
              </a:rPr>
              <a:t>des réclamations pour </a:t>
            </a:r>
            <a:r>
              <a:rPr lang="fr-CH" b="0" i="0" u="none" strike="noStrike" dirty="0">
                <a:effectLst/>
                <a:latin typeface="-apple-system"/>
              </a:rPr>
              <a:t>blessures</a:t>
            </a:r>
            <a:r>
              <a:rPr lang="fr-CH" b="0" i="0" dirty="0">
                <a:effectLst/>
                <a:latin typeface="-apple-system"/>
              </a:rPr>
              <a:t> liées aux </a:t>
            </a:r>
            <a:r>
              <a:rPr lang="fr-CH" b="0" i="0" u="none" strike="noStrike" dirty="0">
                <a:effectLst/>
                <a:latin typeface="inherit"/>
              </a:rPr>
              <a:t>vaccins</a:t>
            </a:r>
            <a:r>
              <a:rPr lang="fr-CH" b="0" i="0" dirty="0">
                <a:effectLst/>
                <a:latin typeface="-apple-system"/>
              </a:rPr>
              <a:t> pour assurer un approvisionnement stable en vaccins sur le marché et fournir un </a:t>
            </a:r>
            <a:r>
              <a:rPr lang="fr-CH" b="0" i="0" u="none" strike="noStrike" dirty="0">
                <a:effectLst/>
                <a:latin typeface="-apple-system"/>
              </a:rPr>
              <a:t>arbitrage</a:t>
            </a:r>
            <a:r>
              <a:rPr lang="fr-CH" b="0" i="0" dirty="0">
                <a:effectLst/>
                <a:latin typeface="-apple-system"/>
              </a:rPr>
              <a:t> rentable pour les réclamations pour blessures liées aux </a:t>
            </a:r>
            <a:r>
              <a:rPr lang="fr-CH" b="0" i="0" u="none" strike="noStrike" dirty="0">
                <a:effectLst/>
                <a:latin typeface="inherit"/>
              </a:rPr>
              <a:t>vaccins</a:t>
            </a:r>
            <a:r>
              <a:rPr lang="fr-CH" b="0" i="0" dirty="0">
                <a:effectLst/>
                <a:latin typeface="-apple-system"/>
              </a:rPr>
              <a:t>.</a:t>
            </a:r>
          </a:p>
          <a:p>
            <a:r>
              <a:rPr lang="fr-CH" b="0" i="0" dirty="0">
                <a:effectLst/>
                <a:latin typeface="-apple-system"/>
              </a:rPr>
              <a:t>Dans le cadre de la NCVIA, le </a:t>
            </a:r>
            <a:r>
              <a:rPr lang="fr-CH" b="0" i="0" u="none" strike="noStrike" dirty="0">
                <a:effectLst/>
                <a:latin typeface="-apple-system"/>
              </a:rPr>
              <a:t>National Vaccine Injury Compensation Program </a:t>
            </a:r>
            <a:r>
              <a:rPr lang="fr-CH" b="0" i="0" dirty="0">
                <a:effectLst/>
                <a:latin typeface="-apple-system"/>
              </a:rPr>
              <a:t>(NVICP) a été créé pour fournir un </a:t>
            </a:r>
            <a:r>
              <a:rPr lang="fr-CH" b="0" i="0" dirty="0">
                <a:effectLst/>
                <a:highlight>
                  <a:srgbClr val="FFFF00"/>
                </a:highlight>
                <a:latin typeface="-apple-system"/>
              </a:rPr>
              <a:t>système fédéral sans faute pour l'indemnisation des blessures ou des décès liés au vaccin</a:t>
            </a:r>
            <a:r>
              <a:rPr lang="fr-CH" b="0" i="0" dirty="0">
                <a:effectLst/>
                <a:latin typeface="-apple-system"/>
              </a:rPr>
              <a:t> en établissant une procédure de réclamation impliquant la </a:t>
            </a:r>
            <a:r>
              <a:rPr lang="fr-CH" b="0" i="0" u="none" strike="noStrike" dirty="0">
                <a:effectLst/>
                <a:latin typeface="-apple-system"/>
              </a:rPr>
              <a:t>Cour fédérale des réclamations des États-Unis</a:t>
            </a:r>
            <a:r>
              <a:rPr lang="fr-CH" b="0" i="0" dirty="0">
                <a:effectLst/>
                <a:latin typeface="-apple-system"/>
              </a:rPr>
              <a:t> et </a:t>
            </a:r>
            <a:r>
              <a:rPr lang="fr-CH" b="0" i="0" u="none" strike="noStrike" dirty="0">
                <a:effectLst/>
                <a:latin typeface="-apple-system"/>
              </a:rPr>
              <a:t>des maîtres spéciaux</a:t>
            </a:r>
            <a:r>
              <a:rPr lang="fr-CH" b="0" i="0" dirty="0">
                <a:effectLst/>
                <a:latin typeface="-apple-system"/>
              </a:rPr>
              <a:t>.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89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29F9E3-0362-064F-8D3F-102B88203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/>
              <a:t>🇺🇸 </a:t>
            </a:r>
            <a:r>
              <a:rPr lang="fr-FR" b="1" dirty="0"/>
              <a:t>Aux Etats-Unis </a:t>
            </a:r>
            <a:r>
              <a:rPr lang="fr-CH" dirty="0"/>
              <a:t>🇺🇸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01DB13F-2BE2-B44D-B738-CE0EA90B9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/>
              <a:t>PREP ACT </a:t>
            </a:r>
            <a:r>
              <a:rPr lang="fr-FR" dirty="0"/>
              <a:t>(</a:t>
            </a:r>
            <a:r>
              <a:rPr lang="fr-CH" b="1" dirty="0"/>
              <a:t>Public </a:t>
            </a:r>
            <a:r>
              <a:rPr lang="fr-CH" b="1" dirty="0" err="1"/>
              <a:t>Readiness</a:t>
            </a:r>
            <a:r>
              <a:rPr lang="fr-CH" b="1" dirty="0"/>
              <a:t> and Emergency </a:t>
            </a:r>
            <a:r>
              <a:rPr lang="fr-CH" b="1" dirty="0" err="1"/>
              <a:t>Preparedness</a:t>
            </a:r>
            <a:r>
              <a:rPr lang="fr-CH" b="1" dirty="0"/>
              <a:t> </a:t>
            </a:r>
            <a:r>
              <a:rPr lang="fr-CH" b="1" dirty="0" err="1"/>
              <a:t>Act</a:t>
            </a:r>
            <a:r>
              <a:rPr lang="fr-CH" b="1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dirty="0"/>
              <a:t>2005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3BB8D2-1E4B-F548-91BA-3E38D710F742}"/>
              </a:ext>
            </a:extLst>
          </p:cNvPr>
          <p:cNvSpPr/>
          <p:nvPr/>
        </p:nvSpPr>
        <p:spPr>
          <a:xfrm>
            <a:off x="2148840" y="4321076"/>
            <a:ext cx="85877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 invoquant les dispositions de la PREPA (PREP ACT), le secrétaire du HHS peut exercer un large pouvoir pour déclarer une urgence, ce qui à son tour </a:t>
            </a:r>
            <a:r>
              <a:rPr lang="fr-CH" b="0" i="0" dirty="0">
                <a:solidFill>
                  <a:srgbClr val="2021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déclencherait l'immunité de responsabilité des sociétés pharmaceutiques à tout moment, conférant ainsi aux sociétés pharmaceutiques une immunité juridique pour les dommages causés par leur inconduite</a:t>
            </a:r>
            <a:r>
              <a:rPr lang="fr-CH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L'immunité qui pourrait être conférée aux fabricants de médicaments et de vaccins peut être appliquée indépendamment des actes répréhensibles des sociétés pharmaceutiques concernées.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386747-EA85-6A49-BD73-0EA7A1A62E95}"/>
              </a:ext>
            </a:extLst>
          </p:cNvPr>
          <p:cNvSpPr/>
          <p:nvPr/>
        </p:nvSpPr>
        <p:spPr>
          <a:xfrm>
            <a:off x="2148840" y="2607867"/>
            <a:ext cx="82600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 </a:t>
            </a:r>
            <a:r>
              <a:rPr lang="fr-CH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Public </a:t>
            </a:r>
            <a:r>
              <a:rPr lang="fr-CH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Readiness</a:t>
            </a:r>
            <a:r>
              <a:rPr lang="fr-CH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and Emergency </a:t>
            </a:r>
            <a:r>
              <a:rPr lang="fr-CH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Preparedness</a:t>
            </a:r>
            <a:r>
              <a:rPr lang="fr-CH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CH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Act</a:t>
            </a:r>
            <a:r>
              <a:rPr lang="fr-CH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(PREPA), adoptée par le </a:t>
            </a:r>
            <a:r>
              <a:rPr lang="fr-CH" b="0" i="0" u="none" strike="noStrike" dirty="0">
                <a:effectLst/>
                <a:latin typeface="Arial" panose="020B0604020202020204" pitchFamily="34" charset="0"/>
              </a:rPr>
              <a:t>Congrès des États-Unis</a:t>
            </a:r>
            <a:r>
              <a:rPr lang="fr-CH" b="0" i="0" dirty="0">
                <a:effectLst/>
                <a:latin typeface="Arial" panose="020B0604020202020204" pitchFamily="34" charset="0"/>
              </a:rPr>
              <a:t> et promulguée par le </a:t>
            </a:r>
            <a:r>
              <a:rPr lang="fr-CH" dirty="0">
                <a:latin typeface="Arial" panose="020B0604020202020204" pitchFamily="34" charset="0"/>
              </a:rPr>
              <a:t>président des États-Unis George W. Bush en décembre 2005, </a:t>
            </a:r>
            <a:r>
              <a:rPr lang="fr-CH" dirty="0">
                <a:highlight>
                  <a:srgbClr val="FFFF00"/>
                </a:highlight>
                <a:latin typeface="Arial" panose="020B0604020202020204" pitchFamily="34" charset="0"/>
              </a:rPr>
              <a:t>est un bouclier controversé de responsabilité délictuelle destiné à protéger les fabricants de vaccins contre les risques financiers en cas d' urgence déclarée de santé publique</a:t>
            </a:r>
            <a:r>
              <a:rPr lang="fr-CH" dirty="0">
                <a:latin typeface="Arial" panose="020B0604020202020204" pitchFamily="34" charset="0"/>
              </a:rPr>
              <a:t>. </a:t>
            </a:r>
            <a:endParaRPr 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97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29F9E3-0362-064F-8D3F-102B88203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/>
              <a:t>🇪🇺 </a:t>
            </a:r>
            <a:r>
              <a:rPr lang="fr-FR" b="1" dirty="0"/>
              <a:t>Dans l’UE </a:t>
            </a:r>
            <a:r>
              <a:rPr lang="fr-CH" dirty="0"/>
              <a:t>🇪🇺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1FDFE48-DFA6-D741-8E74-103AE2CC0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0050" y="1467644"/>
            <a:ext cx="3771900" cy="952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266D5B-84FD-A54A-958C-3B36DD916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360" y="2561590"/>
            <a:ext cx="80772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4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3A14F8-63A8-B643-AE6C-28E1901F9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Serment d'Hippocrate (-460/-377)</a:t>
            </a:r>
            <a:br>
              <a:rPr lang="fr-CH" b="1" dirty="0"/>
            </a:br>
            <a:endParaRPr lang="fr-FR" b="1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35CAA9A-E90B-3149-88D7-AB37CDC5A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67221"/>
            <a:ext cx="12919610" cy="1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8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757D1-2BB1-904A-9BBD-D5CBBD7C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r-CH" dirty="0"/>
              <a:t>🇨🇭 </a:t>
            </a:r>
            <a:r>
              <a:rPr lang="fr-FR" b="1" dirty="0"/>
              <a:t>En Suisse </a:t>
            </a:r>
            <a:r>
              <a:rPr lang="fr-CH" dirty="0"/>
              <a:t>🇨🇭</a:t>
            </a:r>
            <a:endParaRPr lang="fr-FR" b="1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075A880-970B-F94A-A47E-0EEDA4EE7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8200" y="1690688"/>
            <a:ext cx="76708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7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98A50-E162-7C43-B34E-7ED6760C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fr-CH" dirty="0"/>
            </a:br>
            <a:r>
              <a:rPr lang="fr-CH" dirty="0"/>
              <a:t> </a:t>
            </a:r>
            <a:r>
              <a:rPr lang="fr-CH" sz="4900" dirty="0"/>
              <a:t>🇨🇭 </a:t>
            </a:r>
            <a:r>
              <a:rPr lang="fr-FR" sz="4900" b="1" dirty="0"/>
              <a:t>En Suisse </a:t>
            </a:r>
            <a:r>
              <a:rPr lang="fr-CH" sz="4900" dirty="0"/>
              <a:t>🇨🇭</a:t>
            </a:r>
            <a:br>
              <a:rPr lang="fr-CH" sz="4900" dirty="0"/>
            </a:br>
            <a:endParaRPr lang="fr-FR" sz="4900" b="1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B6AF52D-8F0F-5043-BF5C-09B32ECE1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029" y="2044700"/>
            <a:ext cx="10527467" cy="221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0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98A50-E162-7C43-B34E-7ED6760C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145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fr-CH" dirty="0"/>
            </a:br>
            <a:r>
              <a:rPr lang="fr-CH" dirty="0"/>
              <a:t> </a:t>
            </a:r>
            <a:r>
              <a:rPr lang="fr-CH" sz="4900" dirty="0"/>
              <a:t>🇨🇭 </a:t>
            </a:r>
            <a:r>
              <a:rPr lang="fr-FR" sz="4900" b="1" dirty="0"/>
              <a:t>En Suisse </a:t>
            </a:r>
            <a:r>
              <a:rPr lang="fr-CH" sz="4900" dirty="0"/>
              <a:t>🇨🇭</a:t>
            </a:r>
            <a:br>
              <a:rPr lang="fr-CH" sz="4900" dirty="0"/>
            </a:br>
            <a:endParaRPr lang="fr-FR" sz="4900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DE8663B-BBB1-0E49-B915-1651F42C9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812850"/>
            <a:ext cx="6713220" cy="36778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966220-B876-DF49-B038-BDA32E0FB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4595228"/>
            <a:ext cx="76327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9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A3FCCE-183B-7E40-8E86-9FC24D79E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4400" dirty="0"/>
              <a:t>Bref,</a:t>
            </a:r>
          </a:p>
          <a:p>
            <a:pPr marL="0" indent="0" algn="ctr">
              <a:buNone/>
            </a:pPr>
            <a:r>
              <a:rPr lang="fr-FR" sz="4400" dirty="0"/>
              <a:t>AYEZ CONFIANCE…</a:t>
            </a:r>
          </a:p>
          <a:p>
            <a:pPr marL="0" indent="0" algn="ctr">
              <a:buNone/>
            </a:pPr>
            <a:endParaRPr lang="fr-FR" sz="4400" dirty="0"/>
          </a:p>
          <a:p>
            <a:pPr marL="0" indent="0" algn="ctr">
              <a:buNone/>
            </a:pPr>
            <a:endParaRPr lang="fr-FR" sz="4400" dirty="0"/>
          </a:p>
          <a:p>
            <a:pPr marL="0" indent="0" algn="ctr">
              <a:buNone/>
            </a:pPr>
            <a:endParaRPr lang="fr-FR" sz="4400" dirty="0"/>
          </a:p>
          <a:p>
            <a:pPr marL="0" indent="0" algn="ctr">
              <a:buNone/>
            </a:pPr>
            <a:r>
              <a:rPr lang="fr-FR" sz="4400" dirty="0"/>
              <a:t>VACCINEZ-VOUS !</a:t>
            </a:r>
          </a:p>
        </p:txBody>
      </p:sp>
      <p:pic>
        <p:nvPicPr>
          <p:cNvPr id="4" name="GIF Ayez confiance.mp4" descr="GIF Ayez confiance.mp4">
            <a:hlinkClick r:id="" action="ppaction://media"/>
            <a:extLst>
              <a:ext uri="{FF2B5EF4-FFF2-40B4-BE49-F238E27FC236}">
                <a16:creationId xmlns:a16="http://schemas.microsoft.com/office/drawing/2014/main" id="{64C01D66-8D6E-EB4F-970C-B178C85E34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00" y="3175000"/>
            <a:ext cx="40640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9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0CEAE-97EF-3C4D-A7D1-1406F38F2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Code de déontologie médicale </a:t>
            </a:r>
            <a:endParaRPr lang="fr-FR" b="1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EA31F7D-3491-714E-95BF-92FF0F6EA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0294" y="1825625"/>
            <a:ext cx="83114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C790C9-A2F8-3F41-9B74-C7F97FFA9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Code de Nuremberg (1947) </a:t>
            </a:r>
            <a:br>
              <a:rPr lang="fr-CH" dirty="0"/>
            </a:b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0EEC3E8-1750-FE48-A681-5F8279B06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87" y="1822109"/>
            <a:ext cx="12132026" cy="160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0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134C6C-28A0-B54E-8388-9861E947D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Déclaration de Genève (1948) </a:t>
            </a:r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EDABE6-63DD-8643-A9E6-A2C13418E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51005"/>
            <a:ext cx="8716233" cy="10150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DE930CF-824F-D543-9059-6C1B6D9AF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20461"/>
            <a:ext cx="9162207" cy="101505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0C2468-AD31-EF4B-B336-F3B456D48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21658"/>
            <a:ext cx="7751113" cy="7432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76C5B5B-9BF0-7A46-BB14-05D4F9EE6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75" y="3347206"/>
            <a:ext cx="5105022" cy="833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81C09D2-C2B1-1B4F-9082-978CE5414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888843"/>
            <a:ext cx="7135345" cy="110428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985FC0E-1F2F-F14D-9B26-D52DDFA82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448" y="4790197"/>
            <a:ext cx="8139662" cy="83347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C133AEF-13A2-5D4E-B733-A53BA3C370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5602641"/>
            <a:ext cx="8998844" cy="10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1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2FDB4-B027-AC4E-9596-E15FE27C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188"/>
            <a:ext cx="10515600" cy="1325563"/>
          </a:xfrm>
        </p:spPr>
        <p:txBody>
          <a:bodyPr/>
          <a:lstStyle/>
          <a:p>
            <a:r>
              <a:rPr lang="fr-CH" b="1" dirty="0"/>
              <a:t>Déclaration d’Helsinki de 1996 </a:t>
            </a:r>
            <a:br>
              <a:rPr lang="fr-CH" b="1" dirty="0"/>
            </a:br>
            <a:r>
              <a:rPr lang="fr-CH" b="1" dirty="0"/>
              <a:t>(signée par 45 pays)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1259BB0-A981-8246-9924-E93BD006A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600" y="4087812"/>
            <a:ext cx="9702800" cy="2159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97BC2F-2878-3144-9DFE-BA5B42DDB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2300288"/>
            <a:ext cx="99822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6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A3A06A-8B9B-454A-8326-E7036CA38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0034"/>
            <a:ext cx="10515600" cy="1325563"/>
          </a:xfrm>
        </p:spPr>
        <p:txBody>
          <a:bodyPr>
            <a:noAutofit/>
          </a:bodyPr>
          <a:lstStyle/>
          <a:p>
            <a:r>
              <a:rPr lang="fr-CH" b="1" dirty="0"/>
              <a:t>Convention d'Oviedo de 1997 </a:t>
            </a:r>
            <a:br>
              <a:rPr lang="fr-CH" b="1" dirty="0"/>
            </a:br>
            <a:r>
              <a:rPr lang="fr-CH" b="1" dirty="0"/>
              <a:t>(signée par 29 pays)</a:t>
            </a:r>
            <a:br>
              <a:rPr lang="fr-CH" b="1" dirty="0"/>
            </a:br>
            <a:endParaRPr lang="fr-FR" b="1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ABD0030-4400-054D-84C2-437FA86B1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977" y="2275597"/>
            <a:ext cx="10515600" cy="230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6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06F072-2515-6B4E-9FFC-0A81B14B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Loi Kouchner du 4 mars 2002</a:t>
            </a:r>
            <a:br>
              <a:rPr lang="fr-CH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EE9DF0-2BE5-AA4A-B73C-C5FCCDE9D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14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E9401-FE7A-AB44-86A6-D1A5C1EF1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35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CH" b="1" dirty="0"/>
              <a:t>Arrêt </a:t>
            </a:r>
            <a:r>
              <a:rPr lang="fr-CH" b="1" dirty="0" err="1"/>
              <a:t>Salvetti</a:t>
            </a:r>
            <a:r>
              <a:rPr lang="fr-CH" b="1" dirty="0"/>
              <a:t> (2002)</a:t>
            </a:r>
            <a:br>
              <a:rPr lang="fr-CH" dirty="0"/>
            </a:br>
            <a:r>
              <a:rPr lang="fr-CH" dirty="0"/>
              <a:t>selon lequel aucun traitement médical n'est obligatoire au sein de l'Union Européenne</a:t>
            </a:r>
            <a:br>
              <a:rPr lang="fr-CH" dirty="0"/>
            </a:b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DA93727-1503-A44A-8CC1-1784074EA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8245" y="2835431"/>
            <a:ext cx="12348490" cy="16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4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595</Words>
  <Application>Microsoft Macintosh PowerPoint</Application>
  <PresentationFormat>Grand écran</PresentationFormat>
  <Paragraphs>58</Paragraphs>
  <Slides>23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-apple-system</vt:lpstr>
      <vt:lpstr>Arial</vt:lpstr>
      <vt:lpstr>Calibri</vt:lpstr>
      <vt:lpstr>Calibri Light</vt:lpstr>
      <vt:lpstr>inherit</vt:lpstr>
      <vt:lpstr>Thème Office</vt:lpstr>
      <vt:lpstr>La vaccination COVID obligatoire ? 💉 </vt:lpstr>
      <vt:lpstr>Serment d'Hippocrate (-460/-377) </vt:lpstr>
      <vt:lpstr>Code de déontologie médicale </vt:lpstr>
      <vt:lpstr>Code de Nuremberg (1947)  </vt:lpstr>
      <vt:lpstr>Déclaration de Genève (1948) </vt:lpstr>
      <vt:lpstr>Déclaration d’Helsinki de 1996  (signée par 45 pays)</vt:lpstr>
      <vt:lpstr>Convention d'Oviedo de 1997  (signée par 29 pays) </vt:lpstr>
      <vt:lpstr>Loi Kouchner du 4 mars 2002 </vt:lpstr>
      <vt:lpstr>Arrêt Salvetti (2002) selon lequel aucun traitement médical n'est obligatoire au sein de l'Union Européenne </vt:lpstr>
      <vt:lpstr>Article 16-1 du Code civil français  </vt:lpstr>
      <vt:lpstr>Résolution 2361 du Conseil de l'Europe  du 28 janvier 2021 </vt:lpstr>
      <vt:lpstr>En résumé…</vt:lpstr>
      <vt:lpstr>Présentation PowerPoint</vt:lpstr>
      <vt:lpstr>Le « VACCIN » COVID est « inoffensif »…</vt:lpstr>
      <vt:lpstr>Le « VACCIN » COVID est « inoffensif »…</vt:lpstr>
      <vt:lpstr>Et si on parlait  de la responsabilité des Labos  en cas d’effets graves ? </vt:lpstr>
      <vt:lpstr>🇺🇸 Aux Etats-Unis 🇺🇸</vt:lpstr>
      <vt:lpstr>🇺🇸 Aux Etats-Unis 🇺🇸</vt:lpstr>
      <vt:lpstr>🇪🇺 Dans l’UE 🇪🇺</vt:lpstr>
      <vt:lpstr>🇨🇭 En Suisse 🇨🇭</vt:lpstr>
      <vt:lpstr>  🇨🇭 En Suisse 🇨🇭 </vt:lpstr>
      <vt:lpstr>  🇨🇭 En Suisse 🇨🇭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vaccination COVID obligatoire ?</dc:title>
  <dc:creator>Microsoft Office User</dc:creator>
  <cp:lastModifiedBy>Microsoft Office User</cp:lastModifiedBy>
  <cp:revision>51</cp:revision>
  <dcterms:created xsi:type="dcterms:W3CDTF">2021-07-07T22:45:27Z</dcterms:created>
  <dcterms:modified xsi:type="dcterms:W3CDTF">2021-07-08T17:37:24Z</dcterms:modified>
</cp:coreProperties>
</file>